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92" r:id="rId7"/>
    <p:sldId id="261" r:id="rId8"/>
    <p:sldId id="290" r:id="rId9"/>
    <p:sldId id="262" r:id="rId10"/>
    <p:sldId id="263" r:id="rId11"/>
    <p:sldId id="264" r:id="rId12"/>
    <p:sldId id="265" r:id="rId13"/>
    <p:sldId id="266" r:id="rId14"/>
    <p:sldId id="268" r:id="rId15"/>
    <p:sldId id="269" r:id="rId16"/>
    <p:sldId id="270" r:id="rId17"/>
    <p:sldId id="271" r:id="rId18"/>
    <p:sldId id="272" r:id="rId19"/>
    <p:sldId id="274" r:id="rId20"/>
    <p:sldId id="279" r:id="rId21"/>
    <p:sldId id="281" r:id="rId22"/>
    <p:sldId id="280" r:id="rId23"/>
    <p:sldId id="282" r:id="rId24"/>
    <p:sldId id="283" r:id="rId25"/>
    <p:sldId id="287" r:id="rId26"/>
    <p:sldId id="275" r:id="rId27"/>
    <p:sldId id="277" r:id="rId28"/>
    <p:sldId id="278" r:id="rId29"/>
    <p:sldId id="286" r:id="rId30"/>
    <p:sldId id="288" r:id="rId31"/>
    <p:sldId id="276" r:id="rId32"/>
    <p:sldId id="285" r:id="rId33"/>
    <p:sldId id="291"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80B9C-000E-5E4D-5B4D-175D7336AF6A}" v="2" dt="2023-12-05T19:23:19.008"/>
    <p1510:client id="{13612B2A-C87F-4DBC-89AC-B5B14E7B9EC6}" v="1351" dt="2023-11-08T13:26:08.539"/>
    <p1510:client id="{B2E80B25-B932-1C07-63C3-D28B2C6F8A4C}" v="1478" dt="2023-11-08T17:42:46.597"/>
    <p1510:client id="{C49E2605-A9F1-2DC7-D282-C4B71B4D6152}" v="3" dt="2023-12-06T02:36:37.672"/>
    <p1510:client id="{F391929A-EAE2-4B52-A3AC-B2431C89AE3B}" v="1571" dt="2023-11-08T17:40:12.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jbhiye, Shreya Yogaraj" userId="S::sygajbhi@iu.edu::631898d4-475d-4590-b0ce-de1ea226d57b" providerId="AD" clId="Web-{C49E2605-A9F1-2DC7-D282-C4B71B4D6152}"/>
    <pc:docChg chg="modSld">
      <pc:chgData name="Gajbhiye, Shreya Yogaraj" userId="S::sygajbhi@iu.edu::631898d4-475d-4590-b0ce-de1ea226d57b" providerId="AD" clId="Web-{C49E2605-A9F1-2DC7-D282-C4B71B4D6152}" dt="2023-12-06T02:36:37.672" v="1"/>
      <pc:docMkLst>
        <pc:docMk/>
      </pc:docMkLst>
      <pc:sldChg chg="addSp delSp modSp">
        <pc:chgData name="Gajbhiye, Shreya Yogaraj" userId="S::sygajbhi@iu.edu::631898d4-475d-4590-b0ce-de1ea226d57b" providerId="AD" clId="Web-{C49E2605-A9F1-2DC7-D282-C4B71B4D6152}" dt="2023-12-06T02:36:37.672" v="1"/>
        <pc:sldMkLst>
          <pc:docMk/>
          <pc:sldMk cId="4007155057" sldId="259"/>
        </pc:sldMkLst>
        <pc:picChg chg="add del mod">
          <ac:chgData name="Gajbhiye, Shreya Yogaraj" userId="S::sygajbhi@iu.edu::631898d4-475d-4590-b0ce-de1ea226d57b" providerId="AD" clId="Web-{C49E2605-A9F1-2DC7-D282-C4B71B4D6152}" dt="2023-12-06T02:36:37.672" v="1"/>
          <ac:picMkLst>
            <pc:docMk/>
            <pc:sldMk cId="4007155057" sldId="259"/>
            <ac:picMk id="5" creationId="{2B3F4503-1F39-B7AF-715E-7059C3772A94}"/>
          </ac:picMkLst>
        </pc:picChg>
      </pc:sldChg>
    </pc:docChg>
  </pc:docChgLst>
  <pc:docChgLst>
    <pc:chgData name="Gajbhiye, Shreya Yogaraj" userId="S::sygajbhi@iu.edu::631898d4-475d-4590-b0ce-de1ea226d57b" providerId="AD" clId="Web-{08980B9C-000E-5E4D-5B4D-175D7336AF6A}"/>
    <pc:docChg chg="modSld">
      <pc:chgData name="Gajbhiye, Shreya Yogaraj" userId="S::sygajbhi@iu.edu::631898d4-475d-4590-b0ce-de1ea226d57b" providerId="AD" clId="Web-{08980B9C-000E-5E4D-5B4D-175D7336AF6A}" dt="2023-12-05T19:23:19.008" v="1"/>
      <pc:docMkLst>
        <pc:docMk/>
      </pc:docMkLst>
      <pc:sldChg chg="addSp delSp">
        <pc:chgData name="Gajbhiye, Shreya Yogaraj" userId="S::sygajbhi@iu.edu::631898d4-475d-4590-b0ce-de1ea226d57b" providerId="AD" clId="Web-{08980B9C-000E-5E4D-5B4D-175D7336AF6A}" dt="2023-12-05T19:23:19.008" v="1"/>
        <pc:sldMkLst>
          <pc:docMk/>
          <pc:sldMk cId="2765967529" sldId="257"/>
        </pc:sldMkLst>
        <pc:spChg chg="add del">
          <ac:chgData name="Gajbhiye, Shreya Yogaraj" userId="S::sygajbhi@iu.edu::631898d4-475d-4590-b0ce-de1ea226d57b" providerId="AD" clId="Web-{08980B9C-000E-5E4D-5B4D-175D7336AF6A}" dt="2023-12-05T19:23:19.008" v="1"/>
          <ac:spMkLst>
            <pc:docMk/>
            <pc:sldMk cId="2765967529" sldId="257"/>
            <ac:spMk id="4" creationId="{B33EED8A-C91E-4D1E-DDB6-E41A5DCCDDD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3EC5FB-6131-4E92-84BC-782CE29E476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84A3DC7-A5D4-4B4B-8BBC-89A468A05ABB}">
      <dgm:prSet/>
      <dgm:spPr/>
      <dgm:t>
        <a:bodyPr/>
        <a:lstStyle/>
        <a:p>
          <a:pPr>
            <a:lnSpc>
              <a:spcPct val="100000"/>
            </a:lnSpc>
            <a:defRPr b="1"/>
          </a:pPr>
          <a:r>
            <a:rPr lang="en-US"/>
            <a:t>Lyrics for songs present in the playlist are found using Genius dataset.</a:t>
          </a:r>
        </a:p>
      </dgm:t>
    </dgm:pt>
    <dgm:pt modelId="{9CDE58AE-CCC7-478F-AF7B-9F32B5080B71}" type="parTrans" cxnId="{F96C00EE-E064-4465-8767-7A6322B26F7F}">
      <dgm:prSet/>
      <dgm:spPr/>
      <dgm:t>
        <a:bodyPr/>
        <a:lstStyle/>
        <a:p>
          <a:endParaRPr lang="en-US"/>
        </a:p>
      </dgm:t>
    </dgm:pt>
    <dgm:pt modelId="{FD24C582-5A52-498E-A843-CA944BD58E1A}" type="sibTrans" cxnId="{F96C00EE-E064-4465-8767-7A6322B26F7F}">
      <dgm:prSet/>
      <dgm:spPr/>
      <dgm:t>
        <a:bodyPr/>
        <a:lstStyle/>
        <a:p>
          <a:endParaRPr lang="en-US"/>
        </a:p>
      </dgm:t>
    </dgm:pt>
    <dgm:pt modelId="{4591C4B3-D1FF-4C8D-8355-C40CDE79A91C}">
      <dgm:prSet/>
      <dgm:spPr/>
      <dgm:t>
        <a:bodyPr/>
        <a:lstStyle/>
        <a:p>
          <a:pPr>
            <a:lnSpc>
              <a:spcPct val="100000"/>
            </a:lnSpc>
            <a:defRPr b="1"/>
          </a:pPr>
          <a:r>
            <a:rPr lang="en-US"/>
            <a:t>Filtering on English songs and null values.</a:t>
          </a:r>
        </a:p>
      </dgm:t>
    </dgm:pt>
    <dgm:pt modelId="{E1D48212-5C96-4354-B5F0-5227A12F250E}" type="parTrans" cxnId="{F48004D5-D0E8-40C5-922B-FC977EBEE816}">
      <dgm:prSet/>
      <dgm:spPr/>
      <dgm:t>
        <a:bodyPr/>
        <a:lstStyle/>
        <a:p>
          <a:endParaRPr lang="en-US"/>
        </a:p>
      </dgm:t>
    </dgm:pt>
    <dgm:pt modelId="{E826B56D-54B2-496A-9C9F-6FFC536B8A0C}" type="sibTrans" cxnId="{F48004D5-D0E8-40C5-922B-FC977EBEE816}">
      <dgm:prSet/>
      <dgm:spPr/>
      <dgm:t>
        <a:bodyPr/>
        <a:lstStyle/>
        <a:p>
          <a:endParaRPr lang="en-US"/>
        </a:p>
      </dgm:t>
    </dgm:pt>
    <dgm:pt modelId="{91B9BB1F-7CBD-4019-813D-6FB716907A47}">
      <dgm:prSet/>
      <dgm:spPr/>
      <dgm:t>
        <a:bodyPr/>
        <a:lstStyle/>
        <a:p>
          <a:pPr>
            <a:lnSpc>
              <a:spcPct val="100000"/>
            </a:lnSpc>
            <a:defRPr b="1"/>
          </a:pPr>
          <a:r>
            <a:rPr lang="en-US"/>
            <a:t>Text processing pipeline:</a:t>
          </a:r>
        </a:p>
      </dgm:t>
    </dgm:pt>
    <dgm:pt modelId="{29C7ADCD-3AB7-4F56-B47D-EAE05B394412}" type="parTrans" cxnId="{9394DE15-9A6D-4E32-8C74-59D9DB5CA01F}">
      <dgm:prSet/>
      <dgm:spPr/>
      <dgm:t>
        <a:bodyPr/>
        <a:lstStyle/>
        <a:p>
          <a:endParaRPr lang="en-US"/>
        </a:p>
      </dgm:t>
    </dgm:pt>
    <dgm:pt modelId="{AE601968-4A1B-42DF-A73D-3D5AABBACA62}" type="sibTrans" cxnId="{9394DE15-9A6D-4E32-8C74-59D9DB5CA01F}">
      <dgm:prSet/>
      <dgm:spPr/>
      <dgm:t>
        <a:bodyPr/>
        <a:lstStyle/>
        <a:p>
          <a:endParaRPr lang="en-US"/>
        </a:p>
      </dgm:t>
    </dgm:pt>
    <dgm:pt modelId="{1394550A-A69E-4A1B-9595-B1569FF5576A}">
      <dgm:prSet/>
      <dgm:spPr/>
      <dgm:t>
        <a:bodyPr/>
        <a:lstStyle/>
        <a:p>
          <a:pPr>
            <a:lnSpc>
              <a:spcPct val="100000"/>
            </a:lnSpc>
          </a:pPr>
          <a:r>
            <a:rPr lang="en-US"/>
            <a:t>Removal of metadata present in [ ]</a:t>
          </a:r>
        </a:p>
      </dgm:t>
    </dgm:pt>
    <dgm:pt modelId="{932FFECA-4191-48AB-8F00-06E2D3509B62}" type="parTrans" cxnId="{A8F81618-41EF-46AB-8100-E9073A19A224}">
      <dgm:prSet/>
      <dgm:spPr/>
      <dgm:t>
        <a:bodyPr/>
        <a:lstStyle/>
        <a:p>
          <a:endParaRPr lang="en-US"/>
        </a:p>
      </dgm:t>
    </dgm:pt>
    <dgm:pt modelId="{C54F2DB4-FB31-4011-A7C1-E26272482E61}" type="sibTrans" cxnId="{A8F81618-41EF-46AB-8100-E9073A19A224}">
      <dgm:prSet/>
      <dgm:spPr/>
      <dgm:t>
        <a:bodyPr/>
        <a:lstStyle/>
        <a:p>
          <a:endParaRPr lang="en-US"/>
        </a:p>
      </dgm:t>
    </dgm:pt>
    <dgm:pt modelId="{A622A65C-3BFF-4ED8-BEEA-9A1367C86995}">
      <dgm:prSet/>
      <dgm:spPr/>
      <dgm:t>
        <a:bodyPr/>
        <a:lstStyle/>
        <a:p>
          <a:pPr>
            <a:lnSpc>
              <a:spcPct val="100000"/>
            </a:lnSpc>
          </a:pPr>
          <a:r>
            <a:rPr lang="en-US"/>
            <a:t>Removal of special characters, new lines and whitespaces</a:t>
          </a:r>
        </a:p>
      </dgm:t>
    </dgm:pt>
    <dgm:pt modelId="{A4517283-6F12-4B9C-8621-A2270CE48C0C}" type="parTrans" cxnId="{9E6CB966-96DA-4E70-AC4E-E44A27B8A120}">
      <dgm:prSet/>
      <dgm:spPr/>
      <dgm:t>
        <a:bodyPr/>
        <a:lstStyle/>
        <a:p>
          <a:endParaRPr lang="en-US"/>
        </a:p>
      </dgm:t>
    </dgm:pt>
    <dgm:pt modelId="{705D0752-759E-40B0-8E14-4BDE05A7C85E}" type="sibTrans" cxnId="{9E6CB966-96DA-4E70-AC4E-E44A27B8A120}">
      <dgm:prSet/>
      <dgm:spPr/>
      <dgm:t>
        <a:bodyPr/>
        <a:lstStyle/>
        <a:p>
          <a:endParaRPr lang="en-US"/>
        </a:p>
      </dgm:t>
    </dgm:pt>
    <dgm:pt modelId="{6934124D-7E4B-4C87-9707-A65FCF8A9F4A}">
      <dgm:prSet/>
      <dgm:spPr/>
      <dgm:t>
        <a:bodyPr/>
        <a:lstStyle/>
        <a:p>
          <a:pPr>
            <a:lnSpc>
              <a:spcPct val="100000"/>
            </a:lnSpc>
          </a:pPr>
          <a:r>
            <a:rPr lang="en-US"/>
            <a:t>Tokenization</a:t>
          </a:r>
        </a:p>
      </dgm:t>
    </dgm:pt>
    <dgm:pt modelId="{6086EF6F-E010-4700-A7C3-295EE9D3475A}" type="parTrans" cxnId="{D676EEFF-8722-44DE-8AFA-F4B4B5DACBD1}">
      <dgm:prSet/>
      <dgm:spPr/>
      <dgm:t>
        <a:bodyPr/>
        <a:lstStyle/>
        <a:p>
          <a:endParaRPr lang="en-US"/>
        </a:p>
      </dgm:t>
    </dgm:pt>
    <dgm:pt modelId="{308897B9-C120-4940-A113-26D4907DAEAD}" type="sibTrans" cxnId="{D676EEFF-8722-44DE-8AFA-F4B4B5DACBD1}">
      <dgm:prSet/>
      <dgm:spPr/>
      <dgm:t>
        <a:bodyPr/>
        <a:lstStyle/>
        <a:p>
          <a:endParaRPr lang="en-US"/>
        </a:p>
      </dgm:t>
    </dgm:pt>
    <dgm:pt modelId="{68E6CAF8-92CD-4460-8C65-349130B736D4}">
      <dgm:prSet/>
      <dgm:spPr/>
      <dgm:t>
        <a:bodyPr/>
        <a:lstStyle/>
        <a:p>
          <a:pPr>
            <a:lnSpc>
              <a:spcPct val="100000"/>
            </a:lnSpc>
          </a:pPr>
          <a:r>
            <a:rPr lang="en-US"/>
            <a:t>Removal of stop words</a:t>
          </a:r>
        </a:p>
      </dgm:t>
    </dgm:pt>
    <dgm:pt modelId="{C11771E1-D8FA-43E6-92D5-627FADB39318}" type="parTrans" cxnId="{7CD5C321-315A-4746-BE71-4FFC2669D201}">
      <dgm:prSet/>
      <dgm:spPr/>
      <dgm:t>
        <a:bodyPr/>
        <a:lstStyle/>
        <a:p>
          <a:endParaRPr lang="en-US"/>
        </a:p>
      </dgm:t>
    </dgm:pt>
    <dgm:pt modelId="{5E4D9194-FDA4-4D53-B4C4-B778FCF0AAD5}" type="sibTrans" cxnId="{7CD5C321-315A-4746-BE71-4FFC2669D201}">
      <dgm:prSet/>
      <dgm:spPr/>
      <dgm:t>
        <a:bodyPr/>
        <a:lstStyle/>
        <a:p>
          <a:endParaRPr lang="en-US"/>
        </a:p>
      </dgm:t>
    </dgm:pt>
    <dgm:pt modelId="{D79F4BEE-BBEB-4517-BF70-C7F5AE76ECF8}">
      <dgm:prSet/>
      <dgm:spPr/>
      <dgm:t>
        <a:bodyPr/>
        <a:lstStyle/>
        <a:p>
          <a:pPr>
            <a:lnSpc>
              <a:spcPct val="100000"/>
            </a:lnSpc>
          </a:pPr>
          <a:r>
            <a:rPr lang="en-US"/>
            <a:t>Lemmatization</a:t>
          </a:r>
        </a:p>
      </dgm:t>
    </dgm:pt>
    <dgm:pt modelId="{B141E61D-C8C1-41A3-BF06-CE3D187C6882}" type="parTrans" cxnId="{C32F9350-CA17-4264-99DB-BDDA6CD54D64}">
      <dgm:prSet/>
      <dgm:spPr/>
      <dgm:t>
        <a:bodyPr/>
        <a:lstStyle/>
        <a:p>
          <a:endParaRPr lang="en-US"/>
        </a:p>
      </dgm:t>
    </dgm:pt>
    <dgm:pt modelId="{B5CC34CD-D84C-4420-AEBB-BC77AB158D45}" type="sibTrans" cxnId="{C32F9350-CA17-4264-99DB-BDDA6CD54D64}">
      <dgm:prSet/>
      <dgm:spPr/>
      <dgm:t>
        <a:bodyPr/>
        <a:lstStyle/>
        <a:p>
          <a:endParaRPr lang="en-US"/>
        </a:p>
      </dgm:t>
    </dgm:pt>
    <dgm:pt modelId="{6F0B19BE-62A5-4399-B227-FBB671272A4B}">
      <dgm:prSet/>
      <dgm:spPr/>
      <dgm:t>
        <a:bodyPr/>
        <a:lstStyle/>
        <a:p>
          <a:pPr>
            <a:lnSpc>
              <a:spcPct val="100000"/>
            </a:lnSpc>
          </a:pPr>
          <a:r>
            <a:rPr lang="en-US"/>
            <a:t>Stemming</a:t>
          </a:r>
        </a:p>
      </dgm:t>
    </dgm:pt>
    <dgm:pt modelId="{EB7BB805-19F7-4698-9488-5397DDCC320F}" type="parTrans" cxnId="{32174E40-0D2B-4850-972A-D94DCCAE89AB}">
      <dgm:prSet/>
      <dgm:spPr/>
      <dgm:t>
        <a:bodyPr/>
        <a:lstStyle/>
        <a:p>
          <a:endParaRPr lang="en-US"/>
        </a:p>
      </dgm:t>
    </dgm:pt>
    <dgm:pt modelId="{F8DA5D44-BA9D-41AA-B50A-F3F5D4060D4A}" type="sibTrans" cxnId="{32174E40-0D2B-4850-972A-D94DCCAE89AB}">
      <dgm:prSet/>
      <dgm:spPr/>
      <dgm:t>
        <a:bodyPr/>
        <a:lstStyle/>
        <a:p>
          <a:endParaRPr lang="en-US"/>
        </a:p>
      </dgm:t>
    </dgm:pt>
    <dgm:pt modelId="{CDF1C108-96C6-43F4-B992-F648D0586478}" type="pres">
      <dgm:prSet presAssocID="{333EC5FB-6131-4E92-84BC-782CE29E476D}" presName="root" presStyleCnt="0">
        <dgm:presLayoutVars>
          <dgm:dir/>
          <dgm:resizeHandles val="exact"/>
        </dgm:presLayoutVars>
      </dgm:prSet>
      <dgm:spPr/>
    </dgm:pt>
    <dgm:pt modelId="{01C30985-BF84-47DC-A9A1-1085EB5533D3}" type="pres">
      <dgm:prSet presAssocID="{384A3DC7-A5D4-4B4B-8BBC-89A468A05ABB}" presName="compNode" presStyleCnt="0"/>
      <dgm:spPr/>
    </dgm:pt>
    <dgm:pt modelId="{5E125DFD-09A8-45C5-AA7F-F57A733C902F}" type="pres">
      <dgm:prSet presAssocID="{384A3DC7-A5D4-4B4B-8BBC-89A468A05A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usic Notes"/>
        </a:ext>
      </dgm:extLst>
    </dgm:pt>
    <dgm:pt modelId="{DD9C2CE9-78DA-4921-8E91-ABB1DC452FBC}" type="pres">
      <dgm:prSet presAssocID="{384A3DC7-A5D4-4B4B-8BBC-89A468A05ABB}" presName="iconSpace" presStyleCnt="0"/>
      <dgm:spPr/>
    </dgm:pt>
    <dgm:pt modelId="{7F9C3EB1-2196-4BEB-894E-D452CBD335AC}" type="pres">
      <dgm:prSet presAssocID="{384A3DC7-A5D4-4B4B-8BBC-89A468A05ABB}" presName="parTx" presStyleLbl="revTx" presStyleIdx="0" presStyleCnt="6">
        <dgm:presLayoutVars>
          <dgm:chMax val="0"/>
          <dgm:chPref val="0"/>
        </dgm:presLayoutVars>
      </dgm:prSet>
      <dgm:spPr/>
    </dgm:pt>
    <dgm:pt modelId="{D8F9B385-1771-4F9C-9C3E-6C3D761CE315}" type="pres">
      <dgm:prSet presAssocID="{384A3DC7-A5D4-4B4B-8BBC-89A468A05ABB}" presName="txSpace" presStyleCnt="0"/>
      <dgm:spPr/>
    </dgm:pt>
    <dgm:pt modelId="{5005D18D-87A0-443F-87A5-9B3D06C128F5}" type="pres">
      <dgm:prSet presAssocID="{384A3DC7-A5D4-4B4B-8BBC-89A468A05ABB}" presName="desTx" presStyleLbl="revTx" presStyleIdx="1" presStyleCnt="6">
        <dgm:presLayoutVars/>
      </dgm:prSet>
      <dgm:spPr/>
    </dgm:pt>
    <dgm:pt modelId="{0BF73AF8-1BCA-43F0-BCF5-845C598601AE}" type="pres">
      <dgm:prSet presAssocID="{FD24C582-5A52-498E-A843-CA944BD58E1A}" presName="sibTrans" presStyleCnt="0"/>
      <dgm:spPr/>
    </dgm:pt>
    <dgm:pt modelId="{7C99CB9B-63CF-4F89-8322-73F1C8D46771}" type="pres">
      <dgm:prSet presAssocID="{4591C4B3-D1FF-4C8D-8355-C40CDE79A91C}" presName="compNode" presStyleCnt="0"/>
      <dgm:spPr/>
    </dgm:pt>
    <dgm:pt modelId="{A405458C-3074-4561-8F23-4E7AEDFFE3AF}" type="pres">
      <dgm:prSet presAssocID="{4591C4B3-D1FF-4C8D-8355-C40CDE79A9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J"/>
        </a:ext>
      </dgm:extLst>
    </dgm:pt>
    <dgm:pt modelId="{17C42237-5A77-4DFC-B98C-A8C60807BF4B}" type="pres">
      <dgm:prSet presAssocID="{4591C4B3-D1FF-4C8D-8355-C40CDE79A91C}" presName="iconSpace" presStyleCnt="0"/>
      <dgm:spPr/>
    </dgm:pt>
    <dgm:pt modelId="{FD7434E4-BE32-4368-9BCF-1690EAD601C1}" type="pres">
      <dgm:prSet presAssocID="{4591C4B3-D1FF-4C8D-8355-C40CDE79A91C}" presName="parTx" presStyleLbl="revTx" presStyleIdx="2" presStyleCnt="6">
        <dgm:presLayoutVars>
          <dgm:chMax val="0"/>
          <dgm:chPref val="0"/>
        </dgm:presLayoutVars>
      </dgm:prSet>
      <dgm:spPr/>
    </dgm:pt>
    <dgm:pt modelId="{56754EC3-2842-46AE-BB61-87276FB06111}" type="pres">
      <dgm:prSet presAssocID="{4591C4B3-D1FF-4C8D-8355-C40CDE79A91C}" presName="txSpace" presStyleCnt="0"/>
      <dgm:spPr/>
    </dgm:pt>
    <dgm:pt modelId="{D188E261-DA37-4330-9971-A2EC63E6251C}" type="pres">
      <dgm:prSet presAssocID="{4591C4B3-D1FF-4C8D-8355-C40CDE79A91C}" presName="desTx" presStyleLbl="revTx" presStyleIdx="3" presStyleCnt="6">
        <dgm:presLayoutVars/>
      </dgm:prSet>
      <dgm:spPr/>
    </dgm:pt>
    <dgm:pt modelId="{BF0B5D41-F511-4721-94C9-6F28140D5C90}" type="pres">
      <dgm:prSet presAssocID="{E826B56D-54B2-496A-9C9F-6FFC536B8A0C}" presName="sibTrans" presStyleCnt="0"/>
      <dgm:spPr/>
    </dgm:pt>
    <dgm:pt modelId="{7B014FB4-70B5-421B-988E-3717CC4B380C}" type="pres">
      <dgm:prSet presAssocID="{91B9BB1F-7CBD-4019-813D-6FB716907A47}" presName="compNode" presStyleCnt="0"/>
      <dgm:spPr/>
    </dgm:pt>
    <dgm:pt modelId="{ED0F1094-765E-41D3-BF37-B47262FC06D2}" type="pres">
      <dgm:prSet presAssocID="{91B9BB1F-7CBD-4019-813D-6FB716907A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B2C89EE7-ED5E-4978-A54A-C5A77A0BB4D0}" type="pres">
      <dgm:prSet presAssocID="{91B9BB1F-7CBD-4019-813D-6FB716907A47}" presName="iconSpace" presStyleCnt="0"/>
      <dgm:spPr/>
    </dgm:pt>
    <dgm:pt modelId="{45E8B798-CBA8-4499-8173-FF2FFDF409D3}" type="pres">
      <dgm:prSet presAssocID="{91B9BB1F-7CBD-4019-813D-6FB716907A47}" presName="parTx" presStyleLbl="revTx" presStyleIdx="4" presStyleCnt="6">
        <dgm:presLayoutVars>
          <dgm:chMax val="0"/>
          <dgm:chPref val="0"/>
        </dgm:presLayoutVars>
      </dgm:prSet>
      <dgm:spPr/>
    </dgm:pt>
    <dgm:pt modelId="{F32A119A-663F-4164-B6FD-6BF4B859F9F3}" type="pres">
      <dgm:prSet presAssocID="{91B9BB1F-7CBD-4019-813D-6FB716907A47}" presName="txSpace" presStyleCnt="0"/>
      <dgm:spPr/>
    </dgm:pt>
    <dgm:pt modelId="{B7747631-8DC1-4EB6-AEC5-AB2648A8343B}" type="pres">
      <dgm:prSet presAssocID="{91B9BB1F-7CBD-4019-813D-6FB716907A47}" presName="desTx" presStyleLbl="revTx" presStyleIdx="5" presStyleCnt="6">
        <dgm:presLayoutVars/>
      </dgm:prSet>
      <dgm:spPr/>
    </dgm:pt>
  </dgm:ptLst>
  <dgm:cxnLst>
    <dgm:cxn modelId="{3D139502-7421-40F3-9D6D-9D09C1F74CED}" type="presOf" srcId="{384A3DC7-A5D4-4B4B-8BBC-89A468A05ABB}" destId="{7F9C3EB1-2196-4BEB-894E-D452CBD335AC}" srcOrd="0" destOrd="0" presId="urn:microsoft.com/office/officeart/2018/5/layout/CenteredIconLabelDescriptionList"/>
    <dgm:cxn modelId="{9394DE15-9A6D-4E32-8C74-59D9DB5CA01F}" srcId="{333EC5FB-6131-4E92-84BC-782CE29E476D}" destId="{91B9BB1F-7CBD-4019-813D-6FB716907A47}" srcOrd="2" destOrd="0" parTransId="{29C7ADCD-3AB7-4F56-B47D-EAE05B394412}" sibTransId="{AE601968-4A1B-42DF-A73D-3D5AABBACA62}"/>
    <dgm:cxn modelId="{A8F81618-41EF-46AB-8100-E9073A19A224}" srcId="{91B9BB1F-7CBD-4019-813D-6FB716907A47}" destId="{1394550A-A69E-4A1B-9595-B1569FF5576A}" srcOrd="0" destOrd="0" parTransId="{932FFECA-4191-48AB-8F00-06E2D3509B62}" sibTransId="{C54F2DB4-FB31-4011-A7C1-E26272482E61}"/>
    <dgm:cxn modelId="{99694221-B22C-4187-A572-29C48EE91F9B}" type="presOf" srcId="{68E6CAF8-92CD-4460-8C65-349130B736D4}" destId="{B7747631-8DC1-4EB6-AEC5-AB2648A8343B}" srcOrd="0" destOrd="3" presId="urn:microsoft.com/office/officeart/2018/5/layout/CenteredIconLabelDescriptionList"/>
    <dgm:cxn modelId="{7CD5C321-315A-4746-BE71-4FFC2669D201}" srcId="{91B9BB1F-7CBD-4019-813D-6FB716907A47}" destId="{68E6CAF8-92CD-4460-8C65-349130B736D4}" srcOrd="3" destOrd="0" parTransId="{C11771E1-D8FA-43E6-92D5-627FADB39318}" sibTransId="{5E4D9194-FDA4-4D53-B4C4-B778FCF0AAD5}"/>
    <dgm:cxn modelId="{32174E40-0D2B-4850-972A-D94DCCAE89AB}" srcId="{91B9BB1F-7CBD-4019-813D-6FB716907A47}" destId="{6F0B19BE-62A5-4399-B227-FBB671272A4B}" srcOrd="5" destOrd="0" parTransId="{EB7BB805-19F7-4698-9488-5397DDCC320F}" sibTransId="{F8DA5D44-BA9D-41AA-B50A-F3F5D4060D4A}"/>
    <dgm:cxn modelId="{9E6CB966-96DA-4E70-AC4E-E44A27B8A120}" srcId="{91B9BB1F-7CBD-4019-813D-6FB716907A47}" destId="{A622A65C-3BFF-4ED8-BEEA-9A1367C86995}" srcOrd="1" destOrd="0" parTransId="{A4517283-6F12-4B9C-8621-A2270CE48C0C}" sibTransId="{705D0752-759E-40B0-8E14-4BDE05A7C85E}"/>
    <dgm:cxn modelId="{C32F9350-CA17-4264-99DB-BDDA6CD54D64}" srcId="{91B9BB1F-7CBD-4019-813D-6FB716907A47}" destId="{D79F4BEE-BBEB-4517-BF70-C7F5AE76ECF8}" srcOrd="4" destOrd="0" parTransId="{B141E61D-C8C1-41A3-BF06-CE3D187C6882}" sibTransId="{B5CC34CD-D84C-4420-AEBB-BC77AB158D45}"/>
    <dgm:cxn modelId="{8A797878-A9BA-4B0D-93E3-DB5F4E1E9079}" type="presOf" srcId="{A622A65C-3BFF-4ED8-BEEA-9A1367C86995}" destId="{B7747631-8DC1-4EB6-AEC5-AB2648A8343B}" srcOrd="0" destOrd="1" presId="urn:microsoft.com/office/officeart/2018/5/layout/CenteredIconLabelDescriptionList"/>
    <dgm:cxn modelId="{05FD328C-E17D-478C-B337-D2D7F9410262}" type="presOf" srcId="{91B9BB1F-7CBD-4019-813D-6FB716907A47}" destId="{45E8B798-CBA8-4499-8173-FF2FFDF409D3}" srcOrd="0" destOrd="0" presId="urn:microsoft.com/office/officeart/2018/5/layout/CenteredIconLabelDescriptionList"/>
    <dgm:cxn modelId="{EB49879E-6A6A-4F0E-B74F-25C8833A9D8B}" type="presOf" srcId="{6934124D-7E4B-4C87-9707-A65FCF8A9F4A}" destId="{B7747631-8DC1-4EB6-AEC5-AB2648A8343B}" srcOrd="0" destOrd="2" presId="urn:microsoft.com/office/officeart/2018/5/layout/CenteredIconLabelDescriptionList"/>
    <dgm:cxn modelId="{0177DEB9-B17F-441C-B291-EE79DD2AF15B}" type="presOf" srcId="{1394550A-A69E-4A1B-9595-B1569FF5576A}" destId="{B7747631-8DC1-4EB6-AEC5-AB2648A8343B}" srcOrd="0" destOrd="0" presId="urn:microsoft.com/office/officeart/2018/5/layout/CenteredIconLabelDescriptionList"/>
    <dgm:cxn modelId="{F48004D5-D0E8-40C5-922B-FC977EBEE816}" srcId="{333EC5FB-6131-4E92-84BC-782CE29E476D}" destId="{4591C4B3-D1FF-4C8D-8355-C40CDE79A91C}" srcOrd="1" destOrd="0" parTransId="{E1D48212-5C96-4354-B5F0-5227A12F250E}" sibTransId="{E826B56D-54B2-496A-9C9F-6FFC536B8A0C}"/>
    <dgm:cxn modelId="{91F734EB-7CE7-4DD2-A91A-E160DBDAC668}" type="presOf" srcId="{333EC5FB-6131-4E92-84BC-782CE29E476D}" destId="{CDF1C108-96C6-43F4-B992-F648D0586478}" srcOrd="0" destOrd="0" presId="urn:microsoft.com/office/officeart/2018/5/layout/CenteredIconLabelDescriptionList"/>
    <dgm:cxn modelId="{F96C00EE-E064-4465-8767-7A6322B26F7F}" srcId="{333EC5FB-6131-4E92-84BC-782CE29E476D}" destId="{384A3DC7-A5D4-4B4B-8BBC-89A468A05ABB}" srcOrd="0" destOrd="0" parTransId="{9CDE58AE-CCC7-478F-AF7B-9F32B5080B71}" sibTransId="{FD24C582-5A52-498E-A843-CA944BD58E1A}"/>
    <dgm:cxn modelId="{86A9F7EF-986F-4B39-9211-99547284D8A9}" type="presOf" srcId="{D79F4BEE-BBEB-4517-BF70-C7F5AE76ECF8}" destId="{B7747631-8DC1-4EB6-AEC5-AB2648A8343B}" srcOrd="0" destOrd="4" presId="urn:microsoft.com/office/officeart/2018/5/layout/CenteredIconLabelDescriptionList"/>
    <dgm:cxn modelId="{60664CF1-7DC5-4AE4-A8E0-225541B9C567}" type="presOf" srcId="{4591C4B3-D1FF-4C8D-8355-C40CDE79A91C}" destId="{FD7434E4-BE32-4368-9BCF-1690EAD601C1}" srcOrd="0" destOrd="0" presId="urn:microsoft.com/office/officeart/2018/5/layout/CenteredIconLabelDescriptionList"/>
    <dgm:cxn modelId="{845A7AFE-9A27-47FD-8404-065F11B643B8}" type="presOf" srcId="{6F0B19BE-62A5-4399-B227-FBB671272A4B}" destId="{B7747631-8DC1-4EB6-AEC5-AB2648A8343B}" srcOrd="0" destOrd="5" presId="urn:microsoft.com/office/officeart/2018/5/layout/CenteredIconLabelDescriptionList"/>
    <dgm:cxn modelId="{D676EEFF-8722-44DE-8AFA-F4B4B5DACBD1}" srcId="{91B9BB1F-7CBD-4019-813D-6FB716907A47}" destId="{6934124D-7E4B-4C87-9707-A65FCF8A9F4A}" srcOrd="2" destOrd="0" parTransId="{6086EF6F-E010-4700-A7C3-295EE9D3475A}" sibTransId="{308897B9-C120-4940-A113-26D4907DAEAD}"/>
    <dgm:cxn modelId="{C397BE98-AEAE-4751-8C06-4613D5178C9F}" type="presParOf" srcId="{CDF1C108-96C6-43F4-B992-F648D0586478}" destId="{01C30985-BF84-47DC-A9A1-1085EB5533D3}" srcOrd="0" destOrd="0" presId="urn:microsoft.com/office/officeart/2018/5/layout/CenteredIconLabelDescriptionList"/>
    <dgm:cxn modelId="{589BCC92-603C-4527-B0BC-8336D67023DC}" type="presParOf" srcId="{01C30985-BF84-47DC-A9A1-1085EB5533D3}" destId="{5E125DFD-09A8-45C5-AA7F-F57A733C902F}" srcOrd="0" destOrd="0" presId="urn:microsoft.com/office/officeart/2018/5/layout/CenteredIconLabelDescriptionList"/>
    <dgm:cxn modelId="{CB1851A3-A901-4A43-BF26-EACFE9BB5939}" type="presParOf" srcId="{01C30985-BF84-47DC-A9A1-1085EB5533D3}" destId="{DD9C2CE9-78DA-4921-8E91-ABB1DC452FBC}" srcOrd="1" destOrd="0" presId="urn:microsoft.com/office/officeart/2018/5/layout/CenteredIconLabelDescriptionList"/>
    <dgm:cxn modelId="{DAC934B3-09EF-4B73-A601-D5C808A36AB2}" type="presParOf" srcId="{01C30985-BF84-47DC-A9A1-1085EB5533D3}" destId="{7F9C3EB1-2196-4BEB-894E-D452CBD335AC}" srcOrd="2" destOrd="0" presId="urn:microsoft.com/office/officeart/2018/5/layout/CenteredIconLabelDescriptionList"/>
    <dgm:cxn modelId="{4F87FB2F-6DD4-4AB6-B313-D263D5F8361F}" type="presParOf" srcId="{01C30985-BF84-47DC-A9A1-1085EB5533D3}" destId="{D8F9B385-1771-4F9C-9C3E-6C3D761CE315}" srcOrd="3" destOrd="0" presId="urn:microsoft.com/office/officeart/2018/5/layout/CenteredIconLabelDescriptionList"/>
    <dgm:cxn modelId="{DD201E56-1FE0-46F4-8397-F901A7CD6878}" type="presParOf" srcId="{01C30985-BF84-47DC-A9A1-1085EB5533D3}" destId="{5005D18D-87A0-443F-87A5-9B3D06C128F5}" srcOrd="4" destOrd="0" presId="urn:microsoft.com/office/officeart/2018/5/layout/CenteredIconLabelDescriptionList"/>
    <dgm:cxn modelId="{879396C5-AA92-4013-889B-65DBA31514AD}" type="presParOf" srcId="{CDF1C108-96C6-43F4-B992-F648D0586478}" destId="{0BF73AF8-1BCA-43F0-BCF5-845C598601AE}" srcOrd="1" destOrd="0" presId="urn:microsoft.com/office/officeart/2018/5/layout/CenteredIconLabelDescriptionList"/>
    <dgm:cxn modelId="{D85C4484-F66F-4E56-87D0-73006378A658}" type="presParOf" srcId="{CDF1C108-96C6-43F4-B992-F648D0586478}" destId="{7C99CB9B-63CF-4F89-8322-73F1C8D46771}" srcOrd="2" destOrd="0" presId="urn:microsoft.com/office/officeart/2018/5/layout/CenteredIconLabelDescriptionList"/>
    <dgm:cxn modelId="{F11B3D93-9A72-473C-8117-9B662461B259}" type="presParOf" srcId="{7C99CB9B-63CF-4F89-8322-73F1C8D46771}" destId="{A405458C-3074-4561-8F23-4E7AEDFFE3AF}" srcOrd="0" destOrd="0" presId="urn:microsoft.com/office/officeart/2018/5/layout/CenteredIconLabelDescriptionList"/>
    <dgm:cxn modelId="{64CCDE6A-813A-4C05-BEC5-7E8967A7C6F2}" type="presParOf" srcId="{7C99CB9B-63CF-4F89-8322-73F1C8D46771}" destId="{17C42237-5A77-4DFC-B98C-A8C60807BF4B}" srcOrd="1" destOrd="0" presId="urn:microsoft.com/office/officeart/2018/5/layout/CenteredIconLabelDescriptionList"/>
    <dgm:cxn modelId="{9BA43B15-F276-41EB-85A1-9EFC87846ED3}" type="presParOf" srcId="{7C99CB9B-63CF-4F89-8322-73F1C8D46771}" destId="{FD7434E4-BE32-4368-9BCF-1690EAD601C1}" srcOrd="2" destOrd="0" presId="urn:microsoft.com/office/officeart/2018/5/layout/CenteredIconLabelDescriptionList"/>
    <dgm:cxn modelId="{1095551D-76D2-4BD2-B718-C4D1394B4E02}" type="presParOf" srcId="{7C99CB9B-63CF-4F89-8322-73F1C8D46771}" destId="{56754EC3-2842-46AE-BB61-87276FB06111}" srcOrd="3" destOrd="0" presId="urn:microsoft.com/office/officeart/2018/5/layout/CenteredIconLabelDescriptionList"/>
    <dgm:cxn modelId="{2342C1EC-C012-44F9-AFA0-B5DB9E373E93}" type="presParOf" srcId="{7C99CB9B-63CF-4F89-8322-73F1C8D46771}" destId="{D188E261-DA37-4330-9971-A2EC63E6251C}" srcOrd="4" destOrd="0" presId="urn:microsoft.com/office/officeart/2018/5/layout/CenteredIconLabelDescriptionList"/>
    <dgm:cxn modelId="{26AF5238-C88A-4B4A-89BC-8A379CB521AC}" type="presParOf" srcId="{CDF1C108-96C6-43F4-B992-F648D0586478}" destId="{BF0B5D41-F511-4721-94C9-6F28140D5C90}" srcOrd="3" destOrd="0" presId="urn:microsoft.com/office/officeart/2018/5/layout/CenteredIconLabelDescriptionList"/>
    <dgm:cxn modelId="{BC2AB03C-C889-4005-A003-91C2B18B08EE}" type="presParOf" srcId="{CDF1C108-96C6-43F4-B992-F648D0586478}" destId="{7B014FB4-70B5-421B-988E-3717CC4B380C}" srcOrd="4" destOrd="0" presId="urn:microsoft.com/office/officeart/2018/5/layout/CenteredIconLabelDescriptionList"/>
    <dgm:cxn modelId="{3769FFCD-A694-4DB7-87FC-66C7D3EB0017}" type="presParOf" srcId="{7B014FB4-70B5-421B-988E-3717CC4B380C}" destId="{ED0F1094-765E-41D3-BF37-B47262FC06D2}" srcOrd="0" destOrd="0" presId="urn:microsoft.com/office/officeart/2018/5/layout/CenteredIconLabelDescriptionList"/>
    <dgm:cxn modelId="{64056577-335D-4FD6-9E6D-EEFEB7F5FFF0}" type="presParOf" srcId="{7B014FB4-70B5-421B-988E-3717CC4B380C}" destId="{B2C89EE7-ED5E-4978-A54A-C5A77A0BB4D0}" srcOrd="1" destOrd="0" presId="urn:microsoft.com/office/officeart/2018/5/layout/CenteredIconLabelDescriptionList"/>
    <dgm:cxn modelId="{6EFD5F7D-9FE3-495C-8CCA-7140BDB3E634}" type="presParOf" srcId="{7B014FB4-70B5-421B-988E-3717CC4B380C}" destId="{45E8B798-CBA8-4499-8173-FF2FFDF409D3}" srcOrd="2" destOrd="0" presId="urn:microsoft.com/office/officeart/2018/5/layout/CenteredIconLabelDescriptionList"/>
    <dgm:cxn modelId="{68F8547F-E8BC-40D4-9BEA-BAEF32440719}" type="presParOf" srcId="{7B014FB4-70B5-421B-988E-3717CC4B380C}" destId="{F32A119A-663F-4164-B6FD-6BF4B859F9F3}" srcOrd="3" destOrd="0" presId="urn:microsoft.com/office/officeart/2018/5/layout/CenteredIconLabelDescriptionList"/>
    <dgm:cxn modelId="{F88DA7AE-F439-48CA-B036-FEA77A657FB0}" type="presParOf" srcId="{7B014FB4-70B5-421B-988E-3717CC4B380C}" destId="{B7747631-8DC1-4EB6-AEC5-AB2648A8343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25DFD-09A8-45C5-AA7F-F57A733C902F}">
      <dsp:nvSpPr>
        <dsp:cNvPr id="0" name=""/>
        <dsp:cNvSpPr/>
      </dsp:nvSpPr>
      <dsp:spPr>
        <a:xfrm>
          <a:off x="1024625" y="537861"/>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C3EB1-2196-4BEB-894E-D452CBD335AC}">
      <dsp:nvSpPr>
        <dsp:cNvPr id="0" name=""/>
        <dsp:cNvSpPr/>
      </dsp:nvSpPr>
      <dsp:spPr>
        <a:xfrm>
          <a:off x="5527" y="177620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Lyrics for songs present in the playlist are found using Genius dataset.</a:t>
          </a:r>
        </a:p>
      </dsp:txBody>
      <dsp:txXfrm>
        <a:off x="5527" y="1776203"/>
        <a:ext cx="3135684" cy="470352"/>
      </dsp:txXfrm>
    </dsp:sp>
    <dsp:sp modelId="{5005D18D-87A0-443F-87A5-9B3D06C128F5}">
      <dsp:nvSpPr>
        <dsp:cNvPr id="0" name=""/>
        <dsp:cNvSpPr/>
      </dsp:nvSpPr>
      <dsp:spPr>
        <a:xfrm>
          <a:off x="5527" y="2312068"/>
          <a:ext cx="3135684" cy="1501408"/>
        </a:xfrm>
        <a:prstGeom prst="rect">
          <a:avLst/>
        </a:prstGeom>
        <a:noFill/>
        <a:ln>
          <a:noFill/>
        </a:ln>
        <a:effectLst/>
      </dsp:spPr>
      <dsp:style>
        <a:lnRef idx="0">
          <a:scrgbClr r="0" g="0" b="0"/>
        </a:lnRef>
        <a:fillRef idx="0">
          <a:scrgbClr r="0" g="0" b="0"/>
        </a:fillRef>
        <a:effectRef idx="0">
          <a:scrgbClr r="0" g="0" b="0"/>
        </a:effectRef>
        <a:fontRef idx="minor"/>
      </dsp:style>
    </dsp:sp>
    <dsp:sp modelId="{A405458C-3074-4561-8F23-4E7AEDFFE3AF}">
      <dsp:nvSpPr>
        <dsp:cNvPr id="0" name=""/>
        <dsp:cNvSpPr/>
      </dsp:nvSpPr>
      <dsp:spPr>
        <a:xfrm>
          <a:off x="4709055" y="537861"/>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434E4-BE32-4368-9BCF-1690EAD601C1}">
      <dsp:nvSpPr>
        <dsp:cNvPr id="0" name=""/>
        <dsp:cNvSpPr/>
      </dsp:nvSpPr>
      <dsp:spPr>
        <a:xfrm>
          <a:off x="3689957" y="177620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Filtering on English songs and null values.</a:t>
          </a:r>
        </a:p>
      </dsp:txBody>
      <dsp:txXfrm>
        <a:off x="3689957" y="1776203"/>
        <a:ext cx="3135684" cy="470352"/>
      </dsp:txXfrm>
    </dsp:sp>
    <dsp:sp modelId="{D188E261-DA37-4330-9971-A2EC63E6251C}">
      <dsp:nvSpPr>
        <dsp:cNvPr id="0" name=""/>
        <dsp:cNvSpPr/>
      </dsp:nvSpPr>
      <dsp:spPr>
        <a:xfrm>
          <a:off x="3689957" y="2312068"/>
          <a:ext cx="3135684" cy="1501408"/>
        </a:xfrm>
        <a:prstGeom prst="rect">
          <a:avLst/>
        </a:prstGeom>
        <a:noFill/>
        <a:ln>
          <a:noFill/>
        </a:ln>
        <a:effectLst/>
      </dsp:spPr>
      <dsp:style>
        <a:lnRef idx="0">
          <a:scrgbClr r="0" g="0" b="0"/>
        </a:lnRef>
        <a:fillRef idx="0">
          <a:scrgbClr r="0" g="0" b="0"/>
        </a:fillRef>
        <a:effectRef idx="0">
          <a:scrgbClr r="0" g="0" b="0"/>
        </a:effectRef>
        <a:fontRef idx="minor"/>
      </dsp:style>
    </dsp:sp>
    <dsp:sp modelId="{ED0F1094-765E-41D3-BF37-B47262FC06D2}">
      <dsp:nvSpPr>
        <dsp:cNvPr id="0" name=""/>
        <dsp:cNvSpPr/>
      </dsp:nvSpPr>
      <dsp:spPr>
        <a:xfrm>
          <a:off x="8393484" y="537861"/>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8B798-CBA8-4499-8173-FF2FFDF409D3}">
      <dsp:nvSpPr>
        <dsp:cNvPr id="0" name=""/>
        <dsp:cNvSpPr/>
      </dsp:nvSpPr>
      <dsp:spPr>
        <a:xfrm>
          <a:off x="7374387" y="177620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Text processing pipeline:</a:t>
          </a:r>
        </a:p>
      </dsp:txBody>
      <dsp:txXfrm>
        <a:off x="7374387" y="1776203"/>
        <a:ext cx="3135684" cy="470352"/>
      </dsp:txXfrm>
    </dsp:sp>
    <dsp:sp modelId="{B7747631-8DC1-4EB6-AEC5-AB2648A8343B}">
      <dsp:nvSpPr>
        <dsp:cNvPr id="0" name=""/>
        <dsp:cNvSpPr/>
      </dsp:nvSpPr>
      <dsp:spPr>
        <a:xfrm>
          <a:off x="7374387" y="2312068"/>
          <a:ext cx="3135684" cy="1501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Removal of metadata present in [ ]</a:t>
          </a:r>
        </a:p>
        <a:p>
          <a:pPr marL="0" lvl="0" indent="0" algn="ctr" defTabSz="488950">
            <a:lnSpc>
              <a:spcPct val="100000"/>
            </a:lnSpc>
            <a:spcBef>
              <a:spcPct val="0"/>
            </a:spcBef>
            <a:spcAft>
              <a:spcPct val="35000"/>
            </a:spcAft>
            <a:buNone/>
          </a:pPr>
          <a:r>
            <a:rPr lang="en-US" sz="1100" kern="1200"/>
            <a:t>Removal of special characters, new lines and whitespaces</a:t>
          </a:r>
        </a:p>
        <a:p>
          <a:pPr marL="0" lvl="0" indent="0" algn="ctr" defTabSz="488950">
            <a:lnSpc>
              <a:spcPct val="100000"/>
            </a:lnSpc>
            <a:spcBef>
              <a:spcPct val="0"/>
            </a:spcBef>
            <a:spcAft>
              <a:spcPct val="35000"/>
            </a:spcAft>
            <a:buNone/>
          </a:pPr>
          <a:r>
            <a:rPr lang="en-US" sz="1100" kern="1200"/>
            <a:t>Tokenization</a:t>
          </a:r>
        </a:p>
        <a:p>
          <a:pPr marL="0" lvl="0" indent="0" algn="ctr" defTabSz="488950">
            <a:lnSpc>
              <a:spcPct val="100000"/>
            </a:lnSpc>
            <a:spcBef>
              <a:spcPct val="0"/>
            </a:spcBef>
            <a:spcAft>
              <a:spcPct val="35000"/>
            </a:spcAft>
            <a:buNone/>
          </a:pPr>
          <a:r>
            <a:rPr lang="en-US" sz="1100" kern="1200"/>
            <a:t>Removal of stop words</a:t>
          </a:r>
        </a:p>
        <a:p>
          <a:pPr marL="0" lvl="0" indent="0" algn="ctr" defTabSz="488950">
            <a:lnSpc>
              <a:spcPct val="100000"/>
            </a:lnSpc>
            <a:spcBef>
              <a:spcPct val="0"/>
            </a:spcBef>
            <a:spcAft>
              <a:spcPct val="35000"/>
            </a:spcAft>
            <a:buNone/>
          </a:pPr>
          <a:r>
            <a:rPr lang="en-US" sz="1100" kern="1200"/>
            <a:t>Lemmatization</a:t>
          </a:r>
        </a:p>
        <a:p>
          <a:pPr marL="0" lvl="0" indent="0" algn="ctr" defTabSz="488950">
            <a:lnSpc>
              <a:spcPct val="100000"/>
            </a:lnSpc>
            <a:spcBef>
              <a:spcPct val="0"/>
            </a:spcBef>
            <a:spcAft>
              <a:spcPct val="35000"/>
            </a:spcAft>
            <a:buNone/>
          </a:pPr>
          <a:r>
            <a:rPr lang="en-US" sz="1100" kern="1200"/>
            <a:t>Stemming</a:t>
          </a:r>
        </a:p>
      </dsp:txBody>
      <dsp:txXfrm>
        <a:off x="7374387" y="2312068"/>
        <a:ext cx="3135684" cy="15014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t and a stylus on a table&#10;&#10;Description automatically generated">
            <a:extLst>
              <a:ext uri="{FF2B5EF4-FFF2-40B4-BE49-F238E27FC236}">
                <a16:creationId xmlns:a16="http://schemas.microsoft.com/office/drawing/2014/main" id="{648970CC-ABD4-430A-CAA2-C94EA665B1FD}"/>
              </a:ext>
            </a:extLst>
          </p:cNvPr>
          <p:cNvPicPr>
            <a:picLocks noChangeAspect="1"/>
          </p:cNvPicPr>
          <p:nvPr/>
        </p:nvPicPr>
        <p:blipFill rotWithShape="1">
          <a:blip r:embed="rId2">
            <a:alphaModFix amt="50000"/>
          </a:blip>
          <a:srcRect t="9023" b="639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ea typeface="+mj-lt"/>
                <a:cs typeface="+mj-lt"/>
              </a:rPr>
              <a:t>Personalized Music Playlist Recommendation System</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fontScale="92500" lnSpcReduction="20000"/>
          </a:bodyPr>
          <a:lstStyle/>
          <a:p>
            <a:r>
              <a:rPr lang="en-US">
                <a:solidFill>
                  <a:srgbClr val="FFFFFF"/>
                </a:solidFill>
                <a:ea typeface="Calibri"/>
                <a:cs typeface="Calibri"/>
              </a:rPr>
              <a:t>MUSIC DATA MINING PROJECT</a:t>
            </a:r>
          </a:p>
          <a:p>
            <a:r>
              <a:rPr lang="en-US">
                <a:solidFill>
                  <a:srgbClr val="FFFFFF"/>
                </a:solidFill>
                <a:ea typeface="Calibri"/>
                <a:cs typeface="Calibri"/>
              </a:rPr>
              <a:t>by</a:t>
            </a:r>
          </a:p>
          <a:p>
            <a:r>
              <a:rPr lang="en-US">
                <a:solidFill>
                  <a:srgbClr val="FFFFFF"/>
                </a:solidFill>
                <a:ea typeface="Calibri"/>
                <a:cs typeface="Calibri"/>
              </a:rPr>
              <a:t>Team: Data Harmonics presenting Shreya </a:t>
            </a:r>
            <a:r>
              <a:rPr lang="en-US" err="1">
                <a:solidFill>
                  <a:srgbClr val="FFFFFF"/>
                </a:solidFill>
                <a:ea typeface="Calibri"/>
                <a:cs typeface="Calibri"/>
              </a:rPr>
              <a:t>Gajbhiye</a:t>
            </a:r>
            <a:r>
              <a:rPr lang="en-US">
                <a:solidFill>
                  <a:srgbClr val="FFFFFF"/>
                </a:solidFill>
                <a:ea typeface="Calibri"/>
                <a:cs typeface="Calibri"/>
              </a:rPr>
              <a:t>, Ameya Parab</a:t>
            </a:r>
            <a:endParaRPr lang="en-US">
              <a:ea typeface="Calibri"/>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BABF-4AB7-0CFF-2162-3CE7E357C07E}"/>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1EAC13DB-93F5-B939-BCAA-B1ED12B691E7}"/>
              </a:ext>
            </a:extLst>
          </p:cNvPr>
          <p:cNvSpPr>
            <a:spLocks noGrp="1"/>
          </p:cNvSpPr>
          <p:nvPr>
            <p:ph idx="1"/>
          </p:nvPr>
        </p:nvSpPr>
        <p:spPr/>
        <p:txBody>
          <a:bodyPr vert="horz" lIns="91440" tIns="45720" rIns="91440" bIns="45720" rtlCol="0" anchor="t">
            <a:normAutofit/>
          </a:bodyPr>
          <a:lstStyle/>
          <a:p>
            <a:r>
              <a:rPr lang="en-US" b="1">
                <a:ea typeface="Calibri"/>
                <a:cs typeface="Calibri"/>
              </a:rPr>
              <a:t>Top tracks</a:t>
            </a:r>
            <a:r>
              <a:rPr lang="en-US">
                <a:ea typeface="Calibri"/>
                <a:cs typeface="Calibri"/>
              </a:rPr>
              <a:t>: </a:t>
            </a:r>
            <a:r>
              <a:rPr lang="en-US">
                <a:ea typeface="+mn-lt"/>
                <a:cs typeface="+mn-lt"/>
              </a:rPr>
              <a:t>Songs the user listens to the most and are their favorites. This dataset captures various song attributes. Exploring this dataset can reveal which songs have captured one’s heart and become their go-to tunes.</a:t>
            </a:r>
            <a:br>
              <a:rPr lang="en-US">
                <a:ea typeface="+mn-lt"/>
                <a:cs typeface="+mn-lt"/>
              </a:rPr>
            </a:br>
            <a:endParaRPr lang="en-US">
              <a:ea typeface="+mn-lt"/>
              <a:cs typeface="+mn-lt"/>
            </a:endParaRPr>
          </a:p>
          <a:p>
            <a:endParaRPr lang="en-US">
              <a:ea typeface="+mn-lt"/>
              <a:cs typeface="+mn-lt"/>
            </a:endParaRPr>
          </a:p>
        </p:txBody>
      </p:sp>
      <p:pic>
        <p:nvPicPr>
          <p:cNvPr id="5" name="Picture 4" descr="A graph with text on it&#10;&#10;Description automatically generated">
            <a:extLst>
              <a:ext uri="{FF2B5EF4-FFF2-40B4-BE49-F238E27FC236}">
                <a16:creationId xmlns:a16="http://schemas.microsoft.com/office/drawing/2014/main" id="{4D783B29-AE34-4ED7-3CE6-266AE1984E1E}"/>
              </a:ext>
            </a:extLst>
          </p:cNvPr>
          <p:cNvPicPr>
            <a:picLocks noChangeAspect="1"/>
          </p:cNvPicPr>
          <p:nvPr/>
        </p:nvPicPr>
        <p:blipFill>
          <a:blip r:embed="rId2"/>
          <a:stretch>
            <a:fillRect/>
          </a:stretch>
        </p:blipFill>
        <p:spPr>
          <a:xfrm>
            <a:off x="1048325" y="3428624"/>
            <a:ext cx="9595281" cy="3345741"/>
          </a:xfrm>
          <a:prstGeom prst="rect">
            <a:avLst/>
          </a:prstGeom>
        </p:spPr>
      </p:pic>
    </p:spTree>
    <p:extLst>
      <p:ext uri="{BB962C8B-B14F-4D97-AF65-F5344CB8AC3E}">
        <p14:creationId xmlns:p14="http://schemas.microsoft.com/office/powerpoint/2010/main" val="302226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8AF2-5D21-1677-A5D3-66CA913B4E3C}"/>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7094E6B7-88E1-5928-0C0F-B70DA735B23F}"/>
              </a:ext>
            </a:extLst>
          </p:cNvPr>
          <p:cNvSpPr>
            <a:spLocks noGrp="1"/>
          </p:cNvSpPr>
          <p:nvPr>
            <p:ph idx="1"/>
          </p:nvPr>
        </p:nvSpPr>
        <p:spPr/>
        <p:txBody>
          <a:bodyPr vert="horz" lIns="91440" tIns="45720" rIns="91440" bIns="45720" rtlCol="0" anchor="t">
            <a:normAutofit/>
          </a:bodyPr>
          <a:lstStyle/>
          <a:p>
            <a:pPr marL="0" indent="0">
              <a:buNone/>
            </a:pPr>
            <a:r>
              <a:rPr lang="en-US" b="1">
                <a:ea typeface="Calibri"/>
                <a:cs typeface="Calibri"/>
              </a:rPr>
              <a:t>Saved Tracks</a:t>
            </a:r>
            <a:r>
              <a:rPr lang="en-US">
                <a:ea typeface="Calibri"/>
                <a:cs typeface="Calibri"/>
              </a:rPr>
              <a:t>: User's </a:t>
            </a:r>
            <a:endParaRPr lang="en-US"/>
          </a:p>
          <a:p>
            <a:pPr marL="0" indent="0">
              <a:buNone/>
            </a:pPr>
            <a:r>
              <a:rPr lang="en-US">
                <a:ea typeface="Calibri"/>
                <a:cs typeface="Calibri"/>
              </a:rPr>
              <a:t>saved Spotify library. </a:t>
            </a:r>
            <a:endParaRPr lang="en-US">
              <a:ea typeface="+mn-lt"/>
              <a:cs typeface="+mn-lt"/>
            </a:endParaRPr>
          </a:p>
          <a:p>
            <a:pPr marL="0" indent="0">
              <a:buNone/>
            </a:pPr>
            <a:r>
              <a:rPr lang="en-US">
                <a:ea typeface="+mn-lt"/>
                <a:cs typeface="+mn-lt"/>
              </a:rPr>
              <a:t>It’s like having a collection</a:t>
            </a:r>
          </a:p>
          <a:p>
            <a:pPr marL="0" indent="0">
              <a:buNone/>
            </a:pPr>
            <a:r>
              <a:rPr lang="en-US">
                <a:ea typeface="+mn-lt"/>
                <a:cs typeface="+mn-lt"/>
              </a:rPr>
              <a:t>of your favorite songs </a:t>
            </a:r>
          </a:p>
          <a:p>
            <a:pPr marL="0" indent="0">
              <a:buNone/>
            </a:pPr>
            <a:r>
              <a:rPr lang="en-US">
                <a:ea typeface="+mn-lt"/>
                <a:cs typeface="+mn-lt"/>
              </a:rPr>
              <a:t>ready to enjoy!</a:t>
            </a:r>
            <a:endParaRPr lang="en-US">
              <a:ea typeface="Calibri"/>
              <a:cs typeface="Calibri"/>
            </a:endParaRPr>
          </a:p>
          <a:p>
            <a:endParaRPr lang="en-US">
              <a:ea typeface="+mn-lt"/>
              <a:cs typeface="+mn-lt"/>
            </a:endParaRPr>
          </a:p>
        </p:txBody>
      </p:sp>
      <p:pic>
        <p:nvPicPr>
          <p:cNvPr id="4" name="Picture 3" descr="A chart with red and blue squares&#10;&#10;Description automatically generated">
            <a:extLst>
              <a:ext uri="{FF2B5EF4-FFF2-40B4-BE49-F238E27FC236}">
                <a16:creationId xmlns:a16="http://schemas.microsoft.com/office/drawing/2014/main" id="{9BE0C018-02E7-9F10-FE27-1E327431C41C}"/>
              </a:ext>
            </a:extLst>
          </p:cNvPr>
          <p:cNvPicPr>
            <a:picLocks noChangeAspect="1"/>
          </p:cNvPicPr>
          <p:nvPr/>
        </p:nvPicPr>
        <p:blipFill>
          <a:blip r:embed="rId2"/>
          <a:stretch>
            <a:fillRect/>
          </a:stretch>
        </p:blipFill>
        <p:spPr>
          <a:xfrm>
            <a:off x="5794619" y="1375299"/>
            <a:ext cx="6047734" cy="5172722"/>
          </a:xfrm>
          <a:prstGeom prst="rect">
            <a:avLst/>
          </a:prstGeom>
        </p:spPr>
      </p:pic>
    </p:spTree>
    <p:extLst>
      <p:ext uri="{BB962C8B-B14F-4D97-AF65-F5344CB8AC3E}">
        <p14:creationId xmlns:p14="http://schemas.microsoft.com/office/powerpoint/2010/main" val="193333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729-2112-22F9-0EC5-88D9735E23FB}"/>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1DED817C-DC65-77ED-0EFA-0C3554AE1484}"/>
              </a:ext>
            </a:extLst>
          </p:cNvPr>
          <p:cNvSpPr>
            <a:spLocks noGrp="1"/>
          </p:cNvSpPr>
          <p:nvPr>
            <p:ph idx="1"/>
          </p:nvPr>
        </p:nvSpPr>
        <p:spPr/>
        <p:txBody>
          <a:bodyPr vert="horz" lIns="91440" tIns="45720" rIns="91440" bIns="45720" rtlCol="0" anchor="t">
            <a:normAutofit/>
          </a:bodyPr>
          <a:lstStyle/>
          <a:p>
            <a:r>
              <a:rPr lang="en-US">
                <a:ea typeface="Calibri"/>
                <a:cs typeface="Calibri"/>
              </a:rPr>
              <a:t>Playlist Tracks: Stores data for tracks from the user's Spotify playlists. </a:t>
            </a:r>
            <a:r>
              <a:rPr lang="en-US">
                <a:ea typeface="+mn-lt"/>
                <a:cs typeface="+mn-lt"/>
              </a:rPr>
              <a:t>Playlists are like customized mixtapes one can create, and this dataset includes details about the songs in them.</a:t>
            </a:r>
          </a:p>
          <a:p>
            <a:endParaRPr lang="en-US">
              <a:ea typeface="Calibri"/>
              <a:cs typeface="Calibri"/>
            </a:endParaRPr>
          </a:p>
        </p:txBody>
      </p:sp>
      <p:pic>
        <p:nvPicPr>
          <p:cNvPr id="4" name="Picture 3" descr="A graph of blue rectangular bars with white text&#10;&#10;Description automatically generated">
            <a:extLst>
              <a:ext uri="{FF2B5EF4-FFF2-40B4-BE49-F238E27FC236}">
                <a16:creationId xmlns:a16="http://schemas.microsoft.com/office/drawing/2014/main" id="{8150BCA1-A3A6-ECE2-6E09-837488B1F7BC}"/>
              </a:ext>
            </a:extLst>
          </p:cNvPr>
          <p:cNvPicPr>
            <a:picLocks noChangeAspect="1"/>
          </p:cNvPicPr>
          <p:nvPr/>
        </p:nvPicPr>
        <p:blipFill>
          <a:blip r:embed="rId2"/>
          <a:stretch>
            <a:fillRect/>
          </a:stretch>
        </p:blipFill>
        <p:spPr>
          <a:xfrm>
            <a:off x="836246" y="3173855"/>
            <a:ext cx="9125764" cy="3089366"/>
          </a:xfrm>
          <a:prstGeom prst="rect">
            <a:avLst/>
          </a:prstGeom>
        </p:spPr>
      </p:pic>
    </p:spTree>
    <p:extLst>
      <p:ext uri="{BB962C8B-B14F-4D97-AF65-F5344CB8AC3E}">
        <p14:creationId xmlns:p14="http://schemas.microsoft.com/office/powerpoint/2010/main" val="355543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729-2112-22F9-0EC5-88D9735E23FB}"/>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1DED817C-DC65-77ED-0EFA-0C3554AE1484}"/>
              </a:ext>
            </a:extLst>
          </p:cNvPr>
          <p:cNvSpPr>
            <a:spLocks noGrp="1"/>
          </p:cNvSpPr>
          <p:nvPr>
            <p:ph idx="1"/>
          </p:nvPr>
        </p:nvSpPr>
        <p:spPr/>
        <p:txBody>
          <a:bodyPr vert="horz" lIns="91440" tIns="45720" rIns="91440" bIns="45720" rtlCol="0" anchor="t">
            <a:normAutofit/>
          </a:bodyPr>
          <a:lstStyle/>
          <a:p>
            <a:r>
              <a:rPr lang="en-US">
                <a:ea typeface="Calibri"/>
                <a:cs typeface="Calibri"/>
              </a:rPr>
              <a:t>Playlist Tracks: Stores data for tracks from the user's Spotify playlists. </a:t>
            </a:r>
            <a:r>
              <a:rPr lang="en-US">
                <a:ea typeface="+mn-lt"/>
                <a:cs typeface="+mn-lt"/>
              </a:rPr>
              <a:t>Playlists are like customized mixtapes one can create, and this dataset includes details about the songs in them.</a:t>
            </a:r>
          </a:p>
          <a:p>
            <a:endParaRPr lang="en-US">
              <a:ea typeface="Calibri"/>
              <a:cs typeface="Calibri"/>
            </a:endParaRPr>
          </a:p>
        </p:txBody>
      </p:sp>
      <p:pic>
        <p:nvPicPr>
          <p:cNvPr id="6" name="Picture 5" descr="A graph of a number of blue squares&#10;&#10;Description automatically generated">
            <a:extLst>
              <a:ext uri="{FF2B5EF4-FFF2-40B4-BE49-F238E27FC236}">
                <a16:creationId xmlns:a16="http://schemas.microsoft.com/office/drawing/2014/main" id="{A42525A5-1824-C604-D252-3D17AF200A52}"/>
              </a:ext>
            </a:extLst>
          </p:cNvPr>
          <p:cNvPicPr>
            <a:picLocks noChangeAspect="1"/>
          </p:cNvPicPr>
          <p:nvPr/>
        </p:nvPicPr>
        <p:blipFill>
          <a:blip r:embed="rId2"/>
          <a:stretch>
            <a:fillRect/>
          </a:stretch>
        </p:blipFill>
        <p:spPr>
          <a:xfrm>
            <a:off x="835981" y="3021663"/>
            <a:ext cx="9957786" cy="3781295"/>
          </a:xfrm>
          <a:prstGeom prst="rect">
            <a:avLst/>
          </a:prstGeom>
        </p:spPr>
      </p:pic>
    </p:spTree>
    <p:extLst>
      <p:ext uri="{BB962C8B-B14F-4D97-AF65-F5344CB8AC3E}">
        <p14:creationId xmlns:p14="http://schemas.microsoft.com/office/powerpoint/2010/main" val="98983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729-2112-22F9-0EC5-88D9735E23FB}"/>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1DED817C-DC65-77ED-0EFA-0C3554AE1484}"/>
              </a:ext>
            </a:extLst>
          </p:cNvPr>
          <p:cNvSpPr>
            <a:spLocks noGrp="1"/>
          </p:cNvSpPr>
          <p:nvPr>
            <p:ph idx="1"/>
          </p:nvPr>
        </p:nvSpPr>
        <p:spPr/>
        <p:txBody>
          <a:bodyPr vert="horz" lIns="91440" tIns="45720" rIns="91440" bIns="45720" rtlCol="0" anchor="t">
            <a:normAutofit/>
          </a:bodyPr>
          <a:lstStyle/>
          <a:p>
            <a:r>
              <a:rPr lang="en-US">
                <a:ea typeface="Calibri"/>
                <a:cs typeface="Calibri"/>
              </a:rPr>
              <a:t>Playlist Tracks: Stores data for tracks from the user's Spotify playlists. </a:t>
            </a:r>
            <a:r>
              <a:rPr lang="en-US">
                <a:ea typeface="+mn-lt"/>
                <a:cs typeface="+mn-lt"/>
              </a:rPr>
              <a:t>Playlists are like customized mixtapes one can create, and this dataset includes details about the songs in them.</a:t>
            </a:r>
          </a:p>
          <a:p>
            <a:endParaRPr lang="en-US">
              <a:ea typeface="Calibri"/>
              <a:cs typeface="Calibri"/>
            </a:endParaRPr>
          </a:p>
        </p:txBody>
      </p:sp>
      <p:pic>
        <p:nvPicPr>
          <p:cNvPr id="4" name="Picture 3">
            <a:extLst>
              <a:ext uri="{FF2B5EF4-FFF2-40B4-BE49-F238E27FC236}">
                <a16:creationId xmlns:a16="http://schemas.microsoft.com/office/drawing/2014/main" id="{91D930D4-EB04-20E0-2473-C0A3E6804E77}"/>
              </a:ext>
            </a:extLst>
          </p:cNvPr>
          <p:cNvPicPr>
            <a:picLocks noChangeAspect="1"/>
          </p:cNvPicPr>
          <p:nvPr/>
        </p:nvPicPr>
        <p:blipFill>
          <a:blip r:embed="rId2"/>
          <a:stretch>
            <a:fillRect/>
          </a:stretch>
        </p:blipFill>
        <p:spPr>
          <a:xfrm>
            <a:off x="480874" y="3138199"/>
            <a:ext cx="11037902" cy="3585213"/>
          </a:xfrm>
          <a:prstGeom prst="rect">
            <a:avLst/>
          </a:prstGeom>
        </p:spPr>
      </p:pic>
    </p:spTree>
    <p:extLst>
      <p:ext uri="{BB962C8B-B14F-4D97-AF65-F5344CB8AC3E}">
        <p14:creationId xmlns:p14="http://schemas.microsoft.com/office/powerpoint/2010/main" val="420195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729-2112-22F9-0EC5-88D9735E23FB}"/>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1DED817C-DC65-77ED-0EFA-0C3554AE1484}"/>
              </a:ext>
            </a:extLst>
          </p:cNvPr>
          <p:cNvSpPr>
            <a:spLocks noGrp="1"/>
          </p:cNvSpPr>
          <p:nvPr>
            <p:ph idx="1"/>
          </p:nvPr>
        </p:nvSpPr>
        <p:spPr/>
        <p:txBody>
          <a:bodyPr vert="horz" lIns="91440" tIns="45720" rIns="91440" bIns="45720" rtlCol="0" anchor="t">
            <a:normAutofit/>
          </a:bodyPr>
          <a:lstStyle/>
          <a:p>
            <a:r>
              <a:rPr lang="en-US">
                <a:ea typeface="Calibri"/>
                <a:cs typeface="Calibri"/>
              </a:rPr>
              <a:t>Playlist Tracks: Stores data for tracks from the user's Spotify playlists. </a:t>
            </a:r>
            <a:r>
              <a:rPr lang="en-US">
                <a:ea typeface="+mn-lt"/>
                <a:cs typeface="+mn-lt"/>
              </a:rPr>
              <a:t>Playlists are like customized mixtapes one can create, and this dataset includes details about the songs in them.</a:t>
            </a:r>
          </a:p>
          <a:p>
            <a:endParaRPr lang="en-US">
              <a:ea typeface="Calibri"/>
              <a:cs typeface="Calibri"/>
            </a:endParaRPr>
          </a:p>
        </p:txBody>
      </p:sp>
      <p:pic>
        <p:nvPicPr>
          <p:cNvPr id="4" name="Picture 3" descr="A graph with blue squares&#10;&#10;Description automatically generated">
            <a:extLst>
              <a:ext uri="{FF2B5EF4-FFF2-40B4-BE49-F238E27FC236}">
                <a16:creationId xmlns:a16="http://schemas.microsoft.com/office/drawing/2014/main" id="{0FE6A44A-7690-49DE-5E31-3EC99603316A}"/>
              </a:ext>
            </a:extLst>
          </p:cNvPr>
          <p:cNvPicPr>
            <a:picLocks noChangeAspect="1"/>
          </p:cNvPicPr>
          <p:nvPr/>
        </p:nvPicPr>
        <p:blipFill>
          <a:blip r:embed="rId2"/>
          <a:stretch>
            <a:fillRect/>
          </a:stretch>
        </p:blipFill>
        <p:spPr>
          <a:xfrm>
            <a:off x="692964" y="3030295"/>
            <a:ext cx="9503507" cy="3578381"/>
          </a:xfrm>
          <a:prstGeom prst="rect">
            <a:avLst/>
          </a:prstGeom>
        </p:spPr>
      </p:pic>
    </p:spTree>
    <p:extLst>
      <p:ext uri="{BB962C8B-B14F-4D97-AF65-F5344CB8AC3E}">
        <p14:creationId xmlns:p14="http://schemas.microsoft.com/office/powerpoint/2010/main" val="26544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729-2112-22F9-0EC5-88D9735E23FB}"/>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1DED817C-DC65-77ED-0EFA-0C3554AE1484}"/>
              </a:ext>
            </a:extLst>
          </p:cNvPr>
          <p:cNvSpPr>
            <a:spLocks noGrp="1"/>
          </p:cNvSpPr>
          <p:nvPr>
            <p:ph idx="1"/>
          </p:nvPr>
        </p:nvSpPr>
        <p:spPr/>
        <p:txBody>
          <a:bodyPr vert="horz" lIns="91440" tIns="45720" rIns="91440" bIns="45720" rtlCol="0" anchor="t">
            <a:normAutofit/>
          </a:bodyPr>
          <a:lstStyle/>
          <a:p>
            <a:endParaRPr lang="en-US">
              <a:ea typeface="+mn-lt"/>
              <a:cs typeface="+mn-lt"/>
            </a:endParaRPr>
          </a:p>
          <a:p>
            <a:endParaRPr lang="en-US">
              <a:ea typeface="Calibri"/>
              <a:cs typeface="Calibri"/>
            </a:endParaRPr>
          </a:p>
        </p:txBody>
      </p:sp>
      <p:pic>
        <p:nvPicPr>
          <p:cNvPr id="4" name="Picture 3">
            <a:extLst>
              <a:ext uri="{FF2B5EF4-FFF2-40B4-BE49-F238E27FC236}">
                <a16:creationId xmlns:a16="http://schemas.microsoft.com/office/drawing/2014/main" id="{31E8D6EC-4D56-A1B8-5E97-3BEF83C9A346}"/>
              </a:ext>
            </a:extLst>
          </p:cNvPr>
          <p:cNvPicPr>
            <a:picLocks noChangeAspect="1"/>
          </p:cNvPicPr>
          <p:nvPr/>
        </p:nvPicPr>
        <p:blipFill>
          <a:blip r:embed="rId2"/>
          <a:stretch>
            <a:fillRect/>
          </a:stretch>
        </p:blipFill>
        <p:spPr>
          <a:xfrm>
            <a:off x="7042" y="1386278"/>
            <a:ext cx="11626837" cy="5008933"/>
          </a:xfrm>
          <a:prstGeom prst="rect">
            <a:avLst/>
          </a:prstGeom>
        </p:spPr>
      </p:pic>
    </p:spTree>
    <p:extLst>
      <p:ext uri="{BB962C8B-B14F-4D97-AF65-F5344CB8AC3E}">
        <p14:creationId xmlns:p14="http://schemas.microsoft.com/office/powerpoint/2010/main" val="381436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CA0F8-2AAC-FB7E-F931-D7A355EA1761}"/>
              </a:ext>
            </a:extLst>
          </p:cNvPr>
          <p:cNvSpPr>
            <a:spLocks noGrp="1"/>
          </p:cNvSpPr>
          <p:nvPr>
            <p:ph type="title"/>
          </p:nvPr>
        </p:nvSpPr>
        <p:spPr>
          <a:xfrm>
            <a:off x="761803" y="350196"/>
            <a:ext cx="4646904" cy="1624520"/>
          </a:xfrm>
        </p:spPr>
        <p:txBody>
          <a:bodyPr anchor="ctr">
            <a:normAutofit/>
          </a:bodyPr>
          <a:lstStyle/>
          <a:p>
            <a:r>
              <a:rPr lang="en-US" sz="4000">
                <a:ea typeface="Calibri Light"/>
                <a:cs typeface="Calibri Light"/>
              </a:rPr>
              <a:t>Previous Related Work</a:t>
            </a:r>
            <a:endParaRPr lang="en-US" sz="4000"/>
          </a:p>
        </p:txBody>
      </p:sp>
      <p:sp>
        <p:nvSpPr>
          <p:cNvPr id="3" name="Content Placeholder 2">
            <a:extLst>
              <a:ext uri="{FF2B5EF4-FFF2-40B4-BE49-F238E27FC236}">
                <a16:creationId xmlns:a16="http://schemas.microsoft.com/office/drawing/2014/main" id="{BC7D93C1-927D-ECB2-0AF9-2409BC0003DE}"/>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a:ea typeface="Calibri"/>
                <a:cs typeface="Calibri"/>
              </a:rPr>
              <a:t>K-means Clustering model: </a:t>
            </a:r>
            <a:r>
              <a:rPr lang="en-US" sz="2000">
                <a:ea typeface="+mn-lt"/>
                <a:cs typeface="+mn-lt"/>
              </a:rPr>
              <a:t>Content based approach, when we input a particular song, the model recommends songs by retrieving them from the same cluster.</a:t>
            </a:r>
          </a:p>
          <a:p>
            <a:pPr marL="0" indent="0">
              <a:buNone/>
            </a:pPr>
            <a:endParaRPr lang="en-US" sz="2000">
              <a:ea typeface="Calibri"/>
              <a:cs typeface="Calibri"/>
            </a:endParaRPr>
          </a:p>
        </p:txBody>
      </p:sp>
      <p:pic>
        <p:nvPicPr>
          <p:cNvPr id="4" name="Picture 3" descr="A graph with different colored lines&#10;&#10;Description automatically generated">
            <a:extLst>
              <a:ext uri="{FF2B5EF4-FFF2-40B4-BE49-F238E27FC236}">
                <a16:creationId xmlns:a16="http://schemas.microsoft.com/office/drawing/2014/main" id="{A221E4A3-1DC2-6807-FFFD-105EC7F94911}"/>
              </a:ext>
            </a:extLst>
          </p:cNvPr>
          <p:cNvPicPr>
            <a:picLocks noChangeAspect="1"/>
          </p:cNvPicPr>
          <p:nvPr/>
        </p:nvPicPr>
        <p:blipFill rotWithShape="1">
          <a:blip r:embed="rId2"/>
          <a:srcRect l="927" r="13422"/>
          <a:stretch/>
        </p:blipFill>
        <p:spPr>
          <a:xfrm>
            <a:off x="5275384" y="293078"/>
            <a:ext cx="5138928" cy="5776872"/>
          </a:xfrm>
          <a:prstGeom prst="rect">
            <a:avLst/>
          </a:prstGeom>
        </p:spPr>
      </p:pic>
    </p:spTree>
    <p:extLst>
      <p:ext uri="{BB962C8B-B14F-4D97-AF65-F5344CB8AC3E}">
        <p14:creationId xmlns:p14="http://schemas.microsoft.com/office/powerpoint/2010/main" val="310193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772D-FD6D-C8C8-08F5-5568F3BB5A3A}"/>
              </a:ext>
            </a:extLst>
          </p:cNvPr>
          <p:cNvSpPr>
            <a:spLocks noGrp="1"/>
          </p:cNvSpPr>
          <p:nvPr>
            <p:ph type="title"/>
          </p:nvPr>
        </p:nvSpPr>
        <p:spPr>
          <a:xfrm>
            <a:off x="7720781" y="1320127"/>
            <a:ext cx="3633019" cy="3049920"/>
          </a:xfrm>
        </p:spPr>
        <p:txBody>
          <a:bodyPr vert="horz" lIns="91440" tIns="45720" rIns="91440" bIns="45720" rtlCol="0" anchor="t">
            <a:normAutofit/>
          </a:bodyPr>
          <a:lstStyle/>
          <a:p>
            <a:r>
              <a:rPr lang="en-US" sz="3600" kern="1200">
                <a:solidFill>
                  <a:schemeClr val="tx1"/>
                </a:solidFill>
                <a:latin typeface="+mj-lt"/>
                <a:ea typeface="+mj-ea"/>
                <a:cs typeface="+mj-cs"/>
              </a:rPr>
              <a:t>Recommendation System Architecture</a:t>
            </a:r>
          </a:p>
        </p:txBody>
      </p:sp>
      <p:pic>
        <p:nvPicPr>
          <p:cNvPr id="4" name="Content Placeholder 3" descr="A diagram of a song&#10;&#10;Description automatically generated">
            <a:extLst>
              <a:ext uri="{FF2B5EF4-FFF2-40B4-BE49-F238E27FC236}">
                <a16:creationId xmlns:a16="http://schemas.microsoft.com/office/drawing/2014/main" id="{24BE9C37-6C0D-DB04-31D8-5E681E951D04}"/>
              </a:ext>
            </a:extLst>
          </p:cNvPr>
          <p:cNvPicPr>
            <a:picLocks noGrp="1" noChangeAspect="1"/>
          </p:cNvPicPr>
          <p:nvPr>
            <p:ph idx="1"/>
          </p:nvPr>
        </p:nvPicPr>
        <p:blipFill rotWithShape="1">
          <a:blip r:embed="rId2"/>
          <a:srcRect r="-198" b="2433"/>
          <a:stretch/>
        </p:blipFill>
        <p:spPr>
          <a:xfrm>
            <a:off x="80249" y="400232"/>
            <a:ext cx="7643638" cy="6056359"/>
          </a:xfrm>
          <a:prstGeom prst="rect">
            <a:avLst/>
          </a:prstGeom>
        </p:spPr>
      </p:pic>
      <p:grpSp>
        <p:nvGrpSpPr>
          <p:cNvPr id="13" name="Group 12">
            <a:extLst>
              <a:ext uri="{FF2B5EF4-FFF2-40B4-BE49-F238E27FC236}">
                <a16:creationId xmlns:a16="http://schemas.microsoft.com/office/drawing/2014/main" id="{7E0FE442-FDE7-03A0-48D0-17C4325DB2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45A187A5-6081-1B66-F1E9-CB90253CC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22D013-AC81-41D9-9EAC-40AF2594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547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5099-8346-EEB4-0401-86DDF907BB63}"/>
              </a:ext>
            </a:extLst>
          </p:cNvPr>
          <p:cNvSpPr>
            <a:spLocks noGrp="1"/>
          </p:cNvSpPr>
          <p:nvPr>
            <p:ph type="title"/>
          </p:nvPr>
        </p:nvSpPr>
        <p:spPr/>
        <p:txBody>
          <a:bodyPr/>
          <a:lstStyle/>
          <a:p>
            <a:r>
              <a:rPr lang="en-US">
                <a:ea typeface="+mj-lt"/>
                <a:cs typeface="+mj-lt"/>
              </a:rPr>
              <a:t>Content-based Recommendation System:</a:t>
            </a:r>
            <a:endParaRPr lang="en-US"/>
          </a:p>
        </p:txBody>
      </p:sp>
      <p:sp>
        <p:nvSpPr>
          <p:cNvPr id="3" name="Content Placeholder 2">
            <a:extLst>
              <a:ext uri="{FF2B5EF4-FFF2-40B4-BE49-F238E27FC236}">
                <a16:creationId xmlns:a16="http://schemas.microsoft.com/office/drawing/2014/main" id="{F11B6B0A-5B38-6F2F-2B5D-E3557843CEF0}"/>
              </a:ext>
            </a:extLst>
          </p:cNvPr>
          <p:cNvSpPr>
            <a:spLocks noGrp="1"/>
          </p:cNvSpPr>
          <p:nvPr>
            <p:ph idx="1"/>
          </p:nvPr>
        </p:nvSpPr>
        <p:spPr/>
        <p:txBody>
          <a:bodyPr vert="horz" lIns="91440" tIns="45720" rIns="91440" bIns="45720" rtlCol="0" anchor="t">
            <a:normAutofit/>
          </a:bodyPr>
          <a:lstStyle/>
          <a:p>
            <a:r>
              <a:rPr lang="en-US">
                <a:ea typeface="Calibri"/>
                <a:cs typeface="Calibri"/>
              </a:rPr>
              <a:t>Recommendations are made by finding items with similar attributes.</a:t>
            </a:r>
          </a:p>
          <a:p>
            <a:r>
              <a:rPr lang="en-US">
                <a:ea typeface="Calibri"/>
                <a:cs typeface="Calibri"/>
              </a:rPr>
              <a:t>Comparison between content of different items.</a:t>
            </a:r>
          </a:p>
          <a:p>
            <a:r>
              <a:rPr lang="en-US">
                <a:ea typeface="Calibri"/>
                <a:cs typeface="Calibri"/>
              </a:rPr>
              <a:t>Items are represented as vectors so distance and similarity can be easily calculated.</a:t>
            </a:r>
          </a:p>
          <a:p>
            <a:r>
              <a:rPr lang="en-US">
                <a:ea typeface="Calibri"/>
                <a:cs typeface="Calibri"/>
              </a:rPr>
              <a:t>Advantage of using this approach is we can generate recommendations on any unseen items for which attributes are present.</a:t>
            </a:r>
          </a:p>
          <a:p>
            <a:endParaRPr lang="en-US">
              <a:ea typeface="Calibri"/>
              <a:cs typeface="Calibri"/>
            </a:endParaRPr>
          </a:p>
        </p:txBody>
      </p:sp>
    </p:spTree>
    <p:extLst>
      <p:ext uri="{BB962C8B-B14F-4D97-AF65-F5344CB8AC3E}">
        <p14:creationId xmlns:p14="http://schemas.microsoft.com/office/powerpoint/2010/main" val="202415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usic sheet">
            <a:extLst>
              <a:ext uri="{FF2B5EF4-FFF2-40B4-BE49-F238E27FC236}">
                <a16:creationId xmlns:a16="http://schemas.microsoft.com/office/drawing/2014/main" id="{55F89EAD-1806-9B9F-67C1-CE9CB3D70176}"/>
              </a:ext>
            </a:extLst>
          </p:cNvPr>
          <p:cNvPicPr>
            <a:picLocks noChangeAspect="1"/>
          </p:cNvPicPr>
          <p:nvPr/>
        </p:nvPicPr>
        <p:blipFill rotWithShape="1">
          <a:blip r:embed="rId2"/>
          <a:srcRect r="6021" b="-3"/>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E7AB5D-3F91-CEEA-10D0-57741A4CCC85}"/>
              </a:ext>
            </a:extLst>
          </p:cNvPr>
          <p:cNvSpPr>
            <a:spLocks noGrp="1"/>
          </p:cNvSpPr>
          <p:nvPr>
            <p:ph idx="1"/>
          </p:nvPr>
        </p:nvSpPr>
        <p:spPr>
          <a:xfrm>
            <a:off x="6398380" y="1978304"/>
            <a:ext cx="4955419" cy="4198659"/>
          </a:xfrm>
        </p:spPr>
        <p:txBody>
          <a:bodyPr vert="horz" lIns="91440" tIns="45720" rIns="91440" bIns="45720" rtlCol="0" anchor="t">
            <a:normAutofit/>
          </a:bodyPr>
          <a:lstStyle/>
          <a:p>
            <a:pPr marL="0" indent="0">
              <a:buNone/>
            </a:pPr>
            <a:r>
              <a:rPr lang="en-US" b="1" i="1">
                <a:ea typeface="+mn-lt"/>
                <a:cs typeface="+mn-lt"/>
              </a:rPr>
              <a:t>“Music, once admitted to the soul, becomes a part of spirit, and never dies.” </a:t>
            </a:r>
          </a:p>
          <a:p>
            <a:pPr marL="0" indent="0">
              <a:buNone/>
            </a:pPr>
            <a:r>
              <a:rPr lang="en-US" b="1" i="1">
                <a:ea typeface="+mn-lt"/>
                <a:cs typeface="+mn-lt"/>
              </a:rPr>
              <a:t>— Edward Lytton</a:t>
            </a:r>
            <a:endParaRPr lang="en-US" b="1" i="1">
              <a:cs typeface="Calibri"/>
            </a:endParaRPr>
          </a:p>
          <a:p>
            <a:pPr marL="0" indent="0">
              <a:buNone/>
            </a:pP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76596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5099-8346-EEB4-0401-86DDF907BB63}"/>
              </a:ext>
            </a:extLst>
          </p:cNvPr>
          <p:cNvSpPr>
            <a:spLocks noGrp="1"/>
          </p:cNvSpPr>
          <p:nvPr>
            <p:ph type="title"/>
          </p:nvPr>
        </p:nvSpPr>
        <p:spPr/>
        <p:txBody>
          <a:bodyPr/>
          <a:lstStyle/>
          <a:p>
            <a:r>
              <a:rPr lang="en-US">
                <a:ea typeface="+mj-lt"/>
                <a:cs typeface="+mj-lt"/>
              </a:rPr>
              <a:t>Content-based Recommendation Approach:</a:t>
            </a:r>
            <a:endParaRPr lang="en-US"/>
          </a:p>
        </p:txBody>
      </p:sp>
      <p:sp>
        <p:nvSpPr>
          <p:cNvPr id="3" name="Content Placeholder 2">
            <a:extLst>
              <a:ext uri="{FF2B5EF4-FFF2-40B4-BE49-F238E27FC236}">
                <a16:creationId xmlns:a16="http://schemas.microsoft.com/office/drawing/2014/main" id="{F11B6B0A-5B38-6F2F-2B5D-E3557843CEF0}"/>
              </a:ext>
            </a:extLst>
          </p:cNvPr>
          <p:cNvSpPr>
            <a:spLocks noGrp="1"/>
          </p:cNvSpPr>
          <p:nvPr>
            <p:ph idx="1"/>
          </p:nvPr>
        </p:nvSpPr>
        <p:spPr/>
        <p:txBody>
          <a:bodyPr vert="horz" lIns="91440" tIns="45720" rIns="91440" bIns="45720" rtlCol="0" anchor="t">
            <a:normAutofit/>
          </a:bodyPr>
          <a:lstStyle/>
          <a:p>
            <a:r>
              <a:rPr lang="en-US">
                <a:ea typeface="Calibri"/>
                <a:cs typeface="Calibri"/>
              </a:rPr>
              <a:t>Lyrics of the songs are used for finding similarities between songs.</a:t>
            </a:r>
            <a:endParaRPr lang="en-US"/>
          </a:p>
          <a:p>
            <a:r>
              <a:rPr lang="en-US">
                <a:ea typeface="Calibri"/>
                <a:cs typeface="Calibri"/>
              </a:rPr>
              <a:t>Built using NLP techniques to analyze textual data of lyrics.</a:t>
            </a:r>
          </a:p>
          <a:p>
            <a:r>
              <a:rPr lang="en-US">
                <a:ea typeface="Calibri"/>
                <a:cs typeface="Calibri"/>
              </a:rPr>
              <a:t>Steps involved:</a:t>
            </a:r>
          </a:p>
          <a:p>
            <a:pPr lvl="1"/>
            <a:r>
              <a:rPr lang="en-US" b="1">
                <a:ea typeface="Calibri"/>
                <a:cs typeface="Calibri"/>
              </a:rPr>
              <a:t>Data Normalization</a:t>
            </a:r>
            <a:r>
              <a:rPr lang="en-US">
                <a:ea typeface="Calibri"/>
                <a:cs typeface="Calibri"/>
              </a:rPr>
              <a:t> (Cleaning Lyrics)</a:t>
            </a:r>
          </a:p>
          <a:p>
            <a:pPr lvl="1"/>
            <a:r>
              <a:rPr lang="en-US" b="1">
                <a:ea typeface="Calibri"/>
                <a:cs typeface="Calibri"/>
              </a:rPr>
              <a:t>Text Representation</a:t>
            </a:r>
            <a:r>
              <a:rPr lang="en-US">
                <a:ea typeface="Calibri"/>
                <a:cs typeface="Calibri"/>
              </a:rPr>
              <a:t> (TF-IDF Vectors)</a:t>
            </a:r>
            <a:endParaRPr lang="en-US"/>
          </a:p>
          <a:p>
            <a:pPr lvl="1"/>
            <a:r>
              <a:rPr lang="en-US" b="1">
                <a:ea typeface="Calibri"/>
                <a:cs typeface="Calibri"/>
              </a:rPr>
              <a:t>Similarity Measurement</a:t>
            </a:r>
            <a:r>
              <a:rPr lang="en-US">
                <a:ea typeface="Calibri"/>
                <a:cs typeface="Calibri"/>
              </a:rPr>
              <a:t> (Cosine Similarity)</a:t>
            </a:r>
          </a:p>
          <a:p>
            <a:pPr lvl="1"/>
            <a:r>
              <a:rPr lang="en-US" b="1">
                <a:ea typeface="Calibri"/>
                <a:cs typeface="Calibri"/>
              </a:rPr>
              <a:t>Content-based recommendation</a:t>
            </a:r>
          </a:p>
          <a:p>
            <a:pPr lvl="1"/>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40164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5FE9C-3C08-9189-566D-08B2CA2075B5}"/>
              </a:ext>
            </a:extLst>
          </p:cNvPr>
          <p:cNvSpPr>
            <a:spLocks noGrp="1"/>
          </p:cNvSpPr>
          <p:nvPr>
            <p:ph type="title"/>
          </p:nvPr>
        </p:nvSpPr>
        <p:spPr>
          <a:xfrm>
            <a:off x="429768" y="411480"/>
            <a:ext cx="11201400" cy="1106424"/>
          </a:xfrm>
        </p:spPr>
        <p:txBody>
          <a:bodyPr>
            <a:normAutofit/>
          </a:bodyPr>
          <a:lstStyle/>
          <a:p>
            <a:r>
              <a:rPr lang="en-US" sz="3600">
                <a:ea typeface="Calibri Light"/>
                <a:cs typeface="Calibri Light"/>
              </a:rPr>
              <a:t>Raw Lyrics Example (Allure by JAY-Z)</a:t>
            </a:r>
            <a:endParaRPr lang="en-US" sz="3600"/>
          </a:p>
        </p:txBody>
      </p:sp>
      <p:sp>
        <p:nvSpPr>
          <p:cNvPr id="22" name="Rectangle 2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screenshot of a computer screen&#10;&#10;Description automatically generated">
            <a:extLst>
              <a:ext uri="{FF2B5EF4-FFF2-40B4-BE49-F238E27FC236}">
                <a16:creationId xmlns:a16="http://schemas.microsoft.com/office/drawing/2014/main" id="{6A61460E-D415-D1E0-49FE-465737FD3860}"/>
              </a:ext>
            </a:extLst>
          </p:cNvPr>
          <p:cNvPicPr>
            <a:picLocks noChangeAspect="1"/>
          </p:cNvPicPr>
          <p:nvPr/>
        </p:nvPicPr>
        <p:blipFill rotWithShape="1">
          <a:blip r:embed="rId2"/>
          <a:srcRect l="-140" t="537" r="558" b="-718"/>
          <a:stretch/>
        </p:blipFill>
        <p:spPr>
          <a:xfrm>
            <a:off x="300979" y="1885556"/>
            <a:ext cx="7138987" cy="4185311"/>
          </a:xfrm>
          <a:prstGeom prst="rect">
            <a:avLst/>
          </a:prstGeom>
        </p:spPr>
      </p:pic>
      <p:sp useBgFill="1">
        <p:nvSpPr>
          <p:cNvPr id="23" name="Rectangle 2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A person wearing a hat&#10;&#10;Description automatically generated">
            <a:extLst>
              <a:ext uri="{FF2B5EF4-FFF2-40B4-BE49-F238E27FC236}">
                <a16:creationId xmlns:a16="http://schemas.microsoft.com/office/drawing/2014/main" id="{C093AA85-B57E-3EE4-C956-8BD280287B68}"/>
              </a:ext>
            </a:extLst>
          </p:cNvPr>
          <p:cNvPicPr>
            <a:picLocks noGrp="1" noChangeAspect="1"/>
          </p:cNvPicPr>
          <p:nvPr>
            <p:ph idx="1"/>
          </p:nvPr>
        </p:nvPicPr>
        <p:blipFill>
          <a:blip r:embed="rId3"/>
          <a:stretch>
            <a:fillRect/>
          </a:stretch>
        </p:blipFill>
        <p:spPr>
          <a:xfrm>
            <a:off x="7756405" y="2054852"/>
            <a:ext cx="3787595" cy="3848367"/>
          </a:xfrm>
        </p:spPr>
      </p:pic>
    </p:spTree>
    <p:extLst>
      <p:ext uri="{BB962C8B-B14F-4D97-AF65-F5344CB8AC3E}">
        <p14:creationId xmlns:p14="http://schemas.microsoft.com/office/powerpoint/2010/main" val="1678407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DE8B-E647-D364-8FC8-E73C07C58646}"/>
              </a:ext>
            </a:extLst>
          </p:cNvPr>
          <p:cNvSpPr>
            <a:spLocks noGrp="1"/>
          </p:cNvSpPr>
          <p:nvPr>
            <p:ph type="title"/>
          </p:nvPr>
        </p:nvSpPr>
        <p:spPr/>
        <p:txBody>
          <a:bodyPr/>
          <a:lstStyle/>
          <a:p>
            <a:r>
              <a:rPr lang="en-US">
                <a:ea typeface="Calibri Light"/>
                <a:cs typeface="Calibri Light"/>
              </a:rPr>
              <a:t>Data Normalization</a:t>
            </a:r>
            <a:endParaRPr lang="en-US"/>
          </a:p>
        </p:txBody>
      </p:sp>
      <p:graphicFrame>
        <p:nvGraphicFramePr>
          <p:cNvPr id="7" name="Content Placeholder 2">
            <a:extLst>
              <a:ext uri="{FF2B5EF4-FFF2-40B4-BE49-F238E27FC236}">
                <a16:creationId xmlns:a16="http://schemas.microsoft.com/office/drawing/2014/main" id="{90177DA8-491E-0BDA-0E06-F6FF04636FB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01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8C22-EE33-0F8A-EE20-EB2F707310E0}"/>
              </a:ext>
            </a:extLst>
          </p:cNvPr>
          <p:cNvSpPr>
            <a:spLocks noGrp="1"/>
          </p:cNvSpPr>
          <p:nvPr>
            <p:ph type="title"/>
          </p:nvPr>
        </p:nvSpPr>
        <p:spPr/>
        <p:txBody>
          <a:bodyPr/>
          <a:lstStyle/>
          <a:p>
            <a:r>
              <a:rPr lang="en-US">
                <a:ea typeface="Calibri Light"/>
                <a:cs typeface="Calibri Light"/>
              </a:rPr>
              <a:t>Text Representation and Similarity Metric</a:t>
            </a:r>
            <a:endParaRPr lang="en-US"/>
          </a:p>
        </p:txBody>
      </p:sp>
      <p:sp>
        <p:nvSpPr>
          <p:cNvPr id="3" name="Content Placeholder 2">
            <a:extLst>
              <a:ext uri="{FF2B5EF4-FFF2-40B4-BE49-F238E27FC236}">
                <a16:creationId xmlns:a16="http://schemas.microsoft.com/office/drawing/2014/main" id="{737A0AE7-DF4B-0F9F-5D8D-85F50871B175}"/>
              </a:ext>
            </a:extLst>
          </p:cNvPr>
          <p:cNvSpPr>
            <a:spLocks noGrp="1"/>
          </p:cNvSpPr>
          <p:nvPr>
            <p:ph idx="1"/>
          </p:nvPr>
        </p:nvSpPr>
        <p:spPr/>
        <p:txBody>
          <a:bodyPr vert="horz" lIns="91440" tIns="45720" rIns="91440" bIns="45720" rtlCol="0" anchor="t">
            <a:normAutofit/>
          </a:bodyPr>
          <a:lstStyle/>
          <a:p>
            <a:r>
              <a:rPr lang="en-US" dirty="0">
                <a:ea typeface="Calibri"/>
                <a:cs typeface="Calibri"/>
              </a:rPr>
              <a:t>"</a:t>
            </a:r>
            <a:r>
              <a:rPr lang="en-US" b="1" dirty="0">
                <a:ea typeface="Calibri"/>
                <a:cs typeface="Calibri"/>
              </a:rPr>
              <a:t>Term Frequency Inverse Document Frequency</a:t>
            </a:r>
            <a:r>
              <a:rPr lang="en-US" dirty="0">
                <a:ea typeface="Calibri"/>
                <a:cs typeface="Calibri"/>
              </a:rPr>
              <a:t>" or TF-IDF divides the number of times a word occurs in a document by a measure of what proportion of all the documents a word occurs in.</a:t>
            </a:r>
          </a:p>
          <a:p>
            <a:r>
              <a:rPr lang="en-US" dirty="0">
                <a:ea typeface="Calibri"/>
                <a:cs typeface="Calibri"/>
              </a:rPr>
              <a:t>Tends to reduce the value of common words while increasing the weight of words that do not occur in many documents.</a:t>
            </a:r>
          </a:p>
          <a:p>
            <a:r>
              <a:rPr lang="en-US" b="1" dirty="0">
                <a:ea typeface="Calibri"/>
                <a:cs typeface="Calibri"/>
              </a:rPr>
              <a:t>Cosine Similarity</a:t>
            </a:r>
            <a:r>
              <a:rPr lang="en-US" dirty="0">
                <a:ea typeface="Calibri"/>
                <a:cs typeface="Calibri"/>
              </a:rPr>
              <a:t> is a method of calculating the similarity of two vectors by taking the dot product and dividing it by the magnitudes of each vector.</a:t>
            </a:r>
          </a:p>
          <a:p>
            <a:r>
              <a:rPr lang="en-US" dirty="0">
                <a:ea typeface="Calibri"/>
                <a:cs typeface="Calibri"/>
              </a:rPr>
              <a:t>Since it is based on the orientation, documents of any lengths can be considered similar if they are related to the same topic.</a:t>
            </a:r>
          </a:p>
        </p:txBody>
      </p:sp>
    </p:spTree>
    <p:extLst>
      <p:ext uri="{BB962C8B-B14F-4D97-AF65-F5344CB8AC3E}">
        <p14:creationId xmlns:p14="http://schemas.microsoft.com/office/powerpoint/2010/main" val="309613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8C22-EE33-0F8A-EE20-EB2F707310E0}"/>
              </a:ext>
            </a:extLst>
          </p:cNvPr>
          <p:cNvSpPr>
            <a:spLocks noGrp="1"/>
          </p:cNvSpPr>
          <p:nvPr>
            <p:ph type="title"/>
          </p:nvPr>
        </p:nvSpPr>
        <p:spPr/>
        <p:txBody>
          <a:bodyPr/>
          <a:lstStyle/>
          <a:p>
            <a:r>
              <a:rPr lang="en-US">
                <a:ea typeface="Calibri Light"/>
                <a:cs typeface="Calibri Light"/>
              </a:rPr>
              <a:t>Content-based Recommendation</a:t>
            </a:r>
            <a:endParaRPr lang="en-US"/>
          </a:p>
        </p:txBody>
      </p:sp>
      <p:sp>
        <p:nvSpPr>
          <p:cNvPr id="3" name="Content Placeholder 2">
            <a:extLst>
              <a:ext uri="{FF2B5EF4-FFF2-40B4-BE49-F238E27FC236}">
                <a16:creationId xmlns:a16="http://schemas.microsoft.com/office/drawing/2014/main" id="{737A0AE7-DF4B-0F9F-5D8D-85F50871B175}"/>
              </a:ext>
            </a:extLst>
          </p:cNvPr>
          <p:cNvSpPr>
            <a:spLocks noGrp="1"/>
          </p:cNvSpPr>
          <p:nvPr>
            <p:ph idx="1"/>
          </p:nvPr>
        </p:nvSpPr>
        <p:spPr/>
        <p:txBody>
          <a:bodyPr vert="horz" lIns="91440" tIns="45720" rIns="91440" bIns="45720" rtlCol="0" anchor="t">
            <a:normAutofit/>
          </a:bodyPr>
          <a:lstStyle/>
          <a:p>
            <a:r>
              <a:rPr lang="en-US">
                <a:ea typeface="Calibri"/>
                <a:cs typeface="Calibri"/>
              </a:rPr>
              <a:t>A profile is created to first get the vectors corresponding with the songs they have interacted with.</a:t>
            </a:r>
          </a:p>
          <a:p>
            <a:r>
              <a:rPr lang="en-US">
                <a:ea typeface="Calibri"/>
                <a:cs typeface="Calibri"/>
              </a:rPr>
              <a:t>Summary of the user's tastes can be found using average of the features represented by TFIDF.</a:t>
            </a:r>
          </a:p>
          <a:p>
            <a:r>
              <a:rPr lang="en-US">
                <a:ea typeface="Calibri"/>
                <a:cs typeface="Calibri"/>
              </a:rPr>
              <a:t>This profile can then be used to find the most songs.</a:t>
            </a:r>
          </a:p>
          <a:p>
            <a:r>
              <a:rPr lang="en-US">
                <a:ea typeface="Calibri"/>
                <a:cs typeface="Calibri"/>
              </a:rPr>
              <a:t>This allows to recommend items based on a user's full history, not just based on individual items.</a:t>
            </a:r>
          </a:p>
        </p:txBody>
      </p:sp>
    </p:spTree>
    <p:extLst>
      <p:ext uri="{BB962C8B-B14F-4D97-AF65-F5344CB8AC3E}">
        <p14:creationId xmlns:p14="http://schemas.microsoft.com/office/powerpoint/2010/main" val="1365629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words&#10;&#10;Description automatically generated">
            <a:extLst>
              <a:ext uri="{FF2B5EF4-FFF2-40B4-BE49-F238E27FC236}">
                <a16:creationId xmlns:a16="http://schemas.microsoft.com/office/drawing/2014/main" id="{FFEFA72B-D8A3-C6F2-54B5-EED9AEFB4363}"/>
              </a:ext>
            </a:extLst>
          </p:cNvPr>
          <p:cNvPicPr>
            <a:picLocks noGrp="1" noChangeAspect="1"/>
          </p:cNvPicPr>
          <p:nvPr>
            <p:ph idx="1"/>
          </p:nvPr>
        </p:nvPicPr>
        <p:blipFill>
          <a:blip r:embed="rId2"/>
          <a:stretch>
            <a:fillRect/>
          </a:stretch>
        </p:blipFill>
        <p:spPr>
          <a:xfrm>
            <a:off x="197430" y="178097"/>
            <a:ext cx="6213662" cy="3185273"/>
          </a:xfrm>
        </p:spPr>
      </p:pic>
      <p:pic>
        <p:nvPicPr>
          <p:cNvPr id="7" name="Picture 6" descr="A close up of words&#10;&#10;Description automatically generated">
            <a:extLst>
              <a:ext uri="{FF2B5EF4-FFF2-40B4-BE49-F238E27FC236}">
                <a16:creationId xmlns:a16="http://schemas.microsoft.com/office/drawing/2014/main" id="{B8F3A7A9-AFBA-74C9-E268-481BC84DA107}"/>
              </a:ext>
            </a:extLst>
          </p:cNvPr>
          <p:cNvPicPr>
            <a:picLocks noChangeAspect="1"/>
          </p:cNvPicPr>
          <p:nvPr/>
        </p:nvPicPr>
        <p:blipFill>
          <a:blip r:embed="rId3"/>
          <a:stretch>
            <a:fillRect/>
          </a:stretch>
        </p:blipFill>
        <p:spPr>
          <a:xfrm>
            <a:off x="5777753" y="3499044"/>
            <a:ext cx="6217023" cy="3176852"/>
          </a:xfrm>
          <a:prstGeom prst="rect">
            <a:avLst/>
          </a:prstGeom>
        </p:spPr>
      </p:pic>
      <p:sp>
        <p:nvSpPr>
          <p:cNvPr id="9" name="Title 1">
            <a:extLst>
              <a:ext uri="{FF2B5EF4-FFF2-40B4-BE49-F238E27FC236}">
                <a16:creationId xmlns:a16="http://schemas.microsoft.com/office/drawing/2014/main" id="{F5E4571F-0881-C09D-EA7E-BCB5E11ACDB0}"/>
              </a:ext>
            </a:extLst>
          </p:cNvPr>
          <p:cNvSpPr>
            <a:spLocks noGrp="1"/>
          </p:cNvSpPr>
          <p:nvPr>
            <p:ph type="title"/>
          </p:nvPr>
        </p:nvSpPr>
        <p:spPr>
          <a:xfrm>
            <a:off x="6485965" y="477183"/>
            <a:ext cx="5573806" cy="1347974"/>
          </a:xfrm>
        </p:spPr>
        <p:txBody>
          <a:bodyPr>
            <a:normAutofit/>
          </a:bodyPr>
          <a:lstStyle/>
          <a:p>
            <a:r>
              <a:rPr lang="en-US" sz="2800">
                <a:ea typeface="Calibri Light"/>
                <a:cs typeface="Calibri Light"/>
              </a:rPr>
              <a:t>Word cloud of the lyrics of </a:t>
            </a:r>
            <a:br>
              <a:rPr lang="en-US" sz="2800">
                <a:ea typeface="Calibri Light"/>
                <a:cs typeface="Calibri Light"/>
              </a:rPr>
            </a:br>
            <a:r>
              <a:rPr lang="en-US" sz="2800" i="1">
                <a:ea typeface="Calibri Light"/>
                <a:cs typeface="Calibri Light"/>
              </a:rPr>
              <a:t>"</a:t>
            </a:r>
            <a:r>
              <a:rPr lang="en-US" sz="2800" b="1" i="1">
                <a:ea typeface="Calibri Light"/>
                <a:cs typeface="Calibri Light"/>
              </a:rPr>
              <a:t>Beyond the Horizon</a:t>
            </a:r>
            <a:r>
              <a:rPr lang="en-US" sz="2800" i="1">
                <a:ea typeface="Calibri Light"/>
                <a:cs typeface="Calibri Light"/>
              </a:rPr>
              <a:t>"</a:t>
            </a:r>
            <a:r>
              <a:rPr lang="en-US" sz="2800">
                <a:ea typeface="Calibri Light"/>
                <a:cs typeface="Calibri Light"/>
              </a:rPr>
              <a:t> playlist</a:t>
            </a:r>
          </a:p>
          <a:p>
            <a:endParaRPr lang="en-US" sz="2800">
              <a:ea typeface="Calibri Light"/>
              <a:cs typeface="Calibri Light"/>
            </a:endParaRPr>
          </a:p>
        </p:txBody>
      </p:sp>
      <p:sp>
        <p:nvSpPr>
          <p:cNvPr id="11" name="Title 1">
            <a:extLst>
              <a:ext uri="{FF2B5EF4-FFF2-40B4-BE49-F238E27FC236}">
                <a16:creationId xmlns:a16="http://schemas.microsoft.com/office/drawing/2014/main" id="{453777FF-4838-733C-5C06-051851C951DD}"/>
              </a:ext>
            </a:extLst>
          </p:cNvPr>
          <p:cNvSpPr txBox="1">
            <a:spLocks/>
          </p:cNvSpPr>
          <p:nvPr/>
        </p:nvSpPr>
        <p:spPr>
          <a:xfrm>
            <a:off x="262218" y="5022290"/>
            <a:ext cx="5573806" cy="2053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a:ea typeface="Calibri Light"/>
                <a:cs typeface="Calibri Light"/>
              </a:rPr>
              <a:t>Word cloud of the lyrics of recommendations generated based on </a:t>
            </a:r>
            <a:r>
              <a:rPr lang="en-US" sz="2800" i="1">
                <a:ea typeface="Calibri Light"/>
                <a:cs typeface="Calibri Light"/>
              </a:rPr>
              <a:t>"</a:t>
            </a:r>
            <a:r>
              <a:rPr lang="en-US" sz="2800" b="1" i="1">
                <a:ea typeface="Calibri Light"/>
                <a:cs typeface="Calibri Light"/>
              </a:rPr>
              <a:t>Beyond the Horizon</a:t>
            </a:r>
            <a:r>
              <a:rPr lang="en-US" sz="2800" i="1">
                <a:ea typeface="Calibri Light"/>
                <a:cs typeface="Calibri Light"/>
              </a:rPr>
              <a:t>"</a:t>
            </a:r>
            <a:r>
              <a:rPr lang="en-US" sz="2800">
                <a:ea typeface="Calibri Light"/>
                <a:cs typeface="Calibri Light"/>
              </a:rPr>
              <a:t> playlist</a:t>
            </a:r>
          </a:p>
          <a:p>
            <a:pPr algn="r"/>
            <a:endParaRPr lang="en-US" sz="2800">
              <a:ea typeface="Calibri Light"/>
              <a:cs typeface="Calibri Light"/>
            </a:endParaRPr>
          </a:p>
        </p:txBody>
      </p:sp>
    </p:spTree>
    <p:extLst>
      <p:ext uri="{BB962C8B-B14F-4D97-AF65-F5344CB8AC3E}">
        <p14:creationId xmlns:p14="http://schemas.microsoft.com/office/powerpoint/2010/main" val="664194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A6B5-84EE-DD77-8D04-21596AC4FF49}"/>
              </a:ext>
            </a:extLst>
          </p:cNvPr>
          <p:cNvSpPr>
            <a:spLocks noGrp="1"/>
          </p:cNvSpPr>
          <p:nvPr>
            <p:ph type="title"/>
          </p:nvPr>
        </p:nvSpPr>
        <p:spPr/>
        <p:txBody>
          <a:bodyPr/>
          <a:lstStyle/>
          <a:p>
            <a:r>
              <a:rPr lang="en-US">
                <a:ea typeface="+mj-lt"/>
                <a:cs typeface="+mj-lt"/>
              </a:rPr>
              <a:t>Collaborative-based Recommendation System</a:t>
            </a:r>
            <a:endParaRPr lang="en-US"/>
          </a:p>
        </p:txBody>
      </p:sp>
      <p:sp>
        <p:nvSpPr>
          <p:cNvPr id="3" name="Content Placeholder 2">
            <a:extLst>
              <a:ext uri="{FF2B5EF4-FFF2-40B4-BE49-F238E27FC236}">
                <a16:creationId xmlns:a16="http://schemas.microsoft.com/office/drawing/2014/main" id="{1250D889-ED02-3A20-A5DC-06E749B22847}"/>
              </a:ext>
            </a:extLst>
          </p:cNvPr>
          <p:cNvSpPr>
            <a:spLocks noGrp="1"/>
          </p:cNvSpPr>
          <p:nvPr>
            <p:ph idx="1"/>
          </p:nvPr>
        </p:nvSpPr>
        <p:spPr/>
        <p:txBody>
          <a:bodyPr vert="horz" lIns="91440" tIns="45720" rIns="91440" bIns="45720" rtlCol="0" anchor="t">
            <a:normAutofit/>
          </a:bodyPr>
          <a:lstStyle/>
          <a:p>
            <a:r>
              <a:rPr lang="en-US">
                <a:cs typeface="Calibri"/>
              </a:rPr>
              <a:t>Definition: Filtering the results based on the user's interests and match them with the interactions and behaviors of other users.</a:t>
            </a:r>
          </a:p>
          <a:p>
            <a:r>
              <a:rPr lang="en-US">
                <a:cs typeface="Calibri"/>
              </a:rPr>
              <a:t>Spotify: Recommend songs or playlists based on what other users with similar tastes liked.</a:t>
            </a:r>
          </a:p>
          <a:p>
            <a:r>
              <a:rPr lang="en-US">
                <a:cs typeface="Calibri"/>
              </a:rPr>
              <a:t>Does not require any metadata information.</a:t>
            </a:r>
          </a:p>
          <a:p>
            <a:r>
              <a:rPr lang="en-US">
                <a:cs typeface="Calibri"/>
              </a:rPr>
              <a:t>Different playlists acting as different users</a:t>
            </a:r>
          </a:p>
          <a:p>
            <a:r>
              <a:rPr lang="en-US">
                <a:cs typeface="Calibri"/>
              </a:rPr>
              <a:t>User item interaction method</a:t>
            </a:r>
          </a:p>
          <a:p>
            <a:endParaRPr lang="en-US">
              <a:cs typeface="Calibri"/>
            </a:endParaRPr>
          </a:p>
          <a:p>
            <a:endParaRPr lang="en-US">
              <a:cs typeface="Calibri"/>
            </a:endParaRPr>
          </a:p>
        </p:txBody>
      </p:sp>
    </p:spTree>
    <p:extLst>
      <p:ext uri="{BB962C8B-B14F-4D97-AF65-F5344CB8AC3E}">
        <p14:creationId xmlns:p14="http://schemas.microsoft.com/office/powerpoint/2010/main" val="228660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3488-7761-9FFB-3FDB-F112B089B9AB}"/>
              </a:ext>
            </a:extLst>
          </p:cNvPr>
          <p:cNvSpPr>
            <a:spLocks noGrp="1"/>
          </p:cNvSpPr>
          <p:nvPr>
            <p:ph type="title"/>
          </p:nvPr>
        </p:nvSpPr>
        <p:spPr/>
        <p:txBody>
          <a:bodyPr/>
          <a:lstStyle/>
          <a:p>
            <a:r>
              <a:rPr lang="en-US">
                <a:ea typeface="+mj-lt"/>
                <a:cs typeface="+mj-lt"/>
              </a:rPr>
              <a:t>Collaborative-based Recommendation System</a:t>
            </a:r>
          </a:p>
        </p:txBody>
      </p:sp>
      <p:sp>
        <p:nvSpPr>
          <p:cNvPr id="3" name="Content Placeholder 2">
            <a:extLst>
              <a:ext uri="{FF2B5EF4-FFF2-40B4-BE49-F238E27FC236}">
                <a16:creationId xmlns:a16="http://schemas.microsoft.com/office/drawing/2014/main" id="{21BFF45C-A12B-8A2F-143A-9B17CA0337DC}"/>
              </a:ext>
            </a:extLst>
          </p:cNvPr>
          <p:cNvSpPr>
            <a:spLocks noGrp="1"/>
          </p:cNvSpPr>
          <p:nvPr>
            <p:ph idx="1"/>
          </p:nvPr>
        </p:nvSpPr>
        <p:spPr/>
        <p:txBody>
          <a:bodyPr vert="horz" lIns="91440" tIns="45720" rIns="91440" bIns="45720" rtlCol="0" anchor="t">
            <a:normAutofit/>
          </a:bodyPr>
          <a:lstStyle/>
          <a:p>
            <a:r>
              <a:rPr lang="en-US">
                <a:cs typeface="Calibri"/>
              </a:rPr>
              <a:t>Matrix Representation:  A sparse matrix</a:t>
            </a:r>
          </a:p>
          <a:p>
            <a:endParaRPr lang="en-US">
              <a:cs typeface="Calibri"/>
            </a:endParaRPr>
          </a:p>
        </p:txBody>
      </p:sp>
      <p:pic>
        <p:nvPicPr>
          <p:cNvPr id="4" name="Picture 3" descr="A grid of numbers and symbols&#10;&#10;Description automatically generated">
            <a:extLst>
              <a:ext uri="{FF2B5EF4-FFF2-40B4-BE49-F238E27FC236}">
                <a16:creationId xmlns:a16="http://schemas.microsoft.com/office/drawing/2014/main" id="{63B01523-139D-A72E-447A-689A273A307F}"/>
              </a:ext>
            </a:extLst>
          </p:cNvPr>
          <p:cNvPicPr>
            <a:picLocks noChangeAspect="1"/>
          </p:cNvPicPr>
          <p:nvPr/>
        </p:nvPicPr>
        <p:blipFill>
          <a:blip r:embed="rId2"/>
          <a:stretch>
            <a:fillRect/>
          </a:stretch>
        </p:blipFill>
        <p:spPr>
          <a:xfrm>
            <a:off x="1413278" y="2591529"/>
            <a:ext cx="9205218" cy="4195346"/>
          </a:xfrm>
          <a:prstGeom prst="rect">
            <a:avLst/>
          </a:prstGeom>
        </p:spPr>
      </p:pic>
    </p:spTree>
    <p:extLst>
      <p:ext uri="{BB962C8B-B14F-4D97-AF65-F5344CB8AC3E}">
        <p14:creationId xmlns:p14="http://schemas.microsoft.com/office/powerpoint/2010/main" val="1844449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3488-7761-9FFB-3FDB-F112B089B9AB}"/>
              </a:ext>
            </a:extLst>
          </p:cNvPr>
          <p:cNvSpPr>
            <a:spLocks noGrp="1"/>
          </p:cNvSpPr>
          <p:nvPr>
            <p:ph type="title"/>
          </p:nvPr>
        </p:nvSpPr>
        <p:spPr/>
        <p:txBody>
          <a:bodyPr/>
          <a:lstStyle/>
          <a:p>
            <a:r>
              <a:rPr lang="en-US">
                <a:ea typeface="+mj-lt"/>
                <a:cs typeface="+mj-lt"/>
              </a:rPr>
              <a:t>Collaborative-based Recommendation System</a:t>
            </a:r>
          </a:p>
        </p:txBody>
      </p:sp>
      <p:sp>
        <p:nvSpPr>
          <p:cNvPr id="3" name="Content Placeholder 2">
            <a:extLst>
              <a:ext uri="{FF2B5EF4-FFF2-40B4-BE49-F238E27FC236}">
                <a16:creationId xmlns:a16="http://schemas.microsoft.com/office/drawing/2014/main" id="{21BFF45C-A12B-8A2F-143A-9B17CA0337DC}"/>
              </a:ext>
            </a:extLst>
          </p:cNvPr>
          <p:cNvSpPr>
            <a:spLocks noGrp="1"/>
          </p:cNvSpPr>
          <p:nvPr>
            <p:ph idx="1"/>
          </p:nvPr>
        </p:nvSpPr>
        <p:spPr/>
        <p:txBody>
          <a:bodyPr vert="horz" lIns="91440" tIns="45720" rIns="91440" bIns="45720" rtlCol="0" anchor="t">
            <a:normAutofit/>
          </a:bodyPr>
          <a:lstStyle/>
          <a:p>
            <a:r>
              <a:rPr lang="en-US">
                <a:cs typeface="Calibri"/>
              </a:rPr>
              <a:t>Matrix Factorization:  Dimensionality Reduction using SVD(Singular Value Decomposition) </a:t>
            </a:r>
          </a:p>
          <a:p>
            <a:r>
              <a:rPr lang="en-US">
                <a:cs typeface="Calibri"/>
              </a:rPr>
              <a:t>Prediction and Normalization: Predicts a missing value. This value is the strength or likelihood of a track being included in the playlist. Then, the values are normalized!</a:t>
            </a:r>
          </a:p>
          <a:p>
            <a:r>
              <a:rPr lang="en-US">
                <a:cs typeface="Calibri"/>
              </a:rPr>
              <a:t>Recommendation algorithm: Non interacted tracks are found and sorted by the predicted strength. Top ranking tracks are recommended to the user.</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15750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BD16EAE-E3F3-43E8-8A47-D1F9C632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D3D-3F21-CBE7-B579-98CB84A2F276}"/>
              </a:ext>
            </a:extLst>
          </p:cNvPr>
          <p:cNvSpPr>
            <a:spLocks noGrp="1"/>
          </p:cNvSpPr>
          <p:nvPr>
            <p:ph type="title"/>
          </p:nvPr>
        </p:nvSpPr>
        <p:spPr>
          <a:xfrm>
            <a:off x="3161321" y="1902265"/>
            <a:ext cx="6140450" cy="1323439"/>
          </a:xfrm>
        </p:spPr>
        <p:txBody>
          <a:bodyPr anchor="t">
            <a:normAutofit/>
          </a:bodyPr>
          <a:lstStyle/>
          <a:p>
            <a:r>
              <a:rPr lang="en-US" sz="4000">
                <a:solidFill>
                  <a:schemeClr val="bg1"/>
                </a:solidFill>
                <a:ea typeface="+mj-lt"/>
                <a:cs typeface="+mj-lt"/>
              </a:rPr>
              <a:t>Collaborative-based Recommendation System</a:t>
            </a:r>
            <a:endParaRPr lang="en-US" sz="4000">
              <a:solidFill>
                <a:schemeClr val="bg1"/>
              </a:solidFill>
            </a:endParaRPr>
          </a:p>
        </p:txBody>
      </p:sp>
      <p:pic>
        <p:nvPicPr>
          <p:cNvPr id="3" name="Picture 2" descr="Beyond the Horizon | Spotify">
            <a:extLst>
              <a:ext uri="{FF2B5EF4-FFF2-40B4-BE49-F238E27FC236}">
                <a16:creationId xmlns:a16="http://schemas.microsoft.com/office/drawing/2014/main" id="{C13F53F9-B043-F143-9D5D-FA32C2256D3B}"/>
              </a:ext>
            </a:extLst>
          </p:cNvPr>
          <p:cNvPicPr>
            <a:picLocks noChangeAspect="1"/>
          </p:cNvPicPr>
          <p:nvPr/>
        </p:nvPicPr>
        <p:blipFill>
          <a:blip r:embed="rId2"/>
          <a:stretch>
            <a:fillRect/>
          </a:stretch>
        </p:blipFill>
        <p:spPr>
          <a:xfrm>
            <a:off x="496519" y="1025693"/>
            <a:ext cx="2242944" cy="2242944"/>
          </a:xfrm>
          <a:prstGeom prst="rect">
            <a:avLst/>
          </a:prstGeom>
        </p:spPr>
      </p:pic>
      <p:pic>
        <p:nvPicPr>
          <p:cNvPr id="4" name="Content Placeholder 3" descr="A screenshot of a music album&#10;&#10;Description automatically generated">
            <a:extLst>
              <a:ext uri="{FF2B5EF4-FFF2-40B4-BE49-F238E27FC236}">
                <a16:creationId xmlns:a16="http://schemas.microsoft.com/office/drawing/2014/main" id="{FDAD7EBF-80B5-DB14-0E7F-4F00220D59C0}"/>
              </a:ext>
            </a:extLst>
          </p:cNvPr>
          <p:cNvPicPr>
            <a:picLocks noChangeAspect="1"/>
          </p:cNvPicPr>
          <p:nvPr/>
        </p:nvPicPr>
        <p:blipFill>
          <a:blip r:embed="rId3"/>
          <a:stretch>
            <a:fillRect/>
          </a:stretch>
        </p:blipFill>
        <p:spPr>
          <a:xfrm>
            <a:off x="496357" y="3521040"/>
            <a:ext cx="9947585" cy="2243885"/>
          </a:xfrm>
          <a:prstGeom prst="rect">
            <a:avLst/>
          </a:prstGeom>
        </p:spPr>
      </p:pic>
    </p:spTree>
    <p:extLst>
      <p:ext uri="{BB962C8B-B14F-4D97-AF65-F5344CB8AC3E}">
        <p14:creationId xmlns:p14="http://schemas.microsoft.com/office/powerpoint/2010/main" val="80854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BB-813E-87B9-6B3A-5596FDA9BA1B}"/>
              </a:ext>
            </a:extLst>
          </p:cNvPr>
          <p:cNvSpPr>
            <a:spLocks noGrp="1"/>
          </p:cNvSpPr>
          <p:nvPr>
            <p:ph type="title"/>
          </p:nvPr>
        </p:nvSpPr>
        <p:spPr>
          <a:xfrm>
            <a:off x="876693" y="741391"/>
            <a:ext cx="3455821" cy="1616203"/>
          </a:xfrm>
        </p:spPr>
        <p:txBody>
          <a:bodyPr anchor="b">
            <a:normAutofit/>
          </a:bodyPr>
          <a:lstStyle/>
          <a:p>
            <a:r>
              <a:rPr lang="en-US" sz="3200">
                <a:ea typeface="Calibri Light"/>
                <a:cs typeface="Calibri Light"/>
              </a:rPr>
              <a:t>The Essence of Music Recommendation </a:t>
            </a:r>
            <a:endParaRPr lang="en-US" sz="3200"/>
          </a:p>
        </p:txBody>
      </p:sp>
      <p:sp>
        <p:nvSpPr>
          <p:cNvPr id="3" name="Content Placeholder 2">
            <a:extLst>
              <a:ext uri="{FF2B5EF4-FFF2-40B4-BE49-F238E27FC236}">
                <a16:creationId xmlns:a16="http://schemas.microsoft.com/office/drawing/2014/main" id="{B0056D66-AB5F-FC9E-A096-79A2232F8A9C}"/>
              </a:ext>
            </a:extLst>
          </p:cNvPr>
          <p:cNvSpPr>
            <a:spLocks noGrp="1"/>
          </p:cNvSpPr>
          <p:nvPr>
            <p:ph idx="1"/>
          </p:nvPr>
        </p:nvSpPr>
        <p:spPr>
          <a:xfrm>
            <a:off x="876693" y="2533476"/>
            <a:ext cx="3455821" cy="3447832"/>
          </a:xfrm>
        </p:spPr>
        <p:txBody>
          <a:bodyPr vert="horz" lIns="91440" tIns="45720" rIns="91440" bIns="45720" rtlCol="0" anchor="t">
            <a:normAutofit/>
          </a:bodyPr>
          <a:lstStyle/>
          <a:p>
            <a:r>
              <a:rPr lang="en-US" sz="1700">
                <a:ea typeface="Calibri"/>
                <a:cs typeface="Calibri"/>
              </a:rPr>
              <a:t>Spotify, Pandora, Apple Music collect data on what we listen to and recommend new songs.</a:t>
            </a:r>
          </a:p>
          <a:p>
            <a:r>
              <a:rPr lang="en-US" sz="1700">
                <a:ea typeface="Calibri"/>
                <a:cs typeface="Calibri"/>
              </a:rPr>
              <a:t>Types of Recommendation System:</a:t>
            </a:r>
          </a:p>
          <a:p>
            <a:r>
              <a:rPr lang="en-US" sz="1700">
                <a:ea typeface="+mn-lt"/>
                <a:cs typeface="+mn-lt"/>
              </a:rPr>
              <a:t>Content Based Filtering - analyze song features and user profile</a:t>
            </a:r>
            <a:endParaRPr lang="en-US" sz="1700">
              <a:ea typeface="Calibri"/>
              <a:cs typeface="Calibri"/>
            </a:endParaRPr>
          </a:p>
          <a:p>
            <a:r>
              <a:rPr lang="en-US" sz="1700">
                <a:ea typeface="Calibri"/>
                <a:cs typeface="Calibri"/>
              </a:rPr>
              <a:t>Collaborative Filtering - user interaction and preferences</a:t>
            </a:r>
          </a:p>
          <a:p>
            <a:r>
              <a:rPr lang="en-US" sz="1700">
                <a:ea typeface="Calibri"/>
                <a:cs typeface="Calibri"/>
              </a:rPr>
              <a:t>Hybrid System - "Mix" of both</a:t>
            </a:r>
          </a:p>
          <a:p>
            <a:endParaRPr lang="en-US" sz="1700">
              <a:ea typeface="Calibri"/>
              <a:cs typeface="Calibri"/>
            </a:endParaRPr>
          </a:p>
          <a:p>
            <a:pPr marL="0" indent="0">
              <a:buNone/>
            </a:pPr>
            <a:endParaRPr lang="en-US" sz="1700">
              <a:ea typeface="Calibri"/>
              <a:cs typeface="Calibri"/>
            </a:endParaRPr>
          </a:p>
        </p:txBody>
      </p:sp>
      <p:pic>
        <p:nvPicPr>
          <p:cNvPr id="4" name="Picture 3" descr="Spotify / Pandora overtake Apple Music in 'brand intimacy' study">
            <a:extLst>
              <a:ext uri="{FF2B5EF4-FFF2-40B4-BE49-F238E27FC236}">
                <a16:creationId xmlns:a16="http://schemas.microsoft.com/office/drawing/2014/main" id="{CD88858F-BEE0-1C11-2813-B2ED73C12661}"/>
              </a:ext>
            </a:extLst>
          </p:cNvPr>
          <p:cNvPicPr>
            <a:picLocks noChangeAspect="1"/>
          </p:cNvPicPr>
          <p:nvPr/>
        </p:nvPicPr>
        <p:blipFill>
          <a:blip r:embed="rId2"/>
          <a:stretch>
            <a:fillRect/>
          </a:stretch>
        </p:blipFill>
        <p:spPr>
          <a:xfrm>
            <a:off x="4987672" y="1676585"/>
            <a:ext cx="6389346" cy="3514140"/>
          </a:xfrm>
          <a:prstGeom prst="rect">
            <a:avLst/>
          </a:prstGeom>
        </p:spPr>
      </p:pic>
      <p:grpSp>
        <p:nvGrpSpPr>
          <p:cNvPr id="6" name="Group 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231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BD16EAE-E3F3-43E8-8A47-D1F9C632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41E29-B985-F341-4749-7775E6D86D07}"/>
              </a:ext>
            </a:extLst>
          </p:cNvPr>
          <p:cNvSpPr>
            <a:spLocks noGrp="1"/>
          </p:cNvSpPr>
          <p:nvPr>
            <p:ph type="title"/>
          </p:nvPr>
        </p:nvSpPr>
        <p:spPr>
          <a:xfrm>
            <a:off x="3434861" y="1498470"/>
            <a:ext cx="6140450" cy="1323439"/>
          </a:xfrm>
        </p:spPr>
        <p:txBody>
          <a:bodyPr anchor="t">
            <a:normAutofit/>
          </a:bodyPr>
          <a:lstStyle/>
          <a:p>
            <a:r>
              <a:rPr lang="en-US" sz="4000">
                <a:solidFill>
                  <a:schemeClr val="bg1"/>
                </a:solidFill>
                <a:ea typeface="+mj-lt"/>
                <a:cs typeface="+mj-lt"/>
              </a:rPr>
              <a:t>Collaborative-based Recommendation System</a:t>
            </a:r>
          </a:p>
        </p:txBody>
      </p:sp>
      <p:pic>
        <p:nvPicPr>
          <p:cNvPr id="3" name="Picture 2" descr="SpotifySwiftie on X: &quot;Taylor Swift becomes the first female artist in  Spotify history to reach 90M monthly listeners on the platform!  https://t.co/bMJSydkst9&quot; / X">
            <a:extLst>
              <a:ext uri="{FF2B5EF4-FFF2-40B4-BE49-F238E27FC236}">
                <a16:creationId xmlns:a16="http://schemas.microsoft.com/office/drawing/2014/main" id="{81E3CB1A-50E0-3034-6D8E-A6F27441B81D}"/>
              </a:ext>
            </a:extLst>
          </p:cNvPr>
          <p:cNvPicPr>
            <a:picLocks noChangeAspect="1"/>
          </p:cNvPicPr>
          <p:nvPr/>
        </p:nvPicPr>
        <p:blipFill>
          <a:blip r:embed="rId2"/>
          <a:stretch>
            <a:fillRect/>
          </a:stretch>
        </p:blipFill>
        <p:spPr>
          <a:xfrm>
            <a:off x="848211" y="856360"/>
            <a:ext cx="2242944" cy="224294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7E5DCD05-8B42-1150-360F-03ED255A33E9}"/>
              </a:ext>
            </a:extLst>
          </p:cNvPr>
          <p:cNvPicPr>
            <a:picLocks noChangeAspect="1"/>
          </p:cNvPicPr>
          <p:nvPr/>
        </p:nvPicPr>
        <p:blipFill>
          <a:blip r:embed="rId3"/>
          <a:stretch>
            <a:fillRect/>
          </a:stretch>
        </p:blipFill>
        <p:spPr>
          <a:xfrm>
            <a:off x="849272" y="3352567"/>
            <a:ext cx="8591712" cy="2914300"/>
          </a:xfrm>
          <a:prstGeom prst="rect">
            <a:avLst/>
          </a:prstGeom>
        </p:spPr>
      </p:pic>
    </p:spTree>
    <p:extLst>
      <p:ext uri="{BB962C8B-B14F-4D97-AF65-F5344CB8AC3E}">
        <p14:creationId xmlns:p14="http://schemas.microsoft.com/office/powerpoint/2010/main" val="3234187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D3E7-E665-75CE-1CD5-4C6A02668EC2}"/>
              </a:ext>
            </a:extLst>
          </p:cNvPr>
          <p:cNvSpPr>
            <a:spLocks noGrp="1"/>
          </p:cNvSpPr>
          <p:nvPr>
            <p:ph type="title"/>
          </p:nvPr>
        </p:nvSpPr>
        <p:spPr/>
        <p:txBody>
          <a:bodyPr/>
          <a:lstStyle/>
          <a:p>
            <a:r>
              <a:rPr lang="en-US" dirty="0">
                <a:ea typeface="+mj-lt"/>
                <a:cs typeface="+mj-lt"/>
              </a:rPr>
              <a:t>Hybrid Recommendation System</a:t>
            </a:r>
            <a:endParaRPr lang="en-US" dirty="0"/>
          </a:p>
        </p:txBody>
      </p:sp>
      <p:sp>
        <p:nvSpPr>
          <p:cNvPr id="3" name="Content Placeholder 2">
            <a:extLst>
              <a:ext uri="{FF2B5EF4-FFF2-40B4-BE49-F238E27FC236}">
                <a16:creationId xmlns:a16="http://schemas.microsoft.com/office/drawing/2014/main" id="{31013042-2DDB-D960-6BE3-24DB91B6DBFC}"/>
              </a:ext>
            </a:extLst>
          </p:cNvPr>
          <p:cNvSpPr>
            <a:spLocks noGrp="1"/>
          </p:cNvSpPr>
          <p:nvPr>
            <p:ph idx="1"/>
          </p:nvPr>
        </p:nvSpPr>
        <p:spPr/>
        <p:txBody>
          <a:bodyPr vert="horz" lIns="91440" tIns="45720" rIns="91440" bIns="45720" rtlCol="0" anchor="t">
            <a:normAutofit/>
          </a:bodyPr>
          <a:lstStyle/>
          <a:p>
            <a:r>
              <a:rPr lang="en-US">
                <a:cs typeface="Calibri"/>
              </a:rPr>
              <a:t>Combines the strengths of both the approach.</a:t>
            </a:r>
          </a:p>
          <a:p>
            <a:r>
              <a:rPr lang="en-US">
                <a:cs typeface="Calibri"/>
              </a:rPr>
              <a:t>Steps Involved:</a:t>
            </a:r>
          </a:p>
          <a:p>
            <a:pPr marL="514350" indent="0">
              <a:buNone/>
            </a:pPr>
            <a:r>
              <a:rPr lang="en-US">
                <a:cs typeface="Calibri"/>
              </a:rPr>
              <a:t>   -  Hybrid Score: computes an average weighted score of the content-based similarity score and collaborative based filtering score. Proper balance of each score. </a:t>
            </a:r>
          </a:p>
          <a:p>
            <a:pPr marL="1085850">
              <a:buNone/>
            </a:pPr>
            <a:r>
              <a:rPr lang="en-US">
                <a:ea typeface="+mn-lt"/>
                <a:cs typeface="+mn-lt"/>
              </a:rPr>
              <a:t>-  Recommendation Generation: Ranks the tracks based on the scores, suggests the top recommendations</a:t>
            </a:r>
          </a:p>
          <a:p>
            <a:pPr marL="514350" indent="0">
              <a:buNone/>
            </a:pPr>
            <a:endParaRPr lang="en-US">
              <a:cs typeface="Calibri"/>
            </a:endParaRPr>
          </a:p>
          <a:p>
            <a:pPr marL="514350" indent="0">
              <a:buNone/>
            </a:pPr>
            <a:endParaRPr lang="en-US">
              <a:cs typeface="Calibri"/>
            </a:endParaRPr>
          </a:p>
          <a:p>
            <a:pPr marL="514350" indent="0">
              <a:buNone/>
            </a:pPr>
            <a:endParaRPr lang="en-US">
              <a:cs typeface="Calibri"/>
            </a:endParaRPr>
          </a:p>
          <a:p>
            <a:pPr marL="514350" indent="0">
              <a:buNone/>
            </a:pPr>
            <a:endParaRPr lang="en-US">
              <a:cs typeface="Calibri"/>
            </a:endParaRPr>
          </a:p>
        </p:txBody>
      </p:sp>
    </p:spTree>
    <p:extLst>
      <p:ext uri="{BB962C8B-B14F-4D97-AF65-F5344CB8AC3E}">
        <p14:creationId xmlns:p14="http://schemas.microsoft.com/office/powerpoint/2010/main" val="3442669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B419-14B2-B1A4-F7CD-63D133E94B07}"/>
              </a:ext>
            </a:extLst>
          </p:cNvPr>
          <p:cNvSpPr>
            <a:spLocks noGrp="1"/>
          </p:cNvSpPr>
          <p:nvPr>
            <p:ph type="title"/>
          </p:nvPr>
        </p:nvSpPr>
        <p:spPr/>
        <p:txBody>
          <a:bodyPr/>
          <a:lstStyle/>
          <a:p>
            <a:r>
              <a:rPr lang="en-US" dirty="0">
                <a:ea typeface="+mj-lt"/>
                <a:cs typeface="+mj-lt"/>
              </a:rPr>
              <a:t>Final Recommendations</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C06133E7-45DB-3476-9F3B-DF53D384A661}"/>
              </a:ext>
            </a:extLst>
          </p:cNvPr>
          <p:cNvPicPr>
            <a:picLocks noGrp="1" noChangeAspect="1"/>
          </p:cNvPicPr>
          <p:nvPr>
            <p:ph idx="1"/>
          </p:nvPr>
        </p:nvPicPr>
        <p:blipFill rotWithShape="1">
          <a:blip r:embed="rId2"/>
          <a:srcRect b="80796"/>
          <a:stretch/>
        </p:blipFill>
        <p:spPr>
          <a:xfrm>
            <a:off x="306024" y="1845499"/>
            <a:ext cx="11786074" cy="878707"/>
          </a:xfrm>
        </p:spPr>
      </p:pic>
      <p:pic>
        <p:nvPicPr>
          <p:cNvPr id="8" name="Picture 7" descr="A screenshot of a music album&#10;&#10;Description automatically generated">
            <a:extLst>
              <a:ext uri="{FF2B5EF4-FFF2-40B4-BE49-F238E27FC236}">
                <a16:creationId xmlns:a16="http://schemas.microsoft.com/office/drawing/2014/main" id="{D08D9565-0041-C1A6-230B-1055233F2C72}"/>
              </a:ext>
            </a:extLst>
          </p:cNvPr>
          <p:cNvPicPr>
            <a:picLocks noChangeAspect="1"/>
          </p:cNvPicPr>
          <p:nvPr/>
        </p:nvPicPr>
        <p:blipFill>
          <a:blip r:embed="rId3"/>
          <a:stretch>
            <a:fillRect/>
          </a:stretch>
        </p:blipFill>
        <p:spPr>
          <a:xfrm>
            <a:off x="2363274" y="2723512"/>
            <a:ext cx="7465453" cy="3825764"/>
          </a:xfrm>
          <a:prstGeom prst="rect">
            <a:avLst/>
          </a:prstGeom>
        </p:spPr>
      </p:pic>
    </p:spTree>
    <p:extLst>
      <p:ext uri="{BB962C8B-B14F-4D97-AF65-F5344CB8AC3E}">
        <p14:creationId xmlns:p14="http://schemas.microsoft.com/office/powerpoint/2010/main" val="357449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FCD8E-B2B2-BC47-3022-13A0F45F8BB5}"/>
              </a:ext>
            </a:extLst>
          </p:cNvPr>
          <p:cNvSpPr>
            <a:spLocks noGrp="1"/>
          </p:cNvSpPr>
          <p:nvPr>
            <p:ph type="title"/>
          </p:nvPr>
        </p:nvSpPr>
        <p:spPr>
          <a:xfrm>
            <a:off x="761800" y="762001"/>
            <a:ext cx="5334197" cy="1708242"/>
          </a:xfrm>
        </p:spPr>
        <p:txBody>
          <a:bodyPr anchor="ctr">
            <a:normAutofit/>
          </a:bodyPr>
          <a:lstStyle/>
          <a:p>
            <a:r>
              <a:rPr lang="en-US" sz="4000">
                <a:ea typeface="Calibri Light"/>
                <a:cs typeface="Calibri Light"/>
              </a:rPr>
              <a:t>Conclusion</a:t>
            </a:r>
            <a:endParaRPr lang="en-US" sz="4000"/>
          </a:p>
        </p:txBody>
      </p:sp>
      <p:sp>
        <p:nvSpPr>
          <p:cNvPr id="3" name="Content Placeholder 2">
            <a:extLst>
              <a:ext uri="{FF2B5EF4-FFF2-40B4-BE49-F238E27FC236}">
                <a16:creationId xmlns:a16="http://schemas.microsoft.com/office/drawing/2014/main" id="{578F5804-F552-18D8-3C23-0308B528ADD4}"/>
              </a:ext>
            </a:extLst>
          </p:cNvPr>
          <p:cNvSpPr>
            <a:spLocks noGrp="1"/>
          </p:cNvSpPr>
          <p:nvPr>
            <p:ph idx="1"/>
          </p:nvPr>
        </p:nvSpPr>
        <p:spPr>
          <a:xfrm>
            <a:off x="761800" y="1611652"/>
            <a:ext cx="5334197" cy="3769835"/>
          </a:xfrm>
        </p:spPr>
        <p:txBody>
          <a:bodyPr vert="horz" lIns="91440" tIns="45720" rIns="91440" bIns="45720" rtlCol="0" anchor="ctr">
            <a:normAutofit/>
          </a:bodyPr>
          <a:lstStyle/>
          <a:p>
            <a:pPr marL="0" indent="0">
              <a:buNone/>
            </a:pPr>
            <a:r>
              <a:rPr lang="en-US" sz="2000">
                <a:ea typeface="Calibri"/>
                <a:cs typeface="Calibri"/>
              </a:rPr>
              <a:t>By integrating both collaborative filtering and content-based approaches, hybrid systems can mitigate the weaknesses of each method and provide a more well-rounded recommendation experience. Hence, a hybrid model would outperform a single model resulting in enhanced user satisfaction.</a:t>
            </a:r>
          </a:p>
        </p:txBody>
      </p:sp>
      <p:pic>
        <p:nvPicPr>
          <p:cNvPr id="5" name="Picture 4" descr="Music Notes Free Stock Photo - Public Domain Pictures">
            <a:extLst>
              <a:ext uri="{FF2B5EF4-FFF2-40B4-BE49-F238E27FC236}">
                <a16:creationId xmlns:a16="http://schemas.microsoft.com/office/drawing/2014/main" id="{E9FFDF23-5BF7-2549-B287-946B97BE5A4C}"/>
              </a:ext>
            </a:extLst>
          </p:cNvPr>
          <p:cNvPicPr>
            <a:picLocks noChangeAspect="1"/>
          </p:cNvPicPr>
          <p:nvPr/>
        </p:nvPicPr>
        <p:blipFill rotWithShape="1">
          <a:blip r:embed="rId2"/>
          <a:srcRect l="-281" t="127" r="2047" b="-157"/>
          <a:stretch/>
        </p:blipFill>
        <p:spPr>
          <a:xfrm>
            <a:off x="6098106" y="-2177"/>
            <a:ext cx="6696822" cy="6870851"/>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84143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D874D-6CC8-524A-ACC1-80ADE28D8DC3}"/>
              </a:ext>
            </a:extLst>
          </p:cNvPr>
          <p:cNvSpPr>
            <a:spLocks noGrp="1"/>
          </p:cNvSpPr>
          <p:nvPr>
            <p:ph type="title"/>
          </p:nvPr>
        </p:nvSpPr>
        <p:spPr>
          <a:xfrm>
            <a:off x="2187363" y="1671569"/>
            <a:ext cx="5801917" cy="2228760"/>
          </a:xfrm>
        </p:spPr>
        <p:txBody>
          <a:bodyPr anchor="b">
            <a:normAutofit/>
          </a:bodyPr>
          <a:lstStyle/>
          <a:p>
            <a:r>
              <a:rPr lang="en-US" sz="4000" b="1">
                <a:cs typeface="Calibri Light"/>
              </a:rPr>
              <a:t>Thank You!</a:t>
            </a:r>
          </a:p>
        </p:txBody>
      </p:sp>
      <p:pic>
        <p:nvPicPr>
          <p:cNvPr id="7" name="Graphic 6" descr="Music Notes">
            <a:extLst>
              <a:ext uri="{FF2B5EF4-FFF2-40B4-BE49-F238E27FC236}">
                <a16:creationId xmlns:a16="http://schemas.microsoft.com/office/drawing/2014/main" id="{F7B1A46F-EEE5-E99D-92C8-6CA44E9A66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DFF2BC41-DF33-99C3-872E-AC0EFD81B7E7}"/>
              </a:ext>
            </a:extLst>
          </p:cNvPr>
          <p:cNvSpPr>
            <a:spLocks noGrp="1"/>
          </p:cNvSpPr>
          <p:nvPr>
            <p:ph idx="1"/>
          </p:nvPr>
        </p:nvSpPr>
        <p:spPr>
          <a:xfrm>
            <a:off x="2187364" y="4072044"/>
            <a:ext cx="5801917" cy="2057045"/>
          </a:xfrm>
        </p:spPr>
        <p:txBody>
          <a:bodyPr vert="horz" lIns="91440" tIns="45720" rIns="91440" bIns="45720" rtlCol="0">
            <a:normAutofit/>
          </a:bodyPr>
          <a:lstStyle/>
          <a:p>
            <a:pPr marL="0" indent="0">
              <a:buNone/>
            </a:pPr>
            <a:endParaRPr lang="en-US" sz="2000">
              <a:ea typeface="+mn-lt"/>
              <a:cs typeface="+mn-lt"/>
            </a:endParaRPr>
          </a:p>
          <a:p>
            <a:endParaRPr lang="en-US" sz="2000">
              <a:cs typeface="Calibri"/>
            </a:endParaRPr>
          </a:p>
        </p:txBody>
      </p:sp>
      <p:pic>
        <p:nvPicPr>
          <p:cNvPr id="9" name="Graphic 8" descr="Music Notes">
            <a:extLst>
              <a:ext uri="{FF2B5EF4-FFF2-40B4-BE49-F238E27FC236}">
                <a16:creationId xmlns:a16="http://schemas.microsoft.com/office/drawing/2014/main" id="{E5252928-74D3-4029-8173-A68734E27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425202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9D14-E8F7-2DFE-3F60-68C200891CBA}"/>
              </a:ext>
            </a:extLst>
          </p:cNvPr>
          <p:cNvSpPr>
            <a:spLocks noGrp="1"/>
          </p:cNvSpPr>
          <p:nvPr>
            <p:ph type="title"/>
          </p:nvPr>
        </p:nvSpPr>
        <p:spPr>
          <a:xfrm>
            <a:off x="876693" y="741391"/>
            <a:ext cx="3455821" cy="1616203"/>
          </a:xfrm>
        </p:spPr>
        <p:txBody>
          <a:bodyPr anchor="b">
            <a:normAutofit/>
          </a:bodyPr>
          <a:lstStyle/>
          <a:p>
            <a:r>
              <a:rPr lang="en-US" sz="3200">
                <a:ea typeface="Calibri Light"/>
                <a:cs typeface="Calibri Light"/>
              </a:rPr>
              <a:t>Decoding Musical Language</a:t>
            </a:r>
            <a:endParaRPr lang="en-US" sz="3200"/>
          </a:p>
        </p:txBody>
      </p:sp>
      <p:sp>
        <p:nvSpPr>
          <p:cNvPr id="3" name="Content Placeholder 2">
            <a:extLst>
              <a:ext uri="{FF2B5EF4-FFF2-40B4-BE49-F238E27FC236}">
                <a16:creationId xmlns:a16="http://schemas.microsoft.com/office/drawing/2014/main" id="{059FDBD2-1FAA-71CB-1B60-D4621B357A8A}"/>
              </a:ext>
            </a:extLst>
          </p:cNvPr>
          <p:cNvSpPr>
            <a:spLocks noGrp="1"/>
          </p:cNvSpPr>
          <p:nvPr>
            <p:ph idx="1"/>
          </p:nvPr>
        </p:nvSpPr>
        <p:spPr>
          <a:xfrm>
            <a:off x="876693" y="2533476"/>
            <a:ext cx="3455821" cy="3447832"/>
          </a:xfrm>
        </p:spPr>
        <p:txBody>
          <a:bodyPr vert="horz" lIns="91440" tIns="45720" rIns="91440" bIns="45720" rtlCol="0" anchor="t">
            <a:normAutofit/>
          </a:bodyPr>
          <a:lstStyle/>
          <a:p>
            <a:r>
              <a:rPr lang="en-US" sz="1600">
                <a:ea typeface="Calibri"/>
                <a:cs typeface="Calibri"/>
              </a:rPr>
              <a:t>Beats Per Minute: song's speed (how fast a car is going)</a:t>
            </a:r>
          </a:p>
          <a:p>
            <a:r>
              <a:rPr lang="en-US" sz="1600">
                <a:ea typeface="Calibri"/>
                <a:cs typeface="Calibri"/>
              </a:rPr>
              <a:t>Energy: liveliness of a song (excitement)</a:t>
            </a:r>
          </a:p>
          <a:p>
            <a:r>
              <a:rPr lang="en-US" sz="1600">
                <a:ea typeface="Calibri"/>
                <a:cs typeface="Calibri"/>
              </a:rPr>
              <a:t>Danceability: song's ability to make you dance </a:t>
            </a:r>
          </a:p>
          <a:p>
            <a:r>
              <a:rPr lang="en-US" sz="1600">
                <a:ea typeface="Calibri"/>
                <a:cs typeface="Calibri"/>
              </a:rPr>
              <a:t>Loudness: how loud or quiet a song is!! (volume of TV)</a:t>
            </a:r>
          </a:p>
          <a:p>
            <a:r>
              <a:rPr lang="en-US" sz="1600">
                <a:ea typeface="Calibri"/>
                <a:cs typeface="Calibri"/>
              </a:rPr>
              <a:t>Valence: song's emotional tone (happy or sad)</a:t>
            </a:r>
          </a:p>
          <a:p>
            <a:r>
              <a:rPr lang="en-US" sz="1600">
                <a:ea typeface="Calibri"/>
                <a:cs typeface="Calibri"/>
              </a:rPr>
              <a:t>All these features helps in analyzing the hidden stories behind music.</a:t>
            </a:r>
          </a:p>
          <a:p>
            <a:pPr marL="0" indent="0">
              <a:buNone/>
            </a:pPr>
            <a:endParaRPr lang="en-US" sz="1600">
              <a:ea typeface="Calibri"/>
              <a:cs typeface="Calibri"/>
            </a:endParaRPr>
          </a:p>
        </p:txBody>
      </p:sp>
      <p:pic>
        <p:nvPicPr>
          <p:cNvPr id="4" name="Picture 3">
            <a:extLst>
              <a:ext uri="{FF2B5EF4-FFF2-40B4-BE49-F238E27FC236}">
                <a16:creationId xmlns:a16="http://schemas.microsoft.com/office/drawing/2014/main" id="{8FBCD903-8853-E7BE-CE64-BCF6074115E2}"/>
              </a:ext>
            </a:extLst>
          </p:cNvPr>
          <p:cNvPicPr>
            <a:picLocks noChangeAspect="1"/>
          </p:cNvPicPr>
          <p:nvPr/>
        </p:nvPicPr>
        <p:blipFill>
          <a:blip r:embed="rId2"/>
          <a:stretch>
            <a:fillRect/>
          </a:stretch>
        </p:blipFill>
        <p:spPr>
          <a:xfrm>
            <a:off x="4987672" y="1125505"/>
            <a:ext cx="6389346" cy="4616300"/>
          </a:xfrm>
          <a:prstGeom prst="rect">
            <a:avLst/>
          </a:prstGeom>
        </p:spPr>
      </p:pic>
      <p:grpSp>
        <p:nvGrpSpPr>
          <p:cNvPr id="16" name="Group 1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7" name="Rectangle 1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715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801-678B-2EE4-6D4D-90FC14E45FE8}"/>
              </a:ext>
            </a:extLst>
          </p:cNvPr>
          <p:cNvSpPr>
            <a:spLocks noGrp="1"/>
          </p:cNvSpPr>
          <p:nvPr>
            <p:ph type="title"/>
          </p:nvPr>
        </p:nvSpPr>
        <p:spPr/>
        <p:txBody>
          <a:bodyPr/>
          <a:lstStyle/>
          <a:p>
            <a:r>
              <a:rPr lang="en-US">
                <a:ea typeface="+mj-lt"/>
                <a:cs typeface="+mj-lt"/>
              </a:rPr>
              <a:t>Previous Research</a:t>
            </a:r>
            <a:endParaRPr lang="en-US"/>
          </a:p>
        </p:txBody>
      </p:sp>
      <p:sp>
        <p:nvSpPr>
          <p:cNvPr id="3" name="Content Placeholder 2">
            <a:extLst>
              <a:ext uri="{FF2B5EF4-FFF2-40B4-BE49-F238E27FC236}">
                <a16:creationId xmlns:a16="http://schemas.microsoft.com/office/drawing/2014/main" id="{4BEEB905-1E4D-BDC7-7E96-BC08EEF04F2F}"/>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Challenges</a:t>
            </a:r>
            <a:endParaRPr lang="en-US"/>
          </a:p>
          <a:p>
            <a:r>
              <a:rPr lang="en-US">
                <a:ea typeface="Calibri"/>
                <a:cs typeface="Calibri"/>
              </a:rPr>
              <a:t>Cold Start: New users, thus, no interactions</a:t>
            </a:r>
          </a:p>
          <a:p>
            <a:endParaRPr lang="en-US">
              <a:ea typeface="Calibri"/>
              <a:cs typeface="Calibri"/>
            </a:endParaRPr>
          </a:p>
          <a:p>
            <a:r>
              <a:rPr lang="en-US">
                <a:ea typeface="Calibri"/>
                <a:cs typeface="Calibri"/>
              </a:rPr>
              <a:t>Scalability Issues: Sparse Matrix, less interactions between users</a:t>
            </a:r>
          </a:p>
          <a:p>
            <a:endParaRPr lang="en-US">
              <a:ea typeface="Calibri"/>
              <a:cs typeface="Calibri"/>
            </a:endParaRPr>
          </a:p>
          <a:p>
            <a:r>
              <a:rPr lang="en-US">
                <a:ea typeface="Calibri"/>
                <a:cs typeface="Calibri"/>
              </a:rPr>
              <a:t>Data Sparsity: Computational Complexity can increase with the increase in the users and items.</a:t>
            </a:r>
          </a:p>
          <a:p>
            <a:endParaRPr lang="en-US">
              <a:ea typeface="Calibri"/>
              <a:cs typeface="Calibri"/>
            </a:endParaRPr>
          </a:p>
          <a:p>
            <a:r>
              <a:rPr lang="en-US">
                <a:ea typeface="Calibri"/>
                <a:cs typeface="Calibri"/>
              </a:rPr>
              <a:t>Solution: "Hybrid Recommendation System"</a:t>
            </a:r>
          </a:p>
          <a:p>
            <a:endParaRPr lang="en-US">
              <a:ea typeface="Calibri"/>
              <a:cs typeface="Calibri"/>
            </a:endParaRPr>
          </a:p>
          <a:p>
            <a:pPr marL="0" indent="0">
              <a:buNone/>
            </a:pPr>
            <a:endParaRPr lang="en-US">
              <a:ea typeface="Calibri"/>
              <a:cs typeface="Calibri"/>
            </a:endParaRPr>
          </a:p>
          <a:p>
            <a:pPr marL="0" indent="0">
              <a:buNone/>
            </a:pP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426753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922EE-CD48-07A6-99D2-73B8C45C60E4}"/>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5400" kern="1200">
                <a:solidFill>
                  <a:schemeClr val="bg1"/>
                </a:solidFill>
                <a:latin typeface="+mj-lt"/>
                <a:ea typeface="+mj-ea"/>
                <a:cs typeface="+mj-cs"/>
              </a:rPr>
              <a:t>Spotify Dataset Overview</a:t>
            </a:r>
          </a:p>
        </p:txBody>
      </p:sp>
      <p:grpSp>
        <p:nvGrpSpPr>
          <p:cNvPr id="20" name="Group 19">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21" name="Rectangle 20">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8" name="Rectangle 27">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descr="Spotify: Music and Podcasts - Apps on Google Play">
            <a:extLst>
              <a:ext uri="{FF2B5EF4-FFF2-40B4-BE49-F238E27FC236}">
                <a16:creationId xmlns:a16="http://schemas.microsoft.com/office/drawing/2014/main" id="{ADB7CBFB-B9D9-2557-7597-D9C951CFFE62}"/>
              </a:ext>
            </a:extLst>
          </p:cNvPr>
          <p:cNvPicPr>
            <a:picLocks noChangeAspect="1"/>
          </p:cNvPicPr>
          <p:nvPr/>
        </p:nvPicPr>
        <p:blipFill>
          <a:blip r:embed="rId2"/>
          <a:stretch>
            <a:fillRect/>
          </a:stretch>
        </p:blipFill>
        <p:spPr>
          <a:xfrm>
            <a:off x="1939340" y="1509721"/>
            <a:ext cx="3694209" cy="3680216"/>
          </a:xfrm>
          <a:prstGeom prst="rect">
            <a:avLst/>
          </a:prstGeom>
          <a:ln w="28575">
            <a:noFill/>
          </a:ln>
        </p:spPr>
      </p:pic>
      <p:sp>
        <p:nvSpPr>
          <p:cNvPr id="36"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00D53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00D53F">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0"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5443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15AE-2283-74EF-EC01-9C7B092A100E}"/>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720C0300-1010-5030-6A9C-04980AB99762}"/>
              </a:ext>
            </a:extLst>
          </p:cNvPr>
          <p:cNvSpPr>
            <a:spLocks noGrp="1"/>
          </p:cNvSpPr>
          <p:nvPr>
            <p:ph idx="1"/>
          </p:nvPr>
        </p:nvSpPr>
        <p:spPr/>
        <p:txBody>
          <a:bodyPr vert="horz" lIns="91440" tIns="45720" rIns="91440" bIns="45720" rtlCol="0" anchor="t">
            <a:normAutofit/>
          </a:bodyPr>
          <a:lstStyle/>
          <a:p>
            <a:r>
              <a:rPr lang="en-US">
                <a:ea typeface="Calibri"/>
                <a:cs typeface="Calibri"/>
              </a:rPr>
              <a:t>Top-artists: Based on the listening patterns of the user, frequency of their songs played. </a:t>
            </a:r>
            <a:r>
              <a:rPr lang="en-US">
                <a:ea typeface="+mn-lt"/>
                <a:cs typeface="+mn-lt"/>
              </a:rPr>
              <a:t>Exploring this dataset can reveal which artists have captured one’s heart.</a:t>
            </a:r>
          </a:p>
          <a:p>
            <a:endParaRPr lang="en-US">
              <a:ea typeface="Calibri"/>
              <a:cs typeface="Calibri"/>
            </a:endParaRPr>
          </a:p>
          <a:p>
            <a:endParaRPr lang="en-US">
              <a:ea typeface="Calibri"/>
              <a:cs typeface="Calibri"/>
            </a:endParaRPr>
          </a:p>
          <a:p>
            <a:endParaRPr lang="en-US">
              <a:ea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62263D67-3566-66EA-69EC-F96B5418ABC1}"/>
              </a:ext>
            </a:extLst>
          </p:cNvPr>
          <p:cNvPicPr>
            <a:picLocks noChangeAspect="1"/>
          </p:cNvPicPr>
          <p:nvPr/>
        </p:nvPicPr>
        <p:blipFill>
          <a:blip r:embed="rId2"/>
          <a:stretch>
            <a:fillRect/>
          </a:stretch>
        </p:blipFill>
        <p:spPr>
          <a:xfrm>
            <a:off x="820615" y="3025442"/>
            <a:ext cx="10531231" cy="2415783"/>
          </a:xfrm>
          <a:prstGeom prst="rect">
            <a:avLst/>
          </a:prstGeom>
        </p:spPr>
      </p:pic>
    </p:spTree>
    <p:extLst>
      <p:ext uri="{BB962C8B-B14F-4D97-AF65-F5344CB8AC3E}">
        <p14:creationId xmlns:p14="http://schemas.microsoft.com/office/powerpoint/2010/main" val="267042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15AE-2283-74EF-EC01-9C7B092A100E}"/>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720C0300-1010-5030-6A9C-04980AB99762}"/>
              </a:ext>
            </a:extLst>
          </p:cNvPr>
          <p:cNvSpPr>
            <a:spLocks noGrp="1"/>
          </p:cNvSpPr>
          <p:nvPr>
            <p:ph idx="1"/>
          </p:nvPr>
        </p:nvSpPr>
        <p:spPr/>
        <p:txBody>
          <a:bodyPr vert="horz" lIns="91440" tIns="45720" rIns="91440" bIns="45720" rtlCol="0" anchor="t">
            <a:normAutofit/>
          </a:bodyPr>
          <a:lstStyle/>
          <a:p>
            <a:r>
              <a:rPr lang="en-US" b="1">
                <a:ea typeface="Calibri"/>
                <a:cs typeface="Calibri"/>
              </a:rPr>
              <a:t>Top-artists:</a:t>
            </a:r>
            <a:r>
              <a:rPr lang="en-US">
                <a:ea typeface="Calibri"/>
                <a:cs typeface="Calibri"/>
              </a:rPr>
              <a:t> Based on the listening patterns of the user, frequency of their songs played. </a:t>
            </a:r>
            <a:r>
              <a:rPr lang="en-US">
                <a:ea typeface="+mn-lt"/>
                <a:cs typeface="+mn-lt"/>
              </a:rPr>
              <a:t>Exploring this dataset can reveal which artists have captured one’s heart.</a:t>
            </a:r>
          </a:p>
          <a:p>
            <a:endParaRPr lang="en-US">
              <a:ea typeface="Calibri"/>
              <a:cs typeface="Calibri"/>
            </a:endParaRPr>
          </a:p>
          <a:p>
            <a:endParaRPr lang="en-US">
              <a:ea typeface="Calibri"/>
              <a:cs typeface="Calibri"/>
            </a:endParaRPr>
          </a:p>
          <a:p>
            <a:endParaRPr lang="en-US">
              <a:ea typeface="Calibri"/>
              <a:cs typeface="Calibri"/>
            </a:endParaRPr>
          </a:p>
        </p:txBody>
      </p:sp>
      <p:pic>
        <p:nvPicPr>
          <p:cNvPr id="5" name="Picture 4" descr="A screenshot of a computer&#10;&#10;Description automatically generated">
            <a:extLst>
              <a:ext uri="{FF2B5EF4-FFF2-40B4-BE49-F238E27FC236}">
                <a16:creationId xmlns:a16="http://schemas.microsoft.com/office/drawing/2014/main" id="{B6CAF186-3909-CA88-2344-371989B785BD}"/>
              </a:ext>
            </a:extLst>
          </p:cNvPr>
          <p:cNvPicPr>
            <a:picLocks noChangeAspect="1"/>
          </p:cNvPicPr>
          <p:nvPr/>
        </p:nvPicPr>
        <p:blipFill>
          <a:blip r:embed="rId2"/>
          <a:stretch>
            <a:fillRect/>
          </a:stretch>
        </p:blipFill>
        <p:spPr>
          <a:xfrm>
            <a:off x="887768" y="2962328"/>
            <a:ext cx="10372076" cy="3774199"/>
          </a:xfrm>
          <a:prstGeom prst="rect">
            <a:avLst/>
          </a:prstGeom>
        </p:spPr>
      </p:pic>
    </p:spTree>
    <p:extLst>
      <p:ext uri="{BB962C8B-B14F-4D97-AF65-F5344CB8AC3E}">
        <p14:creationId xmlns:p14="http://schemas.microsoft.com/office/powerpoint/2010/main" val="82126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F545-CD17-F0AF-25FD-9015F415A469}"/>
              </a:ext>
            </a:extLst>
          </p:cNvPr>
          <p:cNvSpPr>
            <a:spLocks noGrp="1"/>
          </p:cNvSpPr>
          <p:nvPr>
            <p:ph type="title"/>
          </p:nvPr>
        </p:nvSpPr>
        <p:spPr/>
        <p:txBody>
          <a:bodyPr/>
          <a:lstStyle/>
          <a:p>
            <a:r>
              <a:rPr lang="en-US">
                <a:ea typeface="+mj-lt"/>
                <a:cs typeface="+mj-lt"/>
              </a:rPr>
              <a:t>Spotify Dataset Overview</a:t>
            </a:r>
            <a:endParaRPr lang="en-US"/>
          </a:p>
        </p:txBody>
      </p:sp>
      <p:sp>
        <p:nvSpPr>
          <p:cNvPr id="3" name="Content Placeholder 2">
            <a:extLst>
              <a:ext uri="{FF2B5EF4-FFF2-40B4-BE49-F238E27FC236}">
                <a16:creationId xmlns:a16="http://schemas.microsoft.com/office/drawing/2014/main" id="{DB0630DF-FF72-971B-5F85-4F9863D875CD}"/>
              </a:ext>
            </a:extLst>
          </p:cNvPr>
          <p:cNvSpPr>
            <a:spLocks noGrp="1"/>
          </p:cNvSpPr>
          <p:nvPr>
            <p:ph idx="1"/>
          </p:nvPr>
        </p:nvSpPr>
        <p:spPr/>
        <p:txBody>
          <a:bodyPr vert="horz" lIns="91440" tIns="45720" rIns="91440" bIns="45720" rtlCol="0" anchor="t">
            <a:normAutofit/>
          </a:bodyPr>
          <a:lstStyle/>
          <a:p>
            <a:r>
              <a:rPr lang="en-US" b="1">
                <a:ea typeface="+mn-lt"/>
                <a:cs typeface="+mn-lt"/>
              </a:rPr>
              <a:t>Followed Artists</a:t>
            </a:r>
            <a:r>
              <a:rPr lang="en-US">
                <a:ea typeface="+mn-lt"/>
                <a:cs typeface="+mn-lt"/>
              </a:rPr>
              <a:t>:</a:t>
            </a:r>
            <a:r>
              <a:rPr lang="en-US">
                <a:ea typeface="Calibri"/>
                <a:cs typeface="Calibri"/>
              </a:rPr>
              <a:t> User's favorite artists whose profiles are followed by the user.</a:t>
            </a:r>
          </a:p>
          <a:p>
            <a:endParaRPr lang="en-US">
              <a:ea typeface="Calibri"/>
              <a:cs typeface="Calibri"/>
            </a:endParaRPr>
          </a:p>
        </p:txBody>
      </p:sp>
      <p:pic>
        <p:nvPicPr>
          <p:cNvPr id="5" name="Picture 4" descr="A graph with blue squares&#10;&#10;Description automatically generated">
            <a:extLst>
              <a:ext uri="{FF2B5EF4-FFF2-40B4-BE49-F238E27FC236}">
                <a16:creationId xmlns:a16="http://schemas.microsoft.com/office/drawing/2014/main" id="{D0C007DA-5BF9-BEAF-1E98-245B49CE8187}"/>
              </a:ext>
            </a:extLst>
          </p:cNvPr>
          <p:cNvPicPr>
            <a:picLocks noChangeAspect="1"/>
          </p:cNvPicPr>
          <p:nvPr/>
        </p:nvPicPr>
        <p:blipFill>
          <a:blip r:embed="rId2"/>
          <a:stretch>
            <a:fillRect/>
          </a:stretch>
        </p:blipFill>
        <p:spPr>
          <a:xfrm>
            <a:off x="637777" y="2714485"/>
            <a:ext cx="10638407" cy="3843126"/>
          </a:xfrm>
          <a:prstGeom prst="rect">
            <a:avLst/>
          </a:prstGeom>
        </p:spPr>
      </p:pic>
    </p:spTree>
    <p:extLst>
      <p:ext uri="{BB962C8B-B14F-4D97-AF65-F5344CB8AC3E}">
        <p14:creationId xmlns:p14="http://schemas.microsoft.com/office/powerpoint/2010/main" val="8881773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Personalized Music Playlist Recommendation System</vt:lpstr>
      <vt:lpstr>PowerPoint Presentation</vt:lpstr>
      <vt:lpstr>The Essence of Music Recommendation </vt:lpstr>
      <vt:lpstr>Decoding Musical Language</vt:lpstr>
      <vt:lpstr>Previous Research</vt:lpstr>
      <vt:lpstr>Spotify Dataset Overview</vt:lpstr>
      <vt:lpstr>Spotify Dataset Overview</vt:lpstr>
      <vt:lpstr>Spotify Dataset Overview</vt:lpstr>
      <vt:lpstr>Spotify Dataset Overview</vt:lpstr>
      <vt:lpstr>Spotify Dataset Overview</vt:lpstr>
      <vt:lpstr>Spotify Dataset Overview</vt:lpstr>
      <vt:lpstr>Spotify Dataset Overview</vt:lpstr>
      <vt:lpstr>Spotify Dataset Overview</vt:lpstr>
      <vt:lpstr>Spotify Dataset Overview</vt:lpstr>
      <vt:lpstr>Spotify Dataset Overview</vt:lpstr>
      <vt:lpstr>Spotify Dataset Overview</vt:lpstr>
      <vt:lpstr>Previous Related Work</vt:lpstr>
      <vt:lpstr>Recommendation System Architecture</vt:lpstr>
      <vt:lpstr>Content-based Recommendation System:</vt:lpstr>
      <vt:lpstr>Content-based Recommendation Approach:</vt:lpstr>
      <vt:lpstr>Raw Lyrics Example (Allure by JAY-Z)</vt:lpstr>
      <vt:lpstr>Data Normalization</vt:lpstr>
      <vt:lpstr>Text Representation and Similarity Metric</vt:lpstr>
      <vt:lpstr>Content-based Recommendation</vt:lpstr>
      <vt:lpstr>Word cloud of the lyrics of  "Beyond the Horizon" playlist </vt:lpstr>
      <vt:lpstr>Collaborative-based Recommendation System</vt:lpstr>
      <vt:lpstr>Collaborative-based Recommendation System</vt:lpstr>
      <vt:lpstr>Collaborative-based Recommendation System</vt:lpstr>
      <vt:lpstr>Collaborative-based Recommendation System</vt:lpstr>
      <vt:lpstr>Collaborative-based Recommendation System</vt:lpstr>
      <vt:lpstr>Hybrid Recommendation System</vt:lpstr>
      <vt:lpstr>Final 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cp:revision>
  <dcterms:created xsi:type="dcterms:W3CDTF">2023-11-08T06:31:52Z</dcterms:created>
  <dcterms:modified xsi:type="dcterms:W3CDTF">2023-12-06T02:36:45Z</dcterms:modified>
</cp:coreProperties>
</file>