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8"/>
  </p:notesMasterIdLst>
  <p:sldIdLst>
    <p:sldId id="1864" r:id="rId5"/>
    <p:sldId id="1846" r:id="rId6"/>
    <p:sldId id="1868" r:id="rId7"/>
    <p:sldId id="1848" r:id="rId8"/>
    <p:sldId id="1869" r:id="rId9"/>
    <p:sldId id="1852" r:id="rId10"/>
    <p:sldId id="1870" r:id="rId11"/>
    <p:sldId id="1872" r:id="rId12"/>
    <p:sldId id="1871" r:id="rId13"/>
    <p:sldId id="1865" r:id="rId14"/>
    <p:sldId id="1859" r:id="rId15"/>
    <p:sldId id="1849" r:id="rId16"/>
    <p:sldId id="1867"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24" autoAdjust="0"/>
  </p:normalViewPr>
  <p:slideViewPr>
    <p:cSldViewPr snapToGrid="0">
      <p:cViewPr varScale="1">
        <p:scale>
          <a:sx n="78" d="100"/>
          <a:sy n="78" d="100"/>
        </p:scale>
        <p:origin x="878" y="67"/>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22348" y="2113936"/>
            <a:ext cx="6220101" cy="2635046"/>
          </a:xfrm>
        </p:spPr>
        <p:txBody>
          <a:bodyPr anchor="ctr">
            <a:noAutofit/>
          </a:bodyPr>
          <a:lstStyle/>
          <a:p>
            <a:r>
              <a:rPr lang="en-US" altLang="en-US" dirty="0">
                <a:solidFill>
                  <a:schemeClr val="accent2">
                    <a:lumMod val="75000"/>
                  </a:schemeClr>
                </a:solidFill>
              </a:rPr>
              <a:t>FOOD AND BEVERAGE INDUSTRY ANALYSIS</a:t>
            </a:r>
            <a:br>
              <a:rPr lang="en-US" altLang="en-US" dirty="0">
                <a:solidFill>
                  <a:schemeClr val="accent2">
                    <a:lumMod val="75000"/>
                  </a:schemeClr>
                </a:solidFill>
              </a:rPr>
            </a:br>
            <a:r>
              <a:rPr lang="en-US" altLang="en-US" sz="2800" dirty="0">
                <a:solidFill>
                  <a:schemeClr val="accent1"/>
                </a:solidFill>
              </a:rPr>
              <a:t>USING POWER BI</a:t>
            </a:r>
            <a:endParaRPr lang="en-US" altLang="en-US" dirty="0">
              <a:solidFill>
                <a:schemeClr val="accent1"/>
              </a:solidFill>
            </a:endParaRPr>
          </a:p>
        </p:txBody>
      </p:sp>
      <p:sp>
        <p:nvSpPr>
          <p:cNvPr id="2" name="TextBox 1">
            <a:extLst>
              <a:ext uri="{FF2B5EF4-FFF2-40B4-BE49-F238E27FC236}">
                <a16:creationId xmlns:a16="http://schemas.microsoft.com/office/drawing/2014/main" id="{B3AA33C9-6040-4856-A8B8-9F19C5BE33AE}"/>
              </a:ext>
            </a:extLst>
          </p:cNvPr>
          <p:cNvSpPr txBox="1"/>
          <p:nvPr/>
        </p:nvSpPr>
        <p:spPr>
          <a:xfrm>
            <a:off x="6980904" y="6243484"/>
            <a:ext cx="5545394" cy="523220"/>
          </a:xfrm>
          <a:prstGeom prst="rect">
            <a:avLst/>
          </a:prstGeom>
          <a:noFill/>
        </p:spPr>
        <p:txBody>
          <a:bodyPr wrap="square" rtlCol="0">
            <a:spAutoFit/>
          </a:bodyPr>
          <a:lstStyle/>
          <a:p>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PRESENTED BY: SHREYA GAUTAM</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550606" y="693175"/>
            <a:ext cx="6477000" cy="663677"/>
          </a:xfrm>
        </p:spPr>
        <p:txBody>
          <a:bodyPr/>
          <a:lstStyle/>
          <a:p>
            <a:r>
              <a:rPr lang="en-US" dirty="0">
                <a:solidFill>
                  <a:schemeClr val="accent1"/>
                </a:solidFill>
              </a:rPr>
              <a:t>            INSIGHTS</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415412" y="1718186"/>
            <a:ext cx="6688394" cy="3905866"/>
          </a:xfrm>
        </p:spPr>
        <p:txBody>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49.83% of respondents are interested in natural or organic products and 30.62% are not interested in natural or organic products and 19.55% are not sure about it.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Most respondents improvement desired is to reduce </a:t>
            </a:r>
            <a:r>
              <a:rPr lang="en-US" sz="1600" dirty="0" err="1">
                <a:latin typeface="Calibri" panose="020F0502020204030204" pitchFamily="34" charset="0"/>
                <a:ea typeface="Calibri" panose="020F0502020204030204" pitchFamily="34" charset="0"/>
                <a:cs typeface="Calibri" panose="020F0502020204030204" pitchFamily="34" charset="0"/>
              </a:rPr>
              <a:t>suger</a:t>
            </a:r>
            <a:r>
              <a:rPr lang="en-US" sz="1600" dirty="0">
                <a:latin typeface="Calibri" panose="020F0502020204030204" pitchFamily="34" charset="0"/>
                <a:ea typeface="Calibri" panose="020F0502020204030204" pitchFamily="34" charset="0"/>
                <a:cs typeface="Calibri" panose="020F0502020204030204" pitchFamily="34" charset="0"/>
              </a:rPr>
              <a:t> content .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Most number of respondents are between age of 19-30 and lowest are of 65+.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Most respondents wants Compact and portable cans as packaging preference.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Most number of respondents are from Bangalore and lowest are from Lucknow.</a:t>
            </a:r>
          </a:p>
          <a:p>
            <a:pPr marL="285750" indent="-285750">
              <a:buFont typeface="Arial" panose="020B0604020202020204" pitchFamily="34" charset="0"/>
              <a:buChar char="•"/>
            </a:pPr>
            <a:r>
              <a:rPr lang="en-US" sz="1400" dirty="0"/>
              <a:t>Younger consumers (15-30) show a more positive perception, which might suggest that targeting marketing efforts towards these groups could be beneficial</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141844" y="648448"/>
            <a:ext cx="9141397" cy="615553"/>
          </a:xfrm>
        </p:spPr>
        <p:txBody>
          <a:bodyPr/>
          <a:lstStyle/>
          <a:p>
            <a:r>
              <a:rPr lang="en-US" dirty="0"/>
              <a:t>INSIGHTS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873973" y="1589221"/>
            <a:ext cx="7997614" cy="3533385"/>
          </a:xfrm>
        </p:spPr>
        <p:txBody>
          <a:bodyPr/>
          <a:lstStyle/>
          <a:p>
            <a:pPr marL="285750" indent="-28575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Products are consumed mostly 2-3 times a week by respondents. </a:t>
            </a:r>
          </a:p>
          <a:p>
            <a:pPr marL="285750" indent="-28575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Caffeine ingredient expected is most by the respondents. </a:t>
            </a:r>
          </a:p>
          <a:p>
            <a:pPr marL="285750" indent="-28575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Most number of reason for choosing brand by respondents is Taste/</a:t>
            </a:r>
            <a:r>
              <a:rPr lang="en-US" b="1" dirty="0" err="1">
                <a:latin typeface="Calibri" panose="020F0502020204030204" pitchFamily="34" charset="0"/>
                <a:ea typeface="Calibri" panose="020F0502020204030204" pitchFamily="34" charset="0"/>
                <a:cs typeface="Calibri" panose="020F0502020204030204" pitchFamily="34" charset="0"/>
              </a:rPr>
              <a:t>flavour</a:t>
            </a:r>
            <a:r>
              <a:rPr lang="en-US" b="1" dirty="0">
                <a:latin typeface="Calibri" panose="020F0502020204030204" pitchFamily="34" charset="0"/>
                <a:ea typeface="Calibri" panose="020F0502020204030204" pitchFamily="34" charset="0"/>
                <a:cs typeface="Calibri" panose="020F0502020204030204" pitchFamily="34" charset="0"/>
              </a:rPr>
              <a:t>. </a:t>
            </a:r>
          </a:p>
          <a:p>
            <a:pPr marL="285750" indent="-28575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55.53% of respondents have heard before about our brands and 44.47% respondents haven’t heard about our brands before.</a:t>
            </a:r>
          </a:p>
          <a:p>
            <a:pPr marL="285750" indent="-28575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Most number of respondents purchase from supermarkets. </a:t>
            </a:r>
          </a:p>
          <a:p>
            <a:pPr marL="285750" indent="-28575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Online ads is mostly chosen by the respondents. </a:t>
            </a:r>
          </a:p>
          <a:p>
            <a:pPr marL="285750" indent="-28575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51.19% of respondents have tried before our brands and 48.81% of respondents haven’t tried brand before (Cola </a:t>
            </a:r>
            <a:r>
              <a:rPr lang="en-US" b="1" dirty="0" err="1">
                <a:latin typeface="Calibri" panose="020F0502020204030204" pitchFamily="34" charset="0"/>
                <a:ea typeface="Calibri" panose="020F0502020204030204" pitchFamily="34" charset="0"/>
                <a:cs typeface="Calibri" panose="020F0502020204030204" pitchFamily="34" charset="0"/>
              </a:rPr>
              <a:t>coka</a:t>
            </a:r>
            <a:r>
              <a:rPr lang="en-US" b="1" dirty="0">
                <a:latin typeface="Calibri" panose="020F0502020204030204" pitchFamily="34" charset="0"/>
                <a:ea typeface="Calibri" panose="020F0502020204030204" pitchFamily="34" charset="0"/>
                <a:cs typeface="Calibri" panose="020F0502020204030204" pitchFamily="34" charset="0"/>
              </a:rPr>
              <a:t> brand is most tried brand before by respondents among all brands ). </a:t>
            </a:r>
          </a:p>
          <a:p>
            <a:pPr marL="285750" indent="-285750" algn="l">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Nearly half (49.83%) of the respondents prefer natural or organic products, which is a significant market trend</a:t>
            </a:r>
          </a:p>
          <a:p>
            <a:pPr marL="285750" indent="-285750" algn="l">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3" y="344129"/>
            <a:ext cx="6323663" cy="1332271"/>
          </a:xfrm>
        </p:spPr>
        <p:txBody>
          <a:bodyPr/>
          <a:lstStyle/>
          <a:p>
            <a:br>
              <a:rPr lang="en-US" dirty="0"/>
            </a:br>
            <a:r>
              <a:rPr lang="en-US" dirty="0"/>
              <a:t>          CONCLUSIONS</a:t>
            </a:r>
          </a:p>
        </p:txBody>
      </p:sp>
      <p:sp>
        <p:nvSpPr>
          <p:cNvPr id="4" name="Text Placeholder 3">
            <a:extLst>
              <a:ext uri="{FF2B5EF4-FFF2-40B4-BE49-F238E27FC236}">
                <a16:creationId xmlns:a16="http://schemas.microsoft.com/office/drawing/2014/main" id="{1697896A-5F2E-B97B-D974-52ADA48DF6C7}"/>
              </a:ext>
            </a:extLst>
          </p:cNvPr>
          <p:cNvSpPr>
            <a:spLocks noGrp="1"/>
          </p:cNvSpPr>
          <p:nvPr>
            <p:ph type="body" sz="quarter" idx="11"/>
          </p:nvPr>
        </p:nvSpPr>
        <p:spPr>
          <a:xfrm>
            <a:off x="5465214" y="1676400"/>
            <a:ext cx="6323663" cy="3984523"/>
          </a:xfrm>
        </p:spPr>
        <p:txBody>
          <a:bodyPr/>
          <a:lstStyle/>
          <a:p>
            <a:r>
              <a:rPr lang="en-US" dirty="0"/>
              <a:t>The analysis of survey data from the food and beverage industry has provided valuable insights into consumer behavior, preferences, and brand perceptions. By identifying key trends and understanding consumer attitudes, the project has highlighted areas where product offerings and marketing strategies can be enhanced. The actionable recommendations derived from this analysis will help businesses align more closely with consumer needs, optimize their market strategies, and improve overall customer satisfaction. Ultimately, this project equips industry stakeholders with the knowledge to make informed decisions, drive strategic improvements, and strengthen their competitive position in the market.</a:t>
            </a:r>
            <a:endParaRPr lang="en-IN" dirty="0"/>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6264552" y="2112142"/>
            <a:ext cx="4976645" cy="4131342"/>
          </a:xfrm>
        </p:spPr>
        <p:txBody>
          <a:bodyPr>
            <a:normAutofit/>
          </a:bodyPr>
          <a:lstStyle/>
          <a:p>
            <a:r>
              <a:rPr lang="en-US" sz="8000" dirty="0"/>
              <a:t>THANK YOU</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199743" y="1905000"/>
            <a:ext cx="6477000" cy="3276600"/>
          </a:xfrm>
        </p:spPr>
        <p:txBody>
          <a:bodyPr/>
          <a:lstStyle/>
          <a:p>
            <a:endParaRPr lang="en-US" dirty="0"/>
          </a:p>
          <a:p>
            <a:endParaRPr lang="en-US" dirty="0"/>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669890"/>
          </a:xfrm>
        </p:spPr>
        <p:txBody>
          <a:bodyPr/>
          <a:lstStyle/>
          <a:p>
            <a:pPr algn="just"/>
            <a:r>
              <a:rPr lang="en-US" dirty="0"/>
              <a:t>The food and beverage industry covers the full spectrum from production to retail, driven by growing global populations and rising incomes. Key trends include a shift toward healthier, organic products and increased focus on sustainability, with many companies adopting eco-friendly practices. Technological advancements, such as automation and e-commerce, are reshaping the sector. Challenges like supply chain disruptions and intense competition persist, but opportunities remain in product innovation and expanding into new markets. Embracing digital sales channels further enhances growth potential. Overall, the industry is evolving rapidly with substantial prospects for adaptation and success</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ECFE-3C42-8653-8991-EA4A521EA71D}"/>
              </a:ext>
            </a:extLst>
          </p:cNvPr>
          <p:cNvSpPr>
            <a:spLocks noGrp="1"/>
          </p:cNvSpPr>
          <p:nvPr>
            <p:ph type="title"/>
          </p:nvPr>
        </p:nvSpPr>
        <p:spPr>
          <a:xfrm>
            <a:off x="678425" y="523210"/>
            <a:ext cx="6383593" cy="1189038"/>
          </a:xfrm>
        </p:spPr>
        <p:txBody>
          <a:bodyPr/>
          <a:lstStyle/>
          <a:p>
            <a:r>
              <a:rPr lang="en-IN" dirty="0"/>
              <a:t>PROJECT OVERVIEW</a:t>
            </a:r>
          </a:p>
        </p:txBody>
      </p:sp>
      <p:sp>
        <p:nvSpPr>
          <p:cNvPr id="5" name="TextBox 4">
            <a:extLst>
              <a:ext uri="{FF2B5EF4-FFF2-40B4-BE49-F238E27FC236}">
                <a16:creationId xmlns:a16="http://schemas.microsoft.com/office/drawing/2014/main" id="{D0B516C6-EEE9-4F30-1D37-AA9925B3EFF2}"/>
              </a:ext>
            </a:extLst>
          </p:cNvPr>
          <p:cNvSpPr txBox="1"/>
          <p:nvPr/>
        </p:nvSpPr>
        <p:spPr>
          <a:xfrm>
            <a:off x="678426" y="1553498"/>
            <a:ext cx="6096000" cy="3970318"/>
          </a:xfrm>
          <a:prstGeom prst="rect">
            <a:avLst/>
          </a:prstGeom>
          <a:noFill/>
        </p:spPr>
        <p:txBody>
          <a:bodyPr wrap="square">
            <a:spAutoFit/>
          </a:bodyPr>
          <a:lstStyle/>
          <a:p>
            <a:pPr algn="just"/>
            <a:r>
              <a:rPr lang="en-US" b="1" dirty="0">
                <a:solidFill>
                  <a:schemeClr val="bg1"/>
                </a:solidFill>
              </a:rPr>
              <a:t>This Power BI project focuses on analyzing survey responses from the food and beverage industry to gain insights into consumer behavior, preferences, and brand perceptions. By examining data across different demographics, the project aims to identify key trends, understand consumer attitudes, and pinpoint areas for improvement in products and marketing strategies.</a:t>
            </a:r>
          </a:p>
          <a:p>
            <a:pPr algn="just"/>
            <a:r>
              <a:rPr lang="en-US" b="1" dirty="0">
                <a:solidFill>
                  <a:schemeClr val="bg1"/>
                </a:solidFill>
              </a:rPr>
              <a:t>The findings will provide actionable recommendations for refining product offerings and marketing approaches. This will enable businesses to better align their strategies with consumer expectations, enhance market positioning, and drive growth in the competitive food and beverage sector.</a:t>
            </a:r>
            <a:endParaRPr lang="en-IN" b="1" dirty="0">
              <a:solidFill>
                <a:schemeClr val="bg1"/>
              </a:solidFill>
            </a:endParaRPr>
          </a:p>
        </p:txBody>
      </p:sp>
    </p:spTree>
    <p:extLst>
      <p:ext uri="{BB962C8B-B14F-4D97-AF65-F5344CB8AC3E}">
        <p14:creationId xmlns:p14="http://schemas.microsoft.com/office/powerpoint/2010/main" val="20631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868928" y="273512"/>
            <a:ext cx="10591800" cy="646332"/>
          </a:xfrm>
        </p:spPr>
        <p:txBody>
          <a:bodyPr/>
          <a:lstStyle/>
          <a:p>
            <a:r>
              <a:rPr lang="en-US" dirty="0"/>
              <a:t>                    Data Description</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575188" y="954785"/>
            <a:ext cx="5442154" cy="4822195"/>
          </a:xfrm>
        </p:spPr>
        <p:txBody>
          <a:bodyPr/>
          <a:lstStyle/>
          <a:p>
            <a:r>
              <a:rPr lang="en-US" altLang="en-US" sz="1400" b="1" dirty="0">
                <a:solidFill>
                  <a:schemeClr val="accent1"/>
                </a:solidFill>
                <a:latin typeface="Calibri" panose="020F0502020204030204" pitchFamily="34" charset="0"/>
                <a:ea typeface="Calibri" panose="020F0502020204030204" pitchFamily="34" charset="0"/>
                <a:cs typeface="Calibri" panose="020F0502020204030204" pitchFamily="34" charset="0"/>
              </a:rPr>
              <a:t>Fact Table: </a:t>
            </a:r>
            <a:r>
              <a:rPr lang="en-US" altLang="en-US" sz="1400" b="1" dirty="0" err="1">
                <a:solidFill>
                  <a:schemeClr val="accent1"/>
                </a:solidFill>
                <a:latin typeface="Calibri" panose="020F0502020204030204" pitchFamily="34" charset="0"/>
                <a:ea typeface="Calibri" panose="020F0502020204030204" pitchFamily="34" charset="0"/>
                <a:cs typeface="Calibri" panose="020F0502020204030204" pitchFamily="34" charset="0"/>
              </a:rPr>
              <a:t>fact_survey_responses</a:t>
            </a:r>
            <a:endParaRPr lang="en-US" altLang="en-US" sz="14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endParaRPr lang="en-US" altLang="en-US" sz="14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Response_ID</a:t>
            </a:r>
            <a:r>
              <a:rPr lang="en-US" altLang="en-US" sz="1400" b="1" dirty="0">
                <a:latin typeface="Calibri" panose="020F0502020204030204" pitchFamily="34" charset="0"/>
                <a:ea typeface="Calibri" panose="020F0502020204030204" pitchFamily="34" charset="0"/>
                <a:cs typeface="Calibri" panose="020F0502020204030204" pitchFamily="34" charset="0"/>
              </a:rPr>
              <a:t>: Unique identifier for each survey response.</a:t>
            </a: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Respondent_ID</a:t>
            </a:r>
            <a:r>
              <a:rPr lang="en-US" altLang="en-US" sz="1400" b="1" dirty="0">
                <a:latin typeface="Calibri" panose="020F0502020204030204" pitchFamily="34" charset="0"/>
                <a:ea typeface="Calibri" panose="020F0502020204030204" pitchFamily="34" charset="0"/>
                <a:cs typeface="Calibri" panose="020F0502020204030204" pitchFamily="34" charset="0"/>
              </a:rPr>
              <a:t>: Unique identifier for each respondent.</a:t>
            </a: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Consume_frequency</a:t>
            </a:r>
            <a:r>
              <a:rPr lang="en-US" altLang="en-US" sz="1400" b="1" dirty="0">
                <a:latin typeface="Calibri" panose="020F0502020204030204" pitchFamily="34" charset="0"/>
                <a:ea typeface="Calibri" panose="020F0502020204030204" pitchFamily="34" charset="0"/>
                <a:cs typeface="Calibri" panose="020F0502020204030204" pitchFamily="34" charset="0"/>
              </a:rPr>
              <a:t>: Frequency of consumption of food and beverage products.</a:t>
            </a: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Consume_time</a:t>
            </a:r>
            <a:r>
              <a:rPr lang="en-US" altLang="en-US" sz="1400" b="1" dirty="0">
                <a:latin typeface="Calibri" panose="020F0502020204030204" pitchFamily="34" charset="0"/>
                <a:ea typeface="Calibri" panose="020F0502020204030204" pitchFamily="34" charset="0"/>
                <a:cs typeface="Calibri" panose="020F0502020204030204" pitchFamily="34" charset="0"/>
              </a:rPr>
              <a:t>: Typical time when the products are consumed.</a:t>
            </a: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Consume_reason</a:t>
            </a:r>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Reasonsfor</a:t>
            </a:r>
            <a:r>
              <a:rPr lang="en-US" altLang="en-US" sz="1400" b="1" dirty="0">
                <a:latin typeface="Calibri" panose="020F0502020204030204" pitchFamily="34" charset="0"/>
                <a:ea typeface="Calibri" panose="020F0502020204030204" pitchFamily="34" charset="0"/>
                <a:cs typeface="Calibri" panose="020F0502020204030204" pitchFamily="34" charset="0"/>
              </a:rPr>
              <a:t> consuming the products.</a:t>
            </a: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Heard_before</a:t>
            </a:r>
            <a:r>
              <a:rPr lang="en-US" altLang="en-US" sz="1400" b="1" dirty="0">
                <a:latin typeface="Calibri" panose="020F0502020204030204" pitchFamily="34" charset="0"/>
                <a:ea typeface="Calibri" panose="020F0502020204030204" pitchFamily="34" charset="0"/>
                <a:cs typeface="Calibri" panose="020F0502020204030204" pitchFamily="34" charset="0"/>
              </a:rPr>
              <a:t>: Whether the respondent has heard of the product before.</a:t>
            </a: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Brand_perception</a:t>
            </a:r>
            <a:r>
              <a:rPr lang="en-US" altLang="en-US" sz="1400" b="1" dirty="0">
                <a:latin typeface="Calibri" panose="020F0502020204030204" pitchFamily="34" charset="0"/>
                <a:ea typeface="Calibri" panose="020F0502020204030204" pitchFamily="34" charset="0"/>
                <a:cs typeface="Calibri" panose="020F0502020204030204" pitchFamily="34" charset="0"/>
              </a:rPr>
              <a:t>: Respondent's perception of the brand.</a:t>
            </a: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General_perception</a:t>
            </a:r>
            <a:r>
              <a:rPr lang="en-US" altLang="en-US" sz="1400" b="1" dirty="0">
                <a:latin typeface="Calibri" panose="020F0502020204030204" pitchFamily="34" charset="0"/>
                <a:ea typeface="Calibri" panose="020F0502020204030204" pitchFamily="34" charset="0"/>
                <a:cs typeface="Calibri" panose="020F0502020204030204" pitchFamily="34" charset="0"/>
              </a:rPr>
              <a:t>: Overall perception of the food and beverage industry.</a:t>
            </a: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Tried_before</a:t>
            </a:r>
            <a:r>
              <a:rPr lang="en-US" altLang="en-US" sz="1400" b="1" dirty="0">
                <a:latin typeface="Calibri" panose="020F0502020204030204" pitchFamily="34" charset="0"/>
                <a:ea typeface="Calibri" panose="020F0502020204030204" pitchFamily="34" charset="0"/>
                <a:cs typeface="Calibri" panose="020F0502020204030204" pitchFamily="34" charset="0"/>
              </a:rPr>
              <a:t>: Whether the respondent has tried the product before.</a:t>
            </a:r>
          </a:p>
          <a:p>
            <a:r>
              <a:rPr lang="en-US" altLang="en-US" sz="1400" b="1" dirty="0">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latin typeface="Calibri" panose="020F0502020204030204" pitchFamily="34" charset="0"/>
                <a:ea typeface="Calibri" panose="020F0502020204030204" pitchFamily="34" charset="0"/>
                <a:cs typeface="Calibri" panose="020F0502020204030204" pitchFamily="34" charset="0"/>
              </a:rPr>
              <a:t>Taste_experience</a:t>
            </a:r>
            <a:r>
              <a:rPr lang="en-US" altLang="en-US" sz="1400" b="1" dirty="0">
                <a:latin typeface="Calibri" panose="020F0502020204030204" pitchFamily="34" charset="0"/>
                <a:ea typeface="Calibri" panose="020F0502020204030204" pitchFamily="34" charset="0"/>
                <a:cs typeface="Calibri" panose="020F0502020204030204" pitchFamily="34" charset="0"/>
              </a:rPr>
              <a:t>: Respondent's experience with the taste of the product.</a:t>
            </a:r>
          </a:p>
          <a:p>
            <a:endParaRPr lang="en-US" altLang="en-US" sz="1600" dirty="0"/>
          </a:p>
        </p:txBody>
      </p:sp>
      <p:sp>
        <p:nvSpPr>
          <p:cNvPr id="6" name="TextBox 5">
            <a:extLst>
              <a:ext uri="{FF2B5EF4-FFF2-40B4-BE49-F238E27FC236}">
                <a16:creationId xmlns:a16="http://schemas.microsoft.com/office/drawing/2014/main" id="{1816D96E-6DA3-A100-8336-867D52E1E87F}"/>
              </a:ext>
            </a:extLst>
          </p:cNvPr>
          <p:cNvSpPr txBox="1"/>
          <p:nvPr/>
        </p:nvSpPr>
        <p:spPr>
          <a:xfrm>
            <a:off x="6174660" y="1474033"/>
            <a:ext cx="5196351" cy="4185761"/>
          </a:xfrm>
          <a:prstGeom prst="rect">
            <a:avLst/>
          </a:prstGeom>
          <a:noFill/>
        </p:spPr>
        <p:txBody>
          <a:bodyPr wrap="square">
            <a:spAutoFit/>
          </a:bodyPr>
          <a:lstStyle/>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Reasons_preventing_trying</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Reasons preventing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respondentsfrom</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trying the product.</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Current_brands</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Brands currently consumed by the respondent.</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Reasons_for_choosing_brands</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Reasonsfor</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choosing specific brands.</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Improvements_desired</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Improvements desired in products.</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Ingredients_expected</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Expected ingredients in products.</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Health_concerns</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Health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concernsrelated</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to products.</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Interest_in_natural_or_organic</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Interest in natural or organic products.</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Marketing_channels</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Preferred marketing channels for product information.</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Packaging_preference</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Preferencesfor</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product packaging.</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Limited_edition_packaging</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Interest in limited edition packaging.</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Price_range</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Preferred price range for products.</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Purchase_location</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Typical locations where products are purchased.</a:t>
            </a:r>
          </a:p>
          <a:p>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Typical_consumption_situations</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Common </a:t>
            </a:r>
            <a:r>
              <a:rPr lang="en-US" alt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situationsin</a:t>
            </a:r>
            <a:r>
              <a:rPr lang="en-US"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which products are consumed.</a:t>
            </a:r>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3A9A8C0-A5E3-FB5B-F624-07488DC1CA24}"/>
              </a:ext>
            </a:extLst>
          </p:cNvPr>
          <p:cNvSpPr txBox="1"/>
          <p:nvPr/>
        </p:nvSpPr>
        <p:spPr>
          <a:xfrm>
            <a:off x="806245" y="1116815"/>
            <a:ext cx="6194322" cy="4093428"/>
          </a:xfrm>
          <a:prstGeom prst="rect">
            <a:avLst/>
          </a:prstGeom>
          <a:noFill/>
        </p:spPr>
        <p:txBody>
          <a:bodyPr wrap="square">
            <a:spAutoFit/>
          </a:bodyPr>
          <a:lstStyle/>
          <a:p>
            <a:r>
              <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Dimension Table: </a:t>
            </a:r>
            <a:r>
              <a:rPr lang="en-US" sz="2000" b="1" dirty="0" err="1">
                <a:solidFill>
                  <a:schemeClr val="accent1"/>
                </a:solidFill>
                <a:latin typeface="Calibri" panose="020F0502020204030204" pitchFamily="34" charset="0"/>
                <a:ea typeface="Calibri" panose="020F0502020204030204" pitchFamily="34" charset="0"/>
                <a:cs typeface="Calibri" panose="020F0502020204030204" pitchFamily="34" charset="0"/>
              </a:rPr>
              <a:t>dim_respondent</a:t>
            </a:r>
            <a:r>
              <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bg1"/>
                </a:solidFill>
                <a:latin typeface="Calibri" panose="020F0502020204030204" pitchFamily="34" charset="0"/>
                <a:ea typeface="Calibri" panose="020F0502020204030204" pitchFamily="34" charset="0"/>
                <a:cs typeface="Calibri" panose="020F0502020204030204" pitchFamily="34" charset="0"/>
              </a:rPr>
              <a:t>Respondent_ID</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Unique identifier for each respondent. </a:t>
            </a:r>
          </a:p>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Name: Name of the respondent. </a:t>
            </a:r>
          </a:p>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Age: Age of the respondent. </a:t>
            </a:r>
          </a:p>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Gender: Gender of the respondent. </a:t>
            </a:r>
          </a:p>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bg1"/>
                </a:solidFill>
                <a:latin typeface="Calibri" panose="020F0502020204030204" pitchFamily="34" charset="0"/>
                <a:ea typeface="Calibri" panose="020F0502020204030204" pitchFamily="34" charset="0"/>
                <a:cs typeface="Calibri" panose="020F0502020204030204" pitchFamily="34" charset="0"/>
              </a:rPr>
              <a:t>City_ID</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Identifier linking the respondent to a city. </a:t>
            </a: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Dimension Table: </a:t>
            </a:r>
            <a:r>
              <a:rPr lang="en-US" sz="2000" b="1" dirty="0" err="1">
                <a:solidFill>
                  <a:schemeClr val="accent1"/>
                </a:solidFill>
                <a:latin typeface="Calibri" panose="020F0502020204030204" pitchFamily="34" charset="0"/>
                <a:ea typeface="Calibri" panose="020F0502020204030204" pitchFamily="34" charset="0"/>
                <a:cs typeface="Calibri" panose="020F0502020204030204" pitchFamily="34" charset="0"/>
              </a:rPr>
              <a:t>dim_cities</a:t>
            </a:r>
            <a:r>
              <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p>
          <a:p>
            <a:endPar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bg1"/>
                </a:solidFill>
                <a:latin typeface="Calibri" panose="020F0502020204030204" pitchFamily="34" charset="0"/>
                <a:ea typeface="Calibri" panose="020F0502020204030204" pitchFamily="34" charset="0"/>
                <a:cs typeface="Calibri" panose="020F0502020204030204" pitchFamily="34" charset="0"/>
              </a:rPr>
              <a:t>City_ID</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Unique identifier for each city. </a:t>
            </a:r>
          </a:p>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City: Name of the city. </a:t>
            </a:r>
          </a:p>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Tier: Tier classification of the city (e.g., Tier 1, Tier 2).</a:t>
            </a:r>
            <a:endPar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038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1750142" y="279008"/>
            <a:ext cx="9861755" cy="900862"/>
          </a:xfrm>
        </p:spPr>
        <p:txBody>
          <a:bodyPr/>
          <a:lstStyle/>
          <a:p>
            <a:r>
              <a:rPr lang="en-US" dirty="0"/>
              <a:t>MODEL VIEW OF DATA AND TABLES</a:t>
            </a:r>
          </a:p>
        </p:txBody>
      </p:sp>
      <p:pic>
        <p:nvPicPr>
          <p:cNvPr id="4" name="Picture 3">
            <a:extLst>
              <a:ext uri="{FF2B5EF4-FFF2-40B4-BE49-F238E27FC236}">
                <a16:creationId xmlns:a16="http://schemas.microsoft.com/office/drawing/2014/main" id="{2C87758D-8404-47AB-13F6-5D8E248A2E95}"/>
              </a:ext>
            </a:extLst>
          </p:cNvPr>
          <p:cNvPicPr>
            <a:picLocks noChangeAspect="1"/>
          </p:cNvPicPr>
          <p:nvPr/>
        </p:nvPicPr>
        <p:blipFill>
          <a:blip r:embed="rId3"/>
          <a:stretch>
            <a:fillRect/>
          </a:stretch>
        </p:blipFill>
        <p:spPr>
          <a:xfrm>
            <a:off x="2321001" y="1179870"/>
            <a:ext cx="7549998" cy="3961236"/>
          </a:xfrm>
          <a:prstGeom prst="rect">
            <a:avLst/>
          </a:prstGeom>
          <a:ln w="28575">
            <a:solidFill>
              <a:srgbClr val="0070C0"/>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2082-C3BF-DEC9-6ABC-4243291F1F7E}"/>
              </a:ext>
            </a:extLst>
          </p:cNvPr>
          <p:cNvSpPr>
            <a:spLocks noGrp="1"/>
          </p:cNvSpPr>
          <p:nvPr>
            <p:ph type="title"/>
          </p:nvPr>
        </p:nvSpPr>
        <p:spPr>
          <a:xfrm>
            <a:off x="693964" y="601662"/>
            <a:ext cx="6477000" cy="843680"/>
          </a:xfrm>
        </p:spPr>
        <p:txBody>
          <a:bodyPr/>
          <a:lstStyle/>
          <a:p>
            <a:r>
              <a:rPr lang="en-IN" dirty="0"/>
              <a:t>DATA OVERVIEW</a:t>
            </a:r>
          </a:p>
        </p:txBody>
      </p:sp>
      <p:sp>
        <p:nvSpPr>
          <p:cNvPr id="3" name="Text Placeholder 2">
            <a:extLst>
              <a:ext uri="{FF2B5EF4-FFF2-40B4-BE49-F238E27FC236}">
                <a16:creationId xmlns:a16="http://schemas.microsoft.com/office/drawing/2014/main" id="{D6579E86-792C-E76B-FA78-CBEB1E9428A7}"/>
              </a:ext>
            </a:extLst>
          </p:cNvPr>
          <p:cNvSpPr>
            <a:spLocks noGrp="1"/>
          </p:cNvSpPr>
          <p:nvPr>
            <p:ph type="body" sz="quarter" idx="11"/>
          </p:nvPr>
        </p:nvSpPr>
        <p:spPr>
          <a:xfrm>
            <a:off x="693964" y="1790700"/>
            <a:ext cx="6340929" cy="4914900"/>
          </a:xfrm>
        </p:spPr>
        <p:txBody>
          <a:bodyPr/>
          <a:lstStyle/>
          <a:p>
            <a:r>
              <a:rPr lang="en-US" sz="1400" dirty="0"/>
              <a:t>• </a:t>
            </a:r>
            <a:r>
              <a:rPr lang="en-US" sz="1400" dirty="0" err="1"/>
              <a:t>Current_brands</a:t>
            </a:r>
            <a:r>
              <a:rPr lang="en-US" sz="1400" dirty="0"/>
              <a:t>: Brands currently consumed by the respondent. </a:t>
            </a:r>
          </a:p>
          <a:p>
            <a:r>
              <a:rPr lang="en-US" sz="1400" dirty="0"/>
              <a:t>• </a:t>
            </a:r>
            <a:r>
              <a:rPr lang="en-US" sz="1400" dirty="0" err="1"/>
              <a:t>Reasons_for_choosing_brands</a:t>
            </a:r>
            <a:r>
              <a:rPr lang="en-US" sz="1400" dirty="0"/>
              <a:t>: </a:t>
            </a:r>
            <a:r>
              <a:rPr lang="en-US" sz="1400" dirty="0" err="1"/>
              <a:t>Reasonsfor</a:t>
            </a:r>
            <a:r>
              <a:rPr lang="en-US" sz="1400" dirty="0"/>
              <a:t> choosing specific brands. </a:t>
            </a:r>
          </a:p>
          <a:p>
            <a:r>
              <a:rPr lang="en-US" sz="1400" dirty="0"/>
              <a:t>• </a:t>
            </a:r>
            <a:r>
              <a:rPr lang="en-US" sz="1400" dirty="0" err="1"/>
              <a:t>Improvements_desired</a:t>
            </a:r>
            <a:r>
              <a:rPr lang="en-US" sz="1400" dirty="0"/>
              <a:t>: Improvements desired in products.</a:t>
            </a:r>
          </a:p>
          <a:p>
            <a:r>
              <a:rPr lang="en-US" sz="1400" dirty="0"/>
              <a:t>  </a:t>
            </a:r>
            <a:r>
              <a:rPr lang="en-US" sz="1400" dirty="0" err="1"/>
              <a:t>Ingredients_expected</a:t>
            </a:r>
            <a:r>
              <a:rPr lang="en-US" sz="1400" dirty="0"/>
              <a:t>: Expected ingredients in products. </a:t>
            </a:r>
          </a:p>
          <a:p>
            <a:r>
              <a:rPr lang="en-US" sz="1400" dirty="0"/>
              <a:t>• </a:t>
            </a:r>
            <a:r>
              <a:rPr lang="en-US" sz="1400" dirty="0" err="1"/>
              <a:t>Health_concerns</a:t>
            </a:r>
            <a:r>
              <a:rPr lang="en-US" sz="1400" dirty="0"/>
              <a:t>: Health </a:t>
            </a:r>
            <a:r>
              <a:rPr lang="en-US" sz="1400" dirty="0" err="1"/>
              <a:t>concernsrelated</a:t>
            </a:r>
            <a:r>
              <a:rPr lang="en-US" sz="1400" dirty="0"/>
              <a:t> to products. </a:t>
            </a:r>
          </a:p>
          <a:p>
            <a:r>
              <a:rPr lang="en-US" sz="1400" dirty="0"/>
              <a:t>• </a:t>
            </a:r>
            <a:r>
              <a:rPr lang="en-US" sz="1400" dirty="0" err="1"/>
              <a:t>Interest_in</a:t>
            </a:r>
            <a:r>
              <a:rPr lang="en-US" sz="1400" dirty="0"/>
              <a:t> </a:t>
            </a:r>
            <a:r>
              <a:rPr lang="en-US" sz="1400" dirty="0" err="1"/>
              <a:t>natural_or_organic</a:t>
            </a:r>
            <a:r>
              <a:rPr lang="en-US" sz="1400" dirty="0"/>
              <a:t>: Interest in natural or organic products. </a:t>
            </a:r>
          </a:p>
          <a:p>
            <a:r>
              <a:rPr lang="en-US" sz="1400" dirty="0"/>
              <a:t>• </a:t>
            </a:r>
            <a:r>
              <a:rPr lang="en-US" sz="1400" dirty="0" err="1"/>
              <a:t>Marketing_channels</a:t>
            </a:r>
            <a:r>
              <a:rPr lang="en-US" sz="1400" dirty="0"/>
              <a:t>: Preferred marketing channels for product information. </a:t>
            </a:r>
          </a:p>
          <a:p>
            <a:r>
              <a:rPr lang="en-US" sz="1400" dirty="0"/>
              <a:t>• </a:t>
            </a:r>
            <a:r>
              <a:rPr lang="en-US" sz="1400" dirty="0" err="1"/>
              <a:t>Packaging_preference</a:t>
            </a:r>
            <a:r>
              <a:rPr lang="en-US" sz="1400" dirty="0"/>
              <a:t>: Preferences for product packaging </a:t>
            </a:r>
          </a:p>
          <a:p>
            <a:r>
              <a:rPr lang="en-US" sz="1400" dirty="0"/>
              <a:t>• </a:t>
            </a:r>
            <a:r>
              <a:rPr lang="en-US" sz="1400" dirty="0" err="1"/>
              <a:t>Limited_edition</a:t>
            </a:r>
            <a:r>
              <a:rPr lang="en-US" sz="1400" dirty="0"/>
              <a:t> packaging: Interest in limited edition packaging. </a:t>
            </a:r>
          </a:p>
          <a:p>
            <a:r>
              <a:rPr lang="en-US" sz="1400" dirty="0"/>
              <a:t>• </a:t>
            </a:r>
            <a:r>
              <a:rPr lang="en-US" sz="1400" dirty="0" err="1"/>
              <a:t>Price_range</a:t>
            </a:r>
            <a:r>
              <a:rPr lang="en-US" sz="1400" dirty="0"/>
              <a:t>: Preferred price range for products. </a:t>
            </a:r>
          </a:p>
          <a:p>
            <a:r>
              <a:rPr lang="en-US" sz="1400" dirty="0"/>
              <a:t>• </a:t>
            </a:r>
            <a:r>
              <a:rPr lang="en-US" sz="1400" dirty="0" err="1"/>
              <a:t>Purchase_location</a:t>
            </a:r>
            <a:r>
              <a:rPr lang="en-US" sz="1400" dirty="0"/>
              <a:t>: Typical locations where products are purchased. </a:t>
            </a:r>
          </a:p>
          <a:p>
            <a:r>
              <a:rPr lang="en-US" sz="1400" dirty="0"/>
              <a:t>• </a:t>
            </a:r>
            <a:r>
              <a:rPr lang="en-US" sz="1400" dirty="0" err="1"/>
              <a:t>Typical_consumption_situations</a:t>
            </a:r>
            <a:r>
              <a:rPr lang="en-US" sz="1400" dirty="0"/>
              <a:t>: Common situations in which products    are</a:t>
            </a:r>
            <a:endParaRPr lang="en-IN" sz="1400" dirty="0"/>
          </a:p>
        </p:txBody>
      </p:sp>
    </p:spTree>
    <p:extLst>
      <p:ext uri="{BB962C8B-B14F-4D97-AF65-F5344CB8AC3E}">
        <p14:creationId xmlns:p14="http://schemas.microsoft.com/office/powerpoint/2010/main" val="241941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16CE-0E40-0DDA-FE90-36434F34DCD4}"/>
              </a:ext>
            </a:extLst>
          </p:cNvPr>
          <p:cNvSpPr>
            <a:spLocks noGrp="1"/>
          </p:cNvSpPr>
          <p:nvPr>
            <p:ph type="title"/>
          </p:nvPr>
        </p:nvSpPr>
        <p:spPr>
          <a:xfrm>
            <a:off x="1102514" y="176499"/>
            <a:ext cx="9141397" cy="615553"/>
          </a:xfrm>
        </p:spPr>
        <p:txBody>
          <a:bodyPr/>
          <a:lstStyle/>
          <a:p>
            <a:r>
              <a:rPr lang="en-IN" dirty="0"/>
              <a:t> POWER BI DASHBOARD 1</a:t>
            </a:r>
          </a:p>
        </p:txBody>
      </p:sp>
      <p:pic>
        <p:nvPicPr>
          <p:cNvPr id="7" name="Picture 6">
            <a:extLst>
              <a:ext uri="{FF2B5EF4-FFF2-40B4-BE49-F238E27FC236}">
                <a16:creationId xmlns:a16="http://schemas.microsoft.com/office/drawing/2014/main" id="{668BBF01-0B08-092D-3145-D17EB333B32A}"/>
              </a:ext>
            </a:extLst>
          </p:cNvPr>
          <p:cNvPicPr>
            <a:picLocks noChangeAspect="1"/>
          </p:cNvPicPr>
          <p:nvPr/>
        </p:nvPicPr>
        <p:blipFill>
          <a:blip r:embed="rId2"/>
          <a:stretch>
            <a:fillRect/>
          </a:stretch>
        </p:blipFill>
        <p:spPr>
          <a:xfrm>
            <a:off x="790821" y="792052"/>
            <a:ext cx="10260637" cy="5737131"/>
          </a:xfrm>
          <a:prstGeom prst="rect">
            <a:avLst/>
          </a:prstGeom>
        </p:spPr>
      </p:pic>
    </p:spTree>
    <p:extLst>
      <p:ext uri="{BB962C8B-B14F-4D97-AF65-F5344CB8AC3E}">
        <p14:creationId xmlns:p14="http://schemas.microsoft.com/office/powerpoint/2010/main" val="364920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E7FE-4B91-308D-C34F-EE117EE6F9A2}"/>
              </a:ext>
            </a:extLst>
          </p:cNvPr>
          <p:cNvSpPr>
            <a:spLocks noGrp="1"/>
          </p:cNvSpPr>
          <p:nvPr>
            <p:ph type="title"/>
          </p:nvPr>
        </p:nvSpPr>
        <p:spPr>
          <a:xfrm>
            <a:off x="1259831" y="88009"/>
            <a:ext cx="9141397" cy="615553"/>
          </a:xfrm>
        </p:spPr>
        <p:txBody>
          <a:bodyPr/>
          <a:lstStyle/>
          <a:p>
            <a:r>
              <a:rPr lang="en-IN" dirty="0"/>
              <a:t>POWER BI DASHBOARD 2</a:t>
            </a:r>
          </a:p>
        </p:txBody>
      </p:sp>
      <p:pic>
        <p:nvPicPr>
          <p:cNvPr id="5" name="Picture 4">
            <a:extLst>
              <a:ext uri="{FF2B5EF4-FFF2-40B4-BE49-F238E27FC236}">
                <a16:creationId xmlns:a16="http://schemas.microsoft.com/office/drawing/2014/main" id="{3A47E1CF-0EA2-AEEB-FCCB-357A6AB7A8D6}"/>
              </a:ext>
            </a:extLst>
          </p:cNvPr>
          <p:cNvPicPr>
            <a:picLocks noChangeAspect="1"/>
          </p:cNvPicPr>
          <p:nvPr/>
        </p:nvPicPr>
        <p:blipFill>
          <a:blip r:embed="rId2"/>
          <a:stretch>
            <a:fillRect/>
          </a:stretch>
        </p:blipFill>
        <p:spPr>
          <a:xfrm>
            <a:off x="872145" y="703562"/>
            <a:ext cx="10447709" cy="5780265"/>
          </a:xfrm>
          <a:prstGeom prst="rect">
            <a:avLst/>
          </a:prstGeom>
        </p:spPr>
      </p:pic>
    </p:spTree>
    <p:extLst>
      <p:ext uri="{BB962C8B-B14F-4D97-AF65-F5344CB8AC3E}">
        <p14:creationId xmlns:p14="http://schemas.microsoft.com/office/powerpoint/2010/main" val="325068339"/>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85</TotalTime>
  <Words>1122</Words>
  <Application>Microsoft Office PowerPoint</Application>
  <PresentationFormat>Widescreen</PresentationFormat>
  <Paragraphs>84</Paragraphs>
  <Slides>13</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FOOD AND BEVERAGE INDUSTRY ANALYSIS USING POWER BI</vt:lpstr>
      <vt:lpstr>Introduction</vt:lpstr>
      <vt:lpstr>PROJECT OVERVIEW</vt:lpstr>
      <vt:lpstr>                    Data Description</vt:lpstr>
      <vt:lpstr>PowerPoint Presentation</vt:lpstr>
      <vt:lpstr>MODEL VIEW OF DATA AND TABLES</vt:lpstr>
      <vt:lpstr>DATA OVERVIEW</vt:lpstr>
      <vt:lpstr> POWER BI DASHBOARD 1</vt:lpstr>
      <vt:lpstr>POWER BI DASHBOARD 2</vt:lpstr>
      <vt:lpstr>            INSIGHTS</vt:lpstr>
      <vt:lpstr>INSIGHTS</vt:lpstr>
      <vt:lpstr>           CONCLUSIONS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 k Arvind</dc:creator>
  <cp:keywords/>
  <dc:description/>
  <cp:lastModifiedBy>B k Arvind</cp:lastModifiedBy>
  <cp:revision>2</cp:revision>
  <dcterms:created xsi:type="dcterms:W3CDTF">2024-09-06T15:53:18Z</dcterms:created>
  <dcterms:modified xsi:type="dcterms:W3CDTF">2024-09-06T17:19:02Z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