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sldIdLst>
    <p:sldId id="256" r:id="rId2"/>
    <p:sldId id="258" r:id="rId3"/>
    <p:sldId id="259" r:id="rId4"/>
    <p:sldId id="270" r:id="rId5"/>
    <p:sldId id="260" r:id="rId6"/>
    <p:sldId id="271" r:id="rId7"/>
    <p:sldId id="272" r:id="rId8"/>
    <p:sldId id="262" r:id="rId9"/>
    <p:sldId id="273" r:id="rId10"/>
    <p:sldId id="274" r:id="rId11"/>
    <p:sldId id="275" r:id="rId12"/>
    <p:sldId id="278" r:id="rId13"/>
    <p:sldId id="279" r:id="rId14"/>
    <p:sldId id="263" r:id="rId15"/>
    <p:sldId id="277"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3C65-AF95-6360-FA24-B6749B697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B12F5C-B8F6-8586-53E1-17892C857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832354-F78C-DD31-90A9-D78846759609}"/>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a:extLst>
              <a:ext uri="{FF2B5EF4-FFF2-40B4-BE49-F238E27FC236}">
                <a16:creationId xmlns:a16="http://schemas.microsoft.com/office/drawing/2014/main" id="{9C35C6CB-0FA6-A2C4-EC81-0002218DA1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6398A2-81BF-A646-9008-ECFC0B77890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627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0C063-3182-F858-D9A7-128728881B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0B454F-69D2-2A03-9ED6-6572FBD1F3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55481-6F4F-4372-D541-348AAEC50C29}"/>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a:extLst>
              <a:ext uri="{FF2B5EF4-FFF2-40B4-BE49-F238E27FC236}">
                <a16:creationId xmlns:a16="http://schemas.microsoft.com/office/drawing/2014/main" id="{F3565746-D3CB-0419-D106-BA106E082A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6B30C9-E8E1-AD1E-870D-BB662F2AD826}"/>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423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50F01-CC1D-D167-B459-9A17B303E2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ACF358-ED40-5535-8C21-F6C521FFB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096B43-D1ED-6774-D114-F7DAC619E154}"/>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a:extLst>
              <a:ext uri="{FF2B5EF4-FFF2-40B4-BE49-F238E27FC236}">
                <a16:creationId xmlns:a16="http://schemas.microsoft.com/office/drawing/2014/main" id="{1156BE10-70D0-A45B-4063-5601993886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A51C0B-6932-1974-EB52-ECE2411EB49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108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C9DD-82D6-1BAA-5A14-3AA78109D1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C3FFF6-4D21-A4BC-F5AE-A95868A77B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14050-F93F-A56B-7E8B-1497AEBC65E1}"/>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a:extLst>
              <a:ext uri="{FF2B5EF4-FFF2-40B4-BE49-F238E27FC236}">
                <a16:creationId xmlns:a16="http://schemas.microsoft.com/office/drawing/2014/main" id="{85CE11F4-1BCB-A561-55A6-6E2B5B65E2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B5F9BF-8756-4708-6EED-4125723398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987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211C-AF6A-AD57-3930-6E02D73E64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FB2661-319A-B945-277A-74ABD41C08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AFB540-2383-3B1A-A867-C199C45477B1}"/>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a:extLst>
              <a:ext uri="{FF2B5EF4-FFF2-40B4-BE49-F238E27FC236}">
                <a16:creationId xmlns:a16="http://schemas.microsoft.com/office/drawing/2014/main" id="{1C4862C3-8489-F063-F1B4-71D07CCF65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934FAE-FF9E-6849-8943-0BC31515C2A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942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0BE6-BF61-EB3D-FAD8-A67A60910A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1A646-2A1A-0F2B-3C8B-FCB3448A3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34E3FC-68A6-8565-7727-F3F956985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77C0E4-565D-4E50-E239-EF1560D4355C}"/>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6" name="Footer Placeholder 5">
            <a:extLst>
              <a:ext uri="{FF2B5EF4-FFF2-40B4-BE49-F238E27FC236}">
                <a16:creationId xmlns:a16="http://schemas.microsoft.com/office/drawing/2014/main" id="{F79E479B-2883-7A91-AC85-254BE68E99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866E56-F990-2204-D1E2-E13CDE676D7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75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6BD6-DF8A-C4CD-D9AD-A6D0006A2B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84D07-C54D-22C8-26B2-8EB74A6AA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DCA8F-0C86-15B4-B8EE-A2B8402BE1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FEE72E-95AA-7ADA-F19F-B018ED593B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55AA1-8A59-C5AA-75E5-27EAD6D5F4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69467C-A4FF-8615-7754-5E7BE06596FD}"/>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8" name="Footer Placeholder 7">
            <a:extLst>
              <a:ext uri="{FF2B5EF4-FFF2-40B4-BE49-F238E27FC236}">
                <a16:creationId xmlns:a16="http://schemas.microsoft.com/office/drawing/2014/main" id="{3AF9DB75-1266-3954-B990-99DCCAFE363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D596DF4-C9E7-73F6-7CA1-39B104AF1D5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063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ECA0-8EB7-6BF4-33C5-200151811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F0BCFC-6F70-6851-27C5-07FB6CA08BEF}"/>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4" name="Footer Placeholder 3">
            <a:extLst>
              <a:ext uri="{FF2B5EF4-FFF2-40B4-BE49-F238E27FC236}">
                <a16:creationId xmlns:a16="http://schemas.microsoft.com/office/drawing/2014/main" id="{54C39F21-4596-760B-A067-ABC3798553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F4AD34-3C13-CB5F-0D15-93F2FAF2367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411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BBCDA7-B227-23B4-1C14-3176022B5B25}"/>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3" name="Footer Placeholder 2">
            <a:extLst>
              <a:ext uri="{FF2B5EF4-FFF2-40B4-BE49-F238E27FC236}">
                <a16:creationId xmlns:a16="http://schemas.microsoft.com/office/drawing/2014/main" id="{9DA4DAAE-A286-010E-152B-2C346BB62F5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4DBEBE7-9696-10BA-AA86-771863C3E9F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74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7642-58F3-129E-9EE3-BB6B1E5F9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36937-D6DC-458D-8F27-FF9E040B5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206405-4D73-3863-63E5-E80271478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B8AEE-E90B-2F5B-5772-D8ED13FE0827}"/>
              </a:ext>
            </a:extLst>
          </p:cNvPr>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6" name="Footer Placeholder 5">
            <a:extLst>
              <a:ext uri="{FF2B5EF4-FFF2-40B4-BE49-F238E27FC236}">
                <a16:creationId xmlns:a16="http://schemas.microsoft.com/office/drawing/2014/main" id="{D97627E9-4D60-11B4-84AE-3FB033D748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D90D0D-CFF9-4771-9E2A-6D08AC72B5D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54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16A1-6587-91FB-EBEF-C900D6CBD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035913-1863-26D2-66DB-6240051CB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B1B5E9-FF29-644E-F011-B6EA53EB9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40E03-4252-855B-A840-6F118FAD1AA4}"/>
              </a:ext>
            </a:extLst>
          </p:cNvPr>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a:extLst>
              <a:ext uri="{FF2B5EF4-FFF2-40B4-BE49-F238E27FC236}">
                <a16:creationId xmlns:a16="http://schemas.microsoft.com/office/drawing/2014/main" id="{E2AE46A2-B9BA-9CB9-20E9-EB54BA5F4B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3AEFCD-62D4-31F2-5931-2B9CEE9FF0E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059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4B990-035D-6292-9EC0-902D83EE6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9B2FD-F3D0-B6EF-59EF-912E8D3A85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2B678-7F3B-33C9-E95A-673BD718E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10/5/2023</a:t>
            </a:fld>
            <a:endParaRPr lang="en-US" dirty="0"/>
          </a:p>
        </p:txBody>
      </p:sp>
      <p:sp>
        <p:nvSpPr>
          <p:cNvPr id="5" name="Footer Placeholder 4">
            <a:extLst>
              <a:ext uri="{FF2B5EF4-FFF2-40B4-BE49-F238E27FC236}">
                <a16:creationId xmlns:a16="http://schemas.microsoft.com/office/drawing/2014/main" id="{B0EBA154-96B8-8ED3-65B7-BE294D3896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235EFC-5074-58CF-15E0-5BCF6B30C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5865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007DBB7-022F-259D-F37C-37E698026BE3}"/>
              </a:ext>
            </a:extLst>
          </p:cNvPr>
          <p:cNvSpPr>
            <a:spLocks noGrp="1"/>
          </p:cNvSpPr>
          <p:nvPr>
            <p:ph type="ctrTitle"/>
          </p:nvPr>
        </p:nvSpPr>
        <p:spPr>
          <a:xfrm>
            <a:off x="1314824" y="735106"/>
            <a:ext cx="10053763" cy="2928470"/>
          </a:xfrm>
        </p:spPr>
        <p:txBody>
          <a:bodyPr anchor="b">
            <a:normAutofit/>
          </a:bodyPr>
          <a:lstStyle/>
          <a:p>
            <a:r>
              <a:rPr lang="en-US" sz="4800" dirty="0">
                <a:solidFill>
                  <a:srgbClr val="FFFFFF"/>
                </a:solidFill>
              </a:rPr>
              <a:t>AUTOMATION TESTING WITH SELENIUM,SPRING AND DOCKER</a:t>
            </a:r>
          </a:p>
        </p:txBody>
      </p:sp>
      <p:sp>
        <p:nvSpPr>
          <p:cNvPr id="3" name="Subtitle 2">
            <a:extLst>
              <a:ext uri="{FF2B5EF4-FFF2-40B4-BE49-F238E27FC236}">
                <a16:creationId xmlns:a16="http://schemas.microsoft.com/office/drawing/2014/main" id="{1E309798-A5A7-1954-1782-1327DBC33283}"/>
              </a:ext>
            </a:extLst>
          </p:cNvPr>
          <p:cNvSpPr>
            <a:spLocks noGrp="1"/>
          </p:cNvSpPr>
          <p:nvPr>
            <p:ph type="subTitle" idx="1"/>
          </p:nvPr>
        </p:nvSpPr>
        <p:spPr>
          <a:xfrm>
            <a:off x="1350682" y="4870824"/>
            <a:ext cx="10005951" cy="1458258"/>
          </a:xfrm>
        </p:spPr>
        <p:txBody>
          <a:bodyPr anchor="ctr">
            <a:normAutofit/>
          </a:bodyPr>
          <a:lstStyle/>
          <a:p>
            <a:pPr algn="r"/>
            <a:r>
              <a:rPr lang="en-US" dirty="0"/>
              <a:t>Presented by : Shreya Ghogare</a:t>
            </a:r>
          </a:p>
          <a:p>
            <a:pPr algn="l"/>
            <a:r>
              <a:rPr lang="en-US" dirty="0"/>
              <a:t>                                                                                         Employee Id : 201314</a:t>
            </a:r>
          </a:p>
        </p:txBody>
      </p:sp>
    </p:spTree>
    <p:extLst>
      <p:ext uri="{BB962C8B-B14F-4D97-AF65-F5344CB8AC3E}">
        <p14:creationId xmlns:p14="http://schemas.microsoft.com/office/powerpoint/2010/main" val="7774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ECAAA7C-D489-AEEE-476B-EB18E39C34FC}"/>
              </a:ext>
            </a:extLst>
          </p:cNvPr>
          <p:cNvPicPr>
            <a:picLocks noGrp="1" noChangeAspect="1"/>
          </p:cNvPicPr>
          <p:nvPr>
            <p:ph idx="1"/>
          </p:nvPr>
        </p:nvPicPr>
        <p:blipFill rotWithShape="1">
          <a:blip r:embed="rId2"/>
          <a:srcRect l="26063" t="13976" r="11553" b="28615"/>
          <a:stretch/>
        </p:blipFill>
        <p:spPr>
          <a:xfrm>
            <a:off x="4296012" y="555960"/>
            <a:ext cx="7625549" cy="6301612"/>
          </a:xfrm>
          <a:prstGeom prst="rect">
            <a:avLst/>
          </a:prstGeom>
        </p:spPr>
      </p:pic>
      <p:sp>
        <p:nvSpPr>
          <p:cNvPr id="16" name="Freeform: Shape 15">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72DA82-09D8-B3A5-8138-ADC90C31E9FE}"/>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dirty="0">
                <a:solidFill>
                  <a:srgbClr val="FFFFFF"/>
                </a:solidFill>
              </a:rPr>
              <a:t>Payment Page</a:t>
            </a:r>
          </a:p>
        </p:txBody>
      </p:sp>
    </p:spTree>
    <p:extLst>
      <p:ext uri="{BB962C8B-B14F-4D97-AF65-F5344CB8AC3E}">
        <p14:creationId xmlns:p14="http://schemas.microsoft.com/office/powerpoint/2010/main" val="242091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E54E-94EB-8779-D295-FA9DFDB1A69C}"/>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B69721E6-0FB2-3BFC-3094-95AAFC3A0E5F}"/>
              </a:ext>
            </a:extLst>
          </p:cNvPr>
          <p:cNvPicPr>
            <a:picLocks noGrp="1" noChangeAspect="1"/>
          </p:cNvPicPr>
          <p:nvPr>
            <p:ph idx="1"/>
          </p:nvPr>
        </p:nvPicPr>
        <p:blipFill>
          <a:blip r:embed="rId2"/>
          <a:stretch>
            <a:fillRect/>
          </a:stretch>
        </p:blipFill>
        <p:spPr>
          <a:xfrm>
            <a:off x="178627" y="365125"/>
            <a:ext cx="6348297" cy="6319892"/>
          </a:xfrm>
        </p:spPr>
      </p:pic>
      <p:pic>
        <p:nvPicPr>
          <p:cNvPr id="7" name="Picture 6" descr="A screenshot of a computer&#10;&#10;Description automatically generated">
            <a:extLst>
              <a:ext uri="{FF2B5EF4-FFF2-40B4-BE49-F238E27FC236}">
                <a16:creationId xmlns:a16="http://schemas.microsoft.com/office/drawing/2014/main" id="{9A72EE1F-2B66-8278-3299-18D784771D70}"/>
              </a:ext>
            </a:extLst>
          </p:cNvPr>
          <p:cNvPicPr>
            <a:picLocks noChangeAspect="1"/>
          </p:cNvPicPr>
          <p:nvPr/>
        </p:nvPicPr>
        <p:blipFill>
          <a:blip r:embed="rId3"/>
          <a:stretch>
            <a:fillRect/>
          </a:stretch>
        </p:blipFill>
        <p:spPr>
          <a:xfrm>
            <a:off x="6684579" y="365125"/>
            <a:ext cx="5423338" cy="6090745"/>
          </a:xfrm>
          <a:prstGeom prst="rect">
            <a:avLst/>
          </a:prstGeom>
        </p:spPr>
      </p:pic>
    </p:spTree>
    <p:extLst>
      <p:ext uri="{BB962C8B-B14F-4D97-AF65-F5344CB8AC3E}">
        <p14:creationId xmlns:p14="http://schemas.microsoft.com/office/powerpoint/2010/main" val="35818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61F8E-A0A7-6328-7349-7ACBE7128CC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TESTNG</a:t>
            </a:r>
          </a:p>
        </p:txBody>
      </p:sp>
      <p:sp>
        <p:nvSpPr>
          <p:cNvPr id="3" name="Content Placeholder 2">
            <a:extLst>
              <a:ext uri="{FF2B5EF4-FFF2-40B4-BE49-F238E27FC236}">
                <a16:creationId xmlns:a16="http://schemas.microsoft.com/office/drawing/2014/main" id="{F846B630-7582-A43B-88CF-7E825B58B9C3}"/>
              </a:ext>
            </a:extLst>
          </p:cNvPr>
          <p:cNvSpPr>
            <a:spLocks noGrp="1"/>
          </p:cNvSpPr>
          <p:nvPr>
            <p:ph idx="1"/>
          </p:nvPr>
        </p:nvSpPr>
        <p:spPr>
          <a:xfrm>
            <a:off x="4810259" y="649480"/>
            <a:ext cx="6555347" cy="5546047"/>
          </a:xfrm>
        </p:spPr>
        <p:txBody>
          <a:bodyPr anchor="ctr">
            <a:normAutofit/>
          </a:bodyPr>
          <a:lstStyle/>
          <a:p>
            <a:r>
              <a:rPr lang="en-US" sz="2000" dirty="0"/>
              <a:t>TestNG is testing framework for Java that simplifies the test process. </a:t>
            </a:r>
          </a:p>
          <a:p>
            <a:r>
              <a:rPr lang="en-US" sz="2000" dirty="0"/>
              <a:t>Its purpose is to facilitate automate testing by providing feature like parallel execution, test prioritization, and flexible test configuration.</a:t>
            </a:r>
          </a:p>
        </p:txBody>
      </p:sp>
    </p:spTree>
    <p:extLst>
      <p:ext uri="{BB962C8B-B14F-4D97-AF65-F5344CB8AC3E}">
        <p14:creationId xmlns:p14="http://schemas.microsoft.com/office/powerpoint/2010/main" val="268897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3F4A-8728-39FD-ADC3-8B3DA005E5D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7B57E3F-74F0-BCCE-5CDD-79A802739B93}"/>
              </a:ext>
            </a:extLst>
          </p:cNvPr>
          <p:cNvPicPr>
            <a:picLocks noGrp="1" noChangeAspect="1"/>
          </p:cNvPicPr>
          <p:nvPr>
            <p:ph idx="1"/>
          </p:nvPr>
        </p:nvPicPr>
        <p:blipFill>
          <a:blip r:embed="rId2"/>
          <a:stretch>
            <a:fillRect/>
          </a:stretch>
        </p:blipFill>
        <p:spPr>
          <a:xfrm>
            <a:off x="0" y="0"/>
            <a:ext cx="6096000" cy="6858000"/>
          </a:xfrm>
        </p:spPr>
      </p:pic>
      <p:pic>
        <p:nvPicPr>
          <p:cNvPr id="7" name="Picture 6" descr="A screenshot of a computer&#10;&#10;Description automatically generated">
            <a:extLst>
              <a:ext uri="{FF2B5EF4-FFF2-40B4-BE49-F238E27FC236}">
                <a16:creationId xmlns:a16="http://schemas.microsoft.com/office/drawing/2014/main" id="{2DE3E378-B9B2-A113-EBE7-F2D224E5D9E1}"/>
              </a:ext>
            </a:extLst>
          </p:cNvPr>
          <p:cNvPicPr>
            <a:picLocks noChangeAspect="1"/>
          </p:cNvPicPr>
          <p:nvPr/>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4006280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ECDBA-369C-9DFA-C54D-1C2285E568B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Docker</a:t>
            </a:r>
          </a:p>
        </p:txBody>
      </p:sp>
      <p:sp>
        <p:nvSpPr>
          <p:cNvPr id="3" name="Content Placeholder 2">
            <a:extLst>
              <a:ext uri="{FF2B5EF4-FFF2-40B4-BE49-F238E27FC236}">
                <a16:creationId xmlns:a16="http://schemas.microsoft.com/office/drawing/2014/main" id="{E7A727D0-FACF-0AE1-541B-D6181FBBDCAE}"/>
              </a:ext>
            </a:extLst>
          </p:cNvPr>
          <p:cNvSpPr>
            <a:spLocks noGrp="1"/>
          </p:cNvSpPr>
          <p:nvPr>
            <p:ph idx="1"/>
          </p:nvPr>
        </p:nvSpPr>
        <p:spPr>
          <a:xfrm>
            <a:off x="4581727" y="649480"/>
            <a:ext cx="3025303" cy="5546047"/>
          </a:xfrm>
        </p:spPr>
        <p:txBody>
          <a:bodyPr anchor="ctr">
            <a:normAutofit/>
          </a:bodyPr>
          <a:lstStyle/>
          <a:p>
            <a:r>
              <a:rPr lang="en-US" sz="2000" dirty="0"/>
              <a:t>Docker is tool that puts Your applications and all they need into a neat package</a:t>
            </a:r>
          </a:p>
          <a:p>
            <a:r>
              <a:rPr lang="en-US" sz="2000" dirty="0"/>
              <a:t>Its like a digital box that includes the app and everything it relies on</a:t>
            </a:r>
          </a:p>
          <a:p>
            <a:r>
              <a:rPr lang="en-US" sz="2000" dirty="0"/>
              <a:t>These packages are easy to move, work the same on any computer, and help app run reliably</a:t>
            </a:r>
          </a:p>
        </p:txBody>
      </p:sp>
      <p:pic>
        <p:nvPicPr>
          <p:cNvPr id="7" name="Graphic 6" descr="Laptop Secure">
            <a:extLst>
              <a:ext uri="{FF2B5EF4-FFF2-40B4-BE49-F238E27FC236}">
                <a16:creationId xmlns:a16="http://schemas.microsoft.com/office/drawing/2014/main" id="{1802EA93-19E2-4694-A323-C6B81F51A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9502" y="1627051"/>
            <a:ext cx="3615776" cy="3615776"/>
          </a:xfrm>
          <a:prstGeom prst="rect">
            <a:avLst/>
          </a:prstGeom>
        </p:spPr>
      </p:pic>
    </p:spTree>
    <p:extLst>
      <p:ext uri="{BB962C8B-B14F-4D97-AF65-F5344CB8AC3E}">
        <p14:creationId xmlns:p14="http://schemas.microsoft.com/office/powerpoint/2010/main" val="395076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276B6FD5-55C3-B5A6-C959-03BFB7D092B8}"/>
              </a:ext>
            </a:extLst>
          </p:cNvPr>
          <p:cNvPicPr>
            <a:picLocks noGrp="1" noChangeAspect="1"/>
          </p:cNvPicPr>
          <p:nvPr>
            <p:ph idx="1"/>
          </p:nvPr>
        </p:nvPicPr>
        <p:blipFill rotWithShape="1">
          <a:blip r:embed="rId2"/>
          <a:srcRect t="1409" b="4897"/>
          <a:stretch/>
        </p:blipFill>
        <p:spPr>
          <a:xfrm>
            <a:off x="457200" y="457200"/>
            <a:ext cx="11277600" cy="5943600"/>
          </a:xfrm>
          <a:prstGeom prst="rect">
            <a:avLst/>
          </a:prstGeom>
        </p:spPr>
      </p:pic>
    </p:spTree>
    <p:extLst>
      <p:ext uri="{BB962C8B-B14F-4D97-AF65-F5344CB8AC3E}">
        <p14:creationId xmlns:p14="http://schemas.microsoft.com/office/powerpoint/2010/main" val="126814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CFED4A-D119-46EC-301C-72956A76EDE0}"/>
              </a:ext>
            </a:extLst>
          </p:cNvPr>
          <p:cNvSpPr>
            <a:spLocks noGrp="1"/>
          </p:cNvSpPr>
          <p:nvPr>
            <p:ph type="title"/>
          </p:nvPr>
        </p:nvSpPr>
        <p:spPr>
          <a:xfrm>
            <a:off x="1314824" y="735106"/>
            <a:ext cx="10053763" cy="3639020"/>
          </a:xfrm>
        </p:spPr>
        <p:txBody>
          <a:bodyPr vert="horz" lIns="91440" tIns="45720" rIns="91440" bIns="45720" rtlCol="0" anchor="b">
            <a:normAutofit/>
          </a:bodyPr>
          <a:lstStyle/>
          <a:p>
            <a:pPr algn="ctr"/>
            <a:r>
              <a:rPr lang="en-US" sz="8000" kern="1200">
                <a:solidFill>
                  <a:srgbClr val="FFFFFF"/>
                </a:solidFill>
                <a:latin typeface="+mj-lt"/>
                <a:ea typeface="+mj-ea"/>
                <a:cs typeface="+mj-cs"/>
              </a:rPr>
              <a:t>THANK YOU!</a:t>
            </a:r>
            <a:endParaRPr lang="en-US" sz="8000" kern="1200" dirty="0">
              <a:solidFill>
                <a:srgbClr val="FFFFFF"/>
              </a:solidFill>
              <a:latin typeface="+mj-lt"/>
              <a:ea typeface="+mj-ea"/>
              <a:cs typeface="+mj-cs"/>
            </a:endParaRPr>
          </a:p>
        </p:txBody>
      </p:sp>
    </p:spTree>
    <p:extLst>
      <p:ext uri="{BB962C8B-B14F-4D97-AF65-F5344CB8AC3E}">
        <p14:creationId xmlns:p14="http://schemas.microsoft.com/office/powerpoint/2010/main" val="133458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75E5B-834B-68BE-846E-573542C5EA34}"/>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INTRODUCTION</a:t>
            </a:r>
          </a:p>
        </p:txBody>
      </p:sp>
      <p:sp>
        <p:nvSpPr>
          <p:cNvPr id="3" name="Content Placeholder 2">
            <a:extLst>
              <a:ext uri="{FF2B5EF4-FFF2-40B4-BE49-F238E27FC236}">
                <a16:creationId xmlns:a16="http://schemas.microsoft.com/office/drawing/2014/main" id="{A1D0CBCF-349A-5937-36F4-EF29D8A843AB}"/>
              </a:ext>
            </a:extLst>
          </p:cNvPr>
          <p:cNvSpPr>
            <a:spLocks noGrp="1"/>
          </p:cNvSpPr>
          <p:nvPr>
            <p:ph idx="1"/>
          </p:nvPr>
        </p:nvSpPr>
        <p:spPr>
          <a:xfrm>
            <a:off x="1371599" y="2318197"/>
            <a:ext cx="9724031" cy="3683358"/>
          </a:xfrm>
        </p:spPr>
        <p:txBody>
          <a:bodyPr anchor="ctr">
            <a:normAutofit/>
          </a:bodyPr>
          <a:lstStyle/>
          <a:p>
            <a:pPr marL="0" lvl="0" indent="0" algn="l" rtl="0">
              <a:spcBef>
                <a:spcPts val="0"/>
              </a:spcBef>
              <a:spcAft>
                <a:spcPts val="0"/>
              </a:spcAft>
              <a:buNone/>
            </a:pPr>
            <a:r>
              <a:rPr lang="en-US" sz="2000" dirty="0">
                <a:latin typeface="Merriweather Light"/>
                <a:ea typeface="Merriweather Light"/>
                <a:cs typeface="Merriweather Light"/>
                <a:sym typeface="Merriweather Light"/>
              </a:rPr>
              <a:t>This presentation it about an Automated Website using Selenium. The project depicts the flow of Automation ; shows how using different functions we can load a site and perform various functionalities using a testing framework like Selenium.</a:t>
            </a:r>
          </a:p>
          <a:p>
            <a:pPr marL="0" lvl="0" indent="0" algn="l" rtl="0">
              <a:spcBef>
                <a:spcPts val="1200"/>
              </a:spcBef>
              <a:spcAft>
                <a:spcPts val="0"/>
              </a:spcAft>
              <a:buNone/>
            </a:pPr>
            <a:r>
              <a:rPr lang="en-US" sz="2000" u="sng" dirty="0" err="1">
                <a:latin typeface="Merriweather Light"/>
                <a:ea typeface="Merriweather Light"/>
                <a:cs typeface="Merriweather Light"/>
                <a:sym typeface="Merriweather Light"/>
              </a:rPr>
              <a:t>WorkFlow</a:t>
            </a:r>
            <a:r>
              <a:rPr lang="en-US" sz="2000" u="sng" dirty="0">
                <a:latin typeface="Merriweather Light"/>
                <a:ea typeface="Merriweather Light"/>
                <a:cs typeface="Merriweather Light"/>
                <a:sym typeface="Merriweather Light"/>
              </a:rPr>
              <a:t>:</a:t>
            </a:r>
          </a:p>
          <a:p>
            <a:pPr marL="0" lvl="0" indent="0" algn="l" rtl="0">
              <a:spcBef>
                <a:spcPts val="1200"/>
              </a:spcBef>
              <a:spcAft>
                <a:spcPts val="1200"/>
              </a:spcAft>
              <a:buNone/>
            </a:pPr>
            <a:r>
              <a:rPr lang="en-US" sz="2000" dirty="0">
                <a:latin typeface="Merriweather Light"/>
                <a:ea typeface="Merriweather Light"/>
                <a:cs typeface="Merriweather Light"/>
                <a:sym typeface="Merriweather Light"/>
              </a:rPr>
              <a:t>Load the website -&gt; login -&gt; navigate to different pages -&gt;search for the Course -&gt; add products to cart -&gt; enter shipping details -&gt; payment process.</a:t>
            </a:r>
          </a:p>
          <a:p>
            <a:pPr marL="0" indent="0">
              <a:buNone/>
            </a:pPr>
            <a:endParaRPr lang="en-US" sz="2000" dirty="0"/>
          </a:p>
        </p:txBody>
      </p:sp>
    </p:spTree>
    <p:extLst>
      <p:ext uri="{BB962C8B-B14F-4D97-AF65-F5344CB8AC3E}">
        <p14:creationId xmlns:p14="http://schemas.microsoft.com/office/powerpoint/2010/main" val="27674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00121-DA7E-C95D-59A8-391938C0B375}"/>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WHAT IS SPRING ?</a:t>
            </a:r>
          </a:p>
        </p:txBody>
      </p:sp>
      <p:sp>
        <p:nvSpPr>
          <p:cNvPr id="3" name="Content Placeholder 2">
            <a:extLst>
              <a:ext uri="{FF2B5EF4-FFF2-40B4-BE49-F238E27FC236}">
                <a16:creationId xmlns:a16="http://schemas.microsoft.com/office/drawing/2014/main" id="{CF7D04AA-C746-17A6-B71D-5049DBC0A1B9}"/>
              </a:ext>
            </a:extLst>
          </p:cNvPr>
          <p:cNvSpPr>
            <a:spLocks noGrp="1"/>
          </p:cNvSpPr>
          <p:nvPr>
            <p:ph idx="1"/>
          </p:nvPr>
        </p:nvSpPr>
        <p:spPr>
          <a:xfrm>
            <a:off x="1371599" y="2318197"/>
            <a:ext cx="9724031" cy="3683358"/>
          </a:xfrm>
        </p:spPr>
        <p:txBody>
          <a:bodyPr anchor="ctr">
            <a:normAutofit/>
          </a:bodyPr>
          <a:lstStyle/>
          <a:p>
            <a:r>
              <a:rPr lang="en-US" sz="2000" b="0" i="0" dirty="0">
                <a:effectLst/>
                <a:latin typeface="-apple-system"/>
              </a:rPr>
              <a:t>The Spring Framework (Spring) is an open source software development framework that provides infrastructure support for building primarily Java-based applications.</a:t>
            </a:r>
          </a:p>
          <a:p>
            <a:r>
              <a:rPr lang="en-US" sz="2000" b="0" i="0" dirty="0">
                <a:effectLst/>
                <a:latin typeface="-apple-system"/>
              </a:rPr>
              <a:t>Spring Boot makes it easy to create stand-alone, production-grade Spring based Applications that you can "just run".</a:t>
            </a:r>
          </a:p>
          <a:p>
            <a:r>
              <a:rPr lang="en-US" sz="2000" b="0" i="0" dirty="0">
                <a:effectLst/>
                <a:latin typeface="-apple-system"/>
              </a:rPr>
              <a:t>In this project we have initially created an simple spring application for automating the website.</a:t>
            </a:r>
          </a:p>
        </p:txBody>
      </p:sp>
    </p:spTree>
    <p:extLst>
      <p:ext uri="{BB962C8B-B14F-4D97-AF65-F5344CB8AC3E}">
        <p14:creationId xmlns:p14="http://schemas.microsoft.com/office/powerpoint/2010/main" val="316633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52;p16">
            <a:extLst>
              <a:ext uri="{FF2B5EF4-FFF2-40B4-BE49-F238E27FC236}">
                <a16:creationId xmlns:a16="http://schemas.microsoft.com/office/drawing/2014/main" id="{A8B1740A-773C-50EB-AF5C-21FB0DB9F6E9}"/>
              </a:ext>
            </a:extLst>
          </p:cNvPr>
          <p:cNvPicPr preferRelativeResize="0">
            <a:picLocks noGrp="1"/>
          </p:cNvPicPr>
          <p:nvPr>
            <p:ph idx="1"/>
          </p:nvPr>
        </p:nvPicPr>
        <p:blipFill rotWithShape="1">
          <a:blip r:embed="rId2"/>
          <a:srcRect r="18223" b="1"/>
          <a:stretch/>
        </p:blipFill>
        <p:spPr>
          <a:xfrm>
            <a:off x="812798" y="457200"/>
            <a:ext cx="10566403" cy="5943600"/>
          </a:xfrm>
          <a:prstGeom prst="rect">
            <a:avLst/>
          </a:prstGeom>
          <a:noFill/>
        </p:spPr>
      </p:pic>
    </p:spTree>
    <p:extLst>
      <p:ext uri="{BB962C8B-B14F-4D97-AF65-F5344CB8AC3E}">
        <p14:creationId xmlns:p14="http://schemas.microsoft.com/office/powerpoint/2010/main" val="3976589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7DEA12-BEAC-D10F-6629-2B067D6E0301}"/>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WHAT IS SELENIUM?</a:t>
            </a:r>
          </a:p>
        </p:txBody>
      </p:sp>
      <p:sp>
        <p:nvSpPr>
          <p:cNvPr id="3" name="Content Placeholder 2">
            <a:extLst>
              <a:ext uri="{FF2B5EF4-FFF2-40B4-BE49-F238E27FC236}">
                <a16:creationId xmlns:a16="http://schemas.microsoft.com/office/drawing/2014/main" id="{5EB45051-2BCE-854E-E440-900BA9D42CB0}"/>
              </a:ext>
            </a:extLst>
          </p:cNvPr>
          <p:cNvSpPr>
            <a:spLocks noGrp="1"/>
          </p:cNvSpPr>
          <p:nvPr>
            <p:ph idx="1"/>
          </p:nvPr>
        </p:nvSpPr>
        <p:spPr>
          <a:xfrm>
            <a:off x="1371599" y="2318197"/>
            <a:ext cx="9724031" cy="3683358"/>
          </a:xfrm>
        </p:spPr>
        <p:txBody>
          <a:bodyPr anchor="ctr">
            <a:normAutofit/>
          </a:bodyPr>
          <a:lstStyle/>
          <a:p>
            <a:r>
              <a:rPr lang="en-US" sz="2000" b="0" i="0">
                <a:effectLst/>
                <a:latin typeface="inter-regular"/>
              </a:rPr>
              <a:t>Selenium is one of the most widely used open source Web UI (User Interface) automation testing suite.Selenium supports automation across different browsers, platforms and programming languages. Selenium can be easily deployed on platforms such as Windows, Linux, Solaris and Macintosh. Moreover, it supports OS (Operating System) for mobile applications like iOS, windows mobile and android. Selenium supports a variety of programming languages through the use of drivers specific to each language. Languages supported by Selenium include C#, Java, Perl, PHP, Python and Ruby.</a:t>
            </a:r>
          </a:p>
          <a:p>
            <a:endParaRPr lang="en-US" sz="2000"/>
          </a:p>
        </p:txBody>
      </p:sp>
    </p:spTree>
    <p:extLst>
      <p:ext uri="{BB962C8B-B14F-4D97-AF65-F5344CB8AC3E}">
        <p14:creationId xmlns:p14="http://schemas.microsoft.com/office/powerpoint/2010/main" val="271644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CE46894-BA17-B64C-7D47-1C5AEEE63549}"/>
              </a:ext>
            </a:extLst>
          </p:cNvPr>
          <p:cNvSpPr>
            <a:spLocks noGrp="1"/>
          </p:cNvSpPr>
          <p:nvPr>
            <p:ph type="title"/>
          </p:nvPr>
        </p:nvSpPr>
        <p:spPr>
          <a:xfrm>
            <a:off x="631078" y="2949582"/>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CODE</a:t>
            </a:r>
          </a:p>
        </p:txBody>
      </p:sp>
      <p:pic>
        <p:nvPicPr>
          <p:cNvPr id="5" name="Content Placeholder 4">
            <a:extLst>
              <a:ext uri="{FF2B5EF4-FFF2-40B4-BE49-F238E27FC236}">
                <a16:creationId xmlns:a16="http://schemas.microsoft.com/office/drawing/2014/main" id="{58670B12-EED7-003E-A3A4-C35795DA7346}"/>
              </a:ext>
            </a:extLst>
          </p:cNvPr>
          <p:cNvPicPr>
            <a:picLocks noGrp="1" noChangeAspect="1"/>
          </p:cNvPicPr>
          <p:nvPr>
            <p:ph idx="1"/>
          </p:nvPr>
        </p:nvPicPr>
        <p:blipFill rotWithShape="1">
          <a:blip r:embed="rId2"/>
          <a:srcRect l="26096" t="9647" r="21500" b="18671"/>
          <a:stretch/>
        </p:blipFill>
        <p:spPr>
          <a:xfrm>
            <a:off x="4339786" y="68131"/>
            <a:ext cx="7551031" cy="4611643"/>
          </a:xfrm>
          <a:prstGeom prst="rect">
            <a:avLst/>
          </a:prstGeom>
        </p:spPr>
      </p:pic>
      <p:pic>
        <p:nvPicPr>
          <p:cNvPr id="7" name="Picture 6">
            <a:extLst>
              <a:ext uri="{FF2B5EF4-FFF2-40B4-BE49-F238E27FC236}">
                <a16:creationId xmlns:a16="http://schemas.microsoft.com/office/drawing/2014/main" id="{41C48CE4-8BFA-025F-3E75-892072DA6B9C}"/>
              </a:ext>
            </a:extLst>
          </p:cNvPr>
          <p:cNvPicPr>
            <a:picLocks noChangeAspect="1"/>
          </p:cNvPicPr>
          <p:nvPr/>
        </p:nvPicPr>
        <p:blipFill rotWithShape="1">
          <a:blip r:embed="rId3"/>
          <a:srcRect l="28577" t="12327" r="34872" b="51348"/>
          <a:stretch/>
        </p:blipFill>
        <p:spPr>
          <a:xfrm>
            <a:off x="4601043" y="4366449"/>
            <a:ext cx="6930915" cy="2491123"/>
          </a:xfrm>
          <a:prstGeom prst="rect">
            <a:avLst/>
          </a:prstGeom>
        </p:spPr>
      </p:pic>
    </p:spTree>
    <p:extLst>
      <p:ext uri="{BB962C8B-B14F-4D97-AF65-F5344CB8AC3E}">
        <p14:creationId xmlns:p14="http://schemas.microsoft.com/office/powerpoint/2010/main" val="73434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Rectangle 3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C1914-E983-0867-A223-F11D5A76BFF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Login PAge</a:t>
            </a:r>
          </a:p>
        </p:txBody>
      </p:sp>
      <p:pic>
        <p:nvPicPr>
          <p:cNvPr id="5" name="Content Placeholder 4">
            <a:extLst>
              <a:ext uri="{FF2B5EF4-FFF2-40B4-BE49-F238E27FC236}">
                <a16:creationId xmlns:a16="http://schemas.microsoft.com/office/drawing/2014/main" id="{A45E8425-CBAC-2593-97F5-9B48D249DD7F}"/>
              </a:ext>
            </a:extLst>
          </p:cNvPr>
          <p:cNvPicPr>
            <a:picLocks noGrp="1" noChangeAspect="1"/>
          </p:cNvPicPr>
          <p:nvPr>
            <p:ph idx="1"/>
          </p:nvPr>
        </p:nvPicPr>
        <p:blipFill rotWithShape="1">
          <a:blip r:embed="rId2"/>
          <a:srcRect l="26096" t="13214" r="3375" b="25845"/>
          <a:stretch/>
        </p:blipFill>
        <p:spPr>
          <a:xfrm>
            <a:off x="-1" y="1603916"/>
            <a:ext cx="7052441" cy="5254084"/>
          </a:xfrm>
          <a:prstGeom prst="rect">
            <a:avLst/>
          </a:prstGeom>
        </p:spPr>
      </p:pic>
      <p:pic>
        <p:nvPicPr>
          <p:cNvPr id="7" name="Picture 6" descr="A screenshot of a computer">
            <a:extLst>
              <a:ext uri="{FF2B5EF4-FFF2-40B4-BE49-F238E27FC236}">
                <a16:creationId xmlns:a16="http://schemas.microsoft.com/office/drawing/2014/main" id="{AA543A7B-18A6-0114-5030-E390D4566B2F}"/>
              </a:ext>
            </a:extLst>
          </p:cNvPr>
          <p:cNvPicPr>
            <a:picLocks noChangeAspect="1"/>
          </p:cNvPicPr>
          <p:nvPr/>
        </p:nvPicPr>
        <p:blipFill>
          <a:blip r:embed="rId3"/>
          <a:stretch>
            <a:fillRect/>
          </a:stretch>
        </p:blipFill>
        <p:spPr>
          <a:xfrm>
            <a:off x="7164971" y="1603915"/>
            <a:ext cx="5131087" cy="5049133"/>
          </a:xfrm>
          <a:prstGeom prst="rect">
            <a:avLst/>
          </a:prstGeom>
        </p:spPr>
      </p:pic>
    </p:spTree>
    <p:extLst>
      <p:ext uri="{BB962C8B-B14F-4D97-AF65-F5344CB8AC3E}">
        <p14:creationId xmlns:p14="http://schemas.microsoft.com/office/powerpoint/2010/main" val="3243552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67112FD-190B-D2FF-4A2C-E6ADFC35599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Search and Cart</a:t>
            </a:r>
          </a:p>
        </p:txBody>
      </p:sp>
      <p:pic>
        <p:nvPicPr>
          <p:cNvPr id="5" name="Content Placeholder 4" descr="A screenshot of a computer&#10;&#10;Description automatically generated">
            <a:extLst>
              <a:ext uri="{FF2B5EF4-FFF2-40B4-BE49-F238E27FC236}">
                <a16:creationId xmlns:a16="http://schemas.microsoft.com/office/drawing/2014/main" id="{D39238E7-D716-1772-C159-22381FFF6314}"/>
              </a:ext>
            </a:extLst>
          </p:cNvPr>
          <p:cNvPicPr>
            <a:picLocks noGrp="1" noChangeAspect="1"/>
          </p:cNvPicPr>
          <p:nvPr>
            <p:ph idx="1"/>
          </p:nvPr>
        </p:nvPicPr>
        <p:blipFill rotWithShape="1">
          <a:blip r:embed="rId2"/>
          <a:srcRect l="26542" t="11464" r="2867" b="15275"/>
          <a:stretch/>
        </p:blipFill>
        <p:spPr>
          <a:xfrm>
            <a:off x="4038604" y="136634"/>
            <a:ext cx="8356234" cy="6720938"/>
          </a:xfrm>
          <a:prstGeom prst="rect">
            <a:avLst/>
          </a:prstGeom>
        </p:spPr>
      </p:pic>
    </p:spTree>
    <p:extLst>
      <p:ext uri="{BB962C8B-B14F-4D97-AF65-F5344CB8AC3E}">
        <p14:creationId xmlns:p14="http://schemas.microsoft.com/office/powerpoint/2010/main" val="403262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B1AE-B604-D4A3-BDB4-9631771B7E52}"/>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A2B2555C-1765-7CDE-0C29-36D3F121F4C1}"/>
              </a:ext>
            </a:extLst>
          </p:cNvPr>
          <p:cNvPicPr>
            <a:picLocks noGrp="1" noChangeAspect="1"/>
          </p:cNvPicPr>
          <p:nvPr>
            <p:ph idx="1"/>
          </p:nvPr>
        </p:nvPicPr>
        <p:blipFill>
          <a:blip r:embed="rId2"/>
          <a:stretch>
            <a:fillRect/>
          </a:stretch>
        </p:blipFill>
        <p:spPr>
          <a:xfrm>
            <a:off x="611585" y="365125"/>
            <a:ext cx="5602402" cy="5927452"/>
          </a:xfrm>
        </p:spPr>
      </p:pic>
      <p:pic>
        <p:nvPicPr>
          <p:cNvPr id="7" name="Picture 6" descr="A screenshot of a computer">
            <a:extLst>
              <a:ext uri="{FF2B5EF4-FFF2-40B4-BE49-F238E27FC236}">
                <a16:creationId xmlns:a16="http://schemas.microsoft.com/office/drawing/2014/main" id="{B927BE50-86FE-A125-5BD1-3368AE5F7A2D}"/>
              </a:ext>
            </a:extLst>
          </p:cNvPr>
          <p:cNvPicPr>
            <a:picLocks noChangeAspect="1"/>
          </p:cNvPicPr>
          <p:nvPr/>
        </p:nvPicPr>
        <p:blipFill>
          <a:blip r:embed="rId3"/>
          <a:stretch>
            <a:fillRect/>
          </a:stretch>
        </p:blipFill>
        <p:spPr>
          <a:xfrm>
            <a:off x="6361471" y="365125"/>
            <a:ext cx="5830529" cy="5927452"/>
          </a:xfrm>
          <a:prstGeom prst="rect">
            <a:avLst/>
          </a:prstGeom>
        </p:spPr>
      </p:pic>
    </p:spTree>
    <p:extLst>
      <p:ext uri="{BB962C8B-B14F-4D97-AF65-F5344CB8AC3E}">
        <p14:creationId xmlns:p14="http://schemas.microsoft.com/office/powerpoint/2010/main" val="320479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353</Words>
  <Application>Microsoft Office PowerPoint</Application>
  <PresentationFormat>Widescreen</PresentationFormat>
  <Paragraphs>25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-apple-system</vt:lpstr>
      <vt:lpstr>Arial</vt:lpstr>
      <vt:lpstr>Calibri</vt:lpstr>
      <vt:lpstr>Calibri Light</vt:lpstr>
      <vt:lpstr>inter-regular</vt:lpstr>
      <vt:lpstr>Merriweather Light</vt:lpstr>
      <vt:lpstr>Office Theme</vt:lpstr>
      <vt:lpstr>AUTOMATION TESTING WITH SELENIUM,SPRING AND DOCKER</vt:lpstr>
      <vt:lpstr>INTRODUCTION</vt:lpstr>
      <vt:lpstr>WHAT IS SPRING ?</vt:lpstr>
      <vt:lpstr>PowerPoint Presentation</vt:lpstr>
      <vt:lpstr>WHAT IS SELENIUM?</vt:lpstr>
      <vt:lpstr>CODE</vt:lpstr>
      <vt:lpstr>Login PAge</vt:lpstr>
      <vt:lpstr>Search and Cart</vt:lpstr>
      <vt:lpstr>PowerPoint Presentation</vt:lpstr>
      <vt:lpstr>Payment Page</vt:lpstr>
      <vt:lpstr>PowerPoint Presentation</vt:lpstr>
      <vt:lpstr>TESTNG</vt:lpstr>
      <vt:lpstr>PowerPoint Presentation</vt:lpstr>
      <vt:lpstr>Docker</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testing with Selenium , spring &amp; jenkins</dc:title>
  <dc:creator>Shreya Chandak</dc:creator>
  <cp:lastModifiedBy>Shreya Ghogare</cp:lastModifiedBy>
  <cp:revision>15</cp:revision>
  <dcterms:created xsi:type="dcterms:W3CDTF">2023-10-04T08:27:02Z</dcterms:created>
  <dcterms:modified xsi:type="dcterms:W3CDTF">2023-10-05T03:24:23Z</dcterms:modified>
</cp:coreProperties>
</file>