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5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7577C-3735-969B-31B5-198A4F9E23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8D4D03-EBAC-FDC5-CF9C-922200C324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6D9AD-3CEC-1DEF-924E-C2D065748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2A8DF-9EC7-47C2-2BEB-9E3EE5D1E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EDEF8-0BCE-31FD-3AD5-9CD34BE78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91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18BD2-2A6A-BA36-8C4A-62137007C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8A8B21-7EA9-1ACC-BC68-308B493A0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5DDD6-1C22-43A1-4328-69ADE47A3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7FB59-AACA-224A-FDC3-22A60C94C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9EDEA-5034-6BA1-31F9-49FD15633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77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5BFE6A-4D60-AB4B-638A-4AFC34A246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D08B69-309B-409F-1F40-2E8376563B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BF525-3CA0-A0E9-96CC-62716C6D2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6EFAF-C662-7B31-DF43-52481EB04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C9E42-52EB-AB10-D5E1-98CD68532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038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C8E13-3D58-3D13-B267-6B7CAAC24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66D07-2B0D-86BF-F3C3-BC92A6B51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19297-AE21-EFD9-FA72-E24B9BC94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95511-4A38-DEA3-2A41-F89C5CD5D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5DA65-9A75-9034-A5A0-40EEA4BD2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962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9F8C3-40FD-D5EA-D287-453700C3C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6A5ED-FEED-09FF-5B2F-8D174109D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73975-C197-C847-134F-A947F5606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A3919-5E4F-FB76-DED2-57415ED30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44FDA-E524-A37E-0184-67699D862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728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A8F31-8DC8-A6ED-DDC1-85490F3F0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B9D8E-9257-A603-3E4B-C67E9E5FAB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E5E48E-C764-B9A6-31EF-377D61D370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C2350-C400-A1DD-135C-4978EADEB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EBA47-6149-ECC7-0FBF-155A84CD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4F6744-3F03-1381-AC62-6F6179EFA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230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23391-09B5-D4EC-0CAC-E0AF8A0A3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0302A-7799-0A70-7982-780C1328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25D2CB-93CD-96F3-7670-1EBAEDE73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14E60-419D-27B0-11A9-8A66917E88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094FE7-A39A-9AD0-CCDD-6B9C1D7F90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6E0B6C-7C4C-89D1-4FC3-AB60B6DAD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079E7C-D7FF-A156-79E5-2E255CB11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EFE400-2594-2438-E05C-AFB1FA4E9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307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42121-842E-F718-7F71-43B1B5CEE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5E1257-33F2-CA55-4DA0-18A1BD6B0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08678D-AD5F-229E-B08B-A30440F92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7EAA63-47BC-1BC9-7821-98B5B5C54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283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7AFEBC-AE0A-CA54-1524-7686FC877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ED49E6-DD9D-D831-09DE-3EC1932B3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F0C30-1A5F-9AD8-AB10-030709ABB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32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774FD-9D07-D372-A6F2-E2550AE3B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64FEF-3B89-49CA-9CCB-EFAC7803A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4BCC81-AC19-988E-4763-599BBD2F1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B5F296-30F4-14A6-4D9F-EB845A1C0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0B1FE1-8869-4F13-65B9-2BA0B7D28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EC1D4F-3E01-D7CC-A2FA-99EF2D7D8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983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BDD92-EB94-F4E5-F51B-CB699ADAD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568E01-40A3-3703-6AC6-765AEB00A0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4D439C-BAAF-ADD1-31CA-8EE4A25D0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4C1299-606B-F64E-19B1-C7E40E770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8D46A-ABCB-1F3B-BEE7-96056B105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6834E-555F-5420-11E4-B584D8D48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489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3A5CFE-19F1-E6CE-EE9D-51ADF2F0E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75E174-58D8-368A-E625-0B3771240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C676A-747A-831F-93B4-EBBF326426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4ED50-5263-A9DA-09F9-BCE5F039A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E1977-3D8B-603C-22D1-48BEAD7950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531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A60B4-E20D-B5DC-1708-52EA9BFDEA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Instagram clone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AA1D4E-AF01-494E-376E-37C0A369A2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90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8DA35-CF79-3D4C-66C0-E7EF32AD2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7534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19516-8B0E-C985-144A-6F21797AE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2660"/>
            <a:ext cx="10515600" cy="5074303"/>
          </a:xfrm>
        </p:spPr>
        <p:txBody>
          <a:bodyPr/>
          <a:lstStyle/>
          <a:p>
            <a:r>
              <a:rPr lang="en-IN" dirty="0"/>
              <a:t>So the take out of this project is to understand the concepts of SQL.</a:t>
            </a:r>
          </a:p>
          <a:p>
            <a:r>
              <a:rPr lang="en-IN" dirty="0"/>
              <a:t>It was really a nice feeling when I solved the problems after lot of efforts.</a:t>
            </a:r>
          </a:p>
          <a:p>
            <a:endParaRPr lang="en-IN" dirty="0"/>
          </a:p>
          <a:p>
            <a:r>
              <a:rPr lang="en-IN" dirty="0"/>
              <a:t>Take way for company:</a:t>
            </a:r>
          </a:p>
          <a:p>
            <a:pPr lvl="1"/>
            <a:r>
              <a:rPr lang="en-IN" dirty="0"/>
              <a:t>All the Instagram users are not real.</a:t>
            </a:r>
          </a:p>
          <a:p>
            <a:pPr lvl="1"/>
            <a:r>
              <a:rPr lang="en-IN" dirty="0"/>
              <a:t>There are some bots on Instagram.</a:t>
            </a:r>
          </a:p>
          <a:p>
            <a:pPr lvl="1"/>
            <a:r>
              <a:rPr lang="en-IN" dirty="0"/>
              <a:t>Total of 100 users data was analysed.</a:t>
            </a:r>
          </a:p>
          <a:p>
            <a:pPr lvl="1"/>
            <a:r>
              <a:rPr lang="en-IN" dirty="0"/>
              <a:t>The total no of photos was 257.</a:t>
            </a:r>
          </a:p>
          <a:p>
            <a:pPr lvl="1"/>
            <a:r>
              <a:rPr lang="en-IN" dirty="0"/>
              <a:t>The total no of poster was 75.</a:t>
            </a:r>
          </a:p>
          <a:p>
            <a:pPr lvl="1"/>
            <a:r>
              <a:rPr lang="en-IN" dirty="0"/>
              <a:t>Where they posted 3.47 photos in an average.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3606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482BE-7B09-1037-DB01-C3A37ACB7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B64B7-0FFE-B7A4-6F7E-D917AD372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882" y="1443318"/>
            <a:ext cx="10815918" cy="4733645"/>
          </a:xfrm>
        </p:spPr>
        <p:txBody>
          <a:bodyPr/>
          <a:lstStyle/>
          <a:p>
            <a:r>
              <a:rPr lang="en-IN" dirty="0"/>
              <a:t>The 1</a:t>
            </a:r>
            <a:r>
              <a:rPr lang="en-IN" baseline="30000" dirty="0"/>
              <a:t>st</a:t>
            </a:r>
            <a:r>
              <a:rPr lang="en-IN" dirty="0"/>
              <a:t> approach to see in the data tables and get an outline what are the given information I have.</a:t>
            </a:r>
          </a:p>
          <a:p>
            <a:r>
              <a:rPr lang="en-IN" dirty="0"/>
              <a:t>Find out and possible make a rough roadmap for every problem I have to solve.</a:t>
            </a:r>
          </a:p>
          <a:p>
            <a:r>
              <a:rPr lang="en-IN" dirty="0"/>
              <a:t>Then try out the concepts of SQL from aggregator to join, what ever I know.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0296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24D3D-3E39-480C-F3A1-78C6B58EA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 5 old Instagram users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B467F34-26C5-A4F1-1211-544EBA3D03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6615240"/>
              </p:ext>
            </p:extLst>
          </p:nvPr>
        </p:nvGraphicFramePr>
        <p:xfrm>
          <a:off x="541618" y="2152771"/>
          <a:ext cx="4989606" cy="2732994"/>
        </p:xfrm>
        <a:graphic>
          <a:graphicData uri="http://schemas.openxmlformats.org/drawingml/2006/table">
            <a:tbl>
              <a:tblPr/>
              <a:tblGrid>
                <a:gridCol w="1113959">
                  <a:extLst>
                    <a:ext uri="{9D8B030D-6E8A-4147-A177-3AD203B41FA5}">
                      <a16:colId xmlns:a16="http://schemas.microsoft.com/office/drawing/2014/main" val="624764432"/>
                    </a:ext>
                  </a:extLst>
                </a:gridCol>
                <a:gridCol w="1949427">
                  <a:extLst>
                    <a:ext uri="{9D8B030D-6E8A-4147-A177-3AD203B41FA5}">
                      <a16:colId xmlns:a16="http://schemas.microsoft.com/office/drawing/2014/main" val="396213444"/>
                    </a:ext>
                  </a:extLst>
                </a:gridCol>
                <a:gridCol w="1926220">
                  <a:extLst>
                    <a:ext uri="{9D8B030D-6E8A-4147-A177-3AD203B41FA5}">
                      <a16:colId xmlns:a16="http://schemas.microsoft.com/office/drawing/2014/main" val="3814041991"/>
                    </a:ext>
                  </a:extLst>
                </a:gridCol>
              </a:tblGrid>
              <a:tr h="45549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username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created_at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0850639"/>
                  </a:ext>
                </a:extLst>
              </a:tr>
              <a:tr h="455499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Darby_Herzog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06-05-2016 00:14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149943"/>
                  </a:ext>
                </a:extLst>
              </a:tr>
              <a:tr h="455499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Emilio_Bernier52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06-05-2016 13:04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664601"/>
                  </a:ext>
                </a:extLst>
              </a:tr>
              <a:tr h="455499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Elenor88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08-05-2016 01:30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9254988"/>
                  </a:ext>
                </a:extLst>
              </a:tr>
              <a:tr h="455499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Nicole71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09-05-2016 17:30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2413238"/>
                  </a:ext>
                </a:extLst>
              </a:tr>
              <a:tr h="455499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Jordyn.Jacobson2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14-05-2016 07:56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036915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D10562A-1C1C-0252-446F-BECB14922194}"/>
              </a:ext>
            </a:extLst>
          </p:cNvPr>
          <p:cNvSpPr txBox="1"/>
          <p:nvPr/>
        </p:nvSpPr>
        <p:spPr>
          <a:xfrm>
            <a:off x="7306235" y="2384612"/>
            <a:ext cx="36217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</a:t>
            </a:r>
            <a:r>
              <a:rPr lang="en-US" dirty="0" err="1"/>
              <a:t>ig_clone</a:t>
            </a:r>
            <a:r>
              <a:rPr lang="en-US" dirty="0"/>
              <a:t>;</a:t>
            </a:r>
          </a:p>
          <a:p>
            <a:r>
              <a:rPr lang="en-US" dirty="0"/>
              <a:t>select </a:t>
            </a:r>
          </a:p>
          <a:p>
            <a:r>
              <a:rPr lang="en-US" dirty="0"/>
              <a:t>	*</a:t>
            </a:r>
          </a:p>
          <a:p>
            <a:r>
              <a:rPr lang="en-US" dirty="0"/>
              <a:t>from </a:t>
            </a:r>
          </a:p>
          <a:p>
            <a:r>
              <a:rPr lang="en-US" dirty="0"/>
              <a:t>	users</a:t>
            </a:r>
          </a:p>
          <a:p>
            <a:r>
              <a:rPr lang="en-US" dirty="0"/>
              <a:t>order by 	</a:t>
            </a:r>
            <a:r>
              <a:rPr lang="en-US" dirty="0" err="1"/>
              <a:t>created_at</a:t>
            </a:r>
            <a:r>
              <a:rPr lang="en-US" dirty="0"/>
              <a:t>;</a:t>
            </a:r>
          </a:p>
          <a:p>
            <a:r>
              <a:rPr lang="en-US" dirty="0"/>
              <a:t> limit 5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734F13B-3E90-F59C-78EF-97EE94065806}"/>
              </a:ext>
            </a:extLst>
          </p:cNvPr>
          <p:cNvSpPr/>
          <p:nvPr/>
        </p:nvSpPr>
        <p:spPr>
          <a:xfrm>
            <a:off x="7799294" y="1690688"/>
            <a:ext cx="2492188" cy="5773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Used SQL code </a:t>
            </a:r>
          </a:p>
        </p:txBody>
      </p:sp>
    </p:spTree>
    <p:extLst>
      <p:ext uri="{BB962C8B-B14F-4D97-AF65-F5344CB8AC3E}">
        <p14:creationId xmlns:p14="http://schemas.microsoft.com/office/powerpoint/2010/main" val="462514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660EBE-556E-F4CE-7C15-0AEE04DC2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683" y="257174"/>
            <a:ext cx="3616913" cy="13583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IDs with no photo posting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2DCF3F1-C089-5B97-EAD6-C55376D7AD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2238514"/>
              </p:ext>
            </p:extLst>
          </p:nvPr>
        </p:nvGraphicFramePr>
        <p:xfrm>
          <a:off x="6399703" y="578738"/>
          <a:ext cx="4700746" cy="567056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719651">
                  <a:extLst>
                    <a:ext uri="{9D8B030D-6E8A-4147-A177-3AD203B41FA5}">
                      <a16:colId xmlns:a16="http://schemas.microsoft.com/office/drawing/2014/main" val="2553395942"/>
                    </a:ext>
                  </a:extLst>
                </a:gridCol>
                <a:gridCol w="2692152">
                  <a:extLst>
                    <a:ext uri="{9D8B030D-6E8A-4147-A177-3AD203B41FA5}">
                      <a16:colId xmlns:a16="http://schemas.microsoft.com/office/drawing/2014/main" val="2871501791"/>
                    </a:ext>
                  </a:extLst>
                </a:gridCol>
                <a:gridCol w="1288943">
                  <a:extLst>
                    <a:ext uri="{9D8B030D-6E8A-4147-A177-3AD203B41FA5}">
                      <a16:colId xmlns:a16="http://schemas.microsoft.com/office/drawing/2014/main" val="3654721191"/>
                    </a:ext>
                  </a:extLst>
                </a:gridCol>
              </a:tblGrid>
              <a:tr h="264388"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1" i="0" u="none" strike="noStrike" cap="none" spc="3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0" marR="8469" marT="467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1" i="0" u="none" strike="noStrike" cap="none" spc="3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username</a:t>
                      </a:r>
                    </a:p>
                  </a:txBody>
                  <a:tcPr marL="0" marR="8469" marT="467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1" i="0" u="none" strike="noStrike" cap="none" spc="3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photo_id</a:t>
                      </a:r>
                    </a:p>
                  </a:txBody>
                  <a:tcPr marL="0" marR="8469" marT="467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3392490"/>
                  </a:ext>
                </a:extLst>
              </a:tr>
              <a:tr h="20793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4679" marT="467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Aniya_Hackett</a:t>
                      </a:r>
                    </a:p>
                  </a:txBody>
                  <a:tcPr marL="0" marR="4679" marT="467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0" marR="4679" marT="467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8974442"/>
                  </a:ext>
                </a:extLst>
              </a:tr>
              <a:tr h="20793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42344" marR="4679" marT="467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Kasandra_Homenick</a:t>
                      </a:r>
                    </a:p>
                  </a:txBody>
                  <a:tcPr marL="42344" marR="4679" marT="467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42344" marR="4679" marT="467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201261"/>
                  </a:ext>
                </a:extLst>
              </a:tr>
              <a:tr h="20793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0" marR="4679" marT="467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Jaclyn81</a:t>
                      </a:r>
                    </a:p>
                  </a:txBody>
                  <a:tcPr marL="0" marR="4679" marT="467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0" marR="4679" marT="467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7711147"/>
                  </a:ext>
                </a:extLst>
              </a:tr>
              <a:tr h="20793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42344" marR="4679" marT="467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Rocio33</a:t>
                      </a:r>
                    </a:p>
                  </a:txBody>
                  <a:tcPr marL="42344" marR="4679" marT="467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42344" marR="4679" marT="467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65610"/>
                  </a:ext>
                </a:extLst>
              </a:tr>
              <a:tr h="20793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0" marR="4679" marT="467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Maxwell.Halvorson</a:t>
                      </a:r>
                    </a:p>
                  </a:txBody>
                  <a:tcPr marL="0" marR="4679" marT="467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0" marR="4679" marT="467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9487452"/>
                  </a:ext>
                </a:extLst>
              </a:tr>
              <a:tr h="20793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42344" marR="4679" marT="467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Tierra.Trantow</a:t>
                      </a:r>
                    </a:p>
                  </a:txBody>
                  <a:tcPr marL="42344" marR="4679" marT="467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42344" marR="4679" marT="467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384286"/>
                  </a:ext>
                </a:extLst>
              </a:tr>
              <a:tr h="20793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0" marR="4679" marT="467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Pearl7</a:t>
                      </a:r>
                    </a:p>
                  </a:txBody>
                  <a:tcPr marL="0" marR="4679" marT="467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0" marR="4679" marT="467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5877737"/>
                  </a:ext>
                </a:extLst>
              </a:tr>
              <a:tr h="20793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42344" marR="4679" marT="467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Ollie_Ledner37</a:t>
                      </a:r>
                    </a:p>
                  </a:txBody>
                  <a:tcPr marL="42344" marR="4679" marT="467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42344" marR="4679" marT="467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598547"/>
                  </a:ext>
                </a:extLst>
              </a:tr>
              <a:tr h="20793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0" marR="4679" marT="467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Mckenna17</a:t>
                      </a:r>
                    </a:p>
                  </a:txBody>
                  <a:tcPr marL="0" marR="4679" marT="467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0" marR="4679" marT="467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8454183"/>
                  </a:ext>
                </a:extLst>
              </a:tr>
              <a:tr h="20793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42344" marR="4679" marT="467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David.Osinski47</a:t>
                      </a:r>
                    </a:p>
                  </a:txBody>
                  <a:tcPr marL="42344" marR="4679" marT="467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42344" marR="4679" marT="467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8777589"/>
                  </a:ext>
                </a:extLst>
              </a:tr>
              <a:tr h="20793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0" marR="4679" marT="467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Morgan.Kassulke</a:t>
                      </a:r>
                    </a:p>
                  </a:txBody>
                  <a:tcPr marL="0" marR="4679" marT="467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0" marR="4679" marT="467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8475186"/>
                  </a:ext>
                </a:extLst>
              </a:tr>
              <a:tr h="20793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42344" marR="4679" marT="467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Linnea59</a:t>
                      </a:r>
                    </a:p>
                  </a:txBody>
                  <a:tcPr marL="42344" marR="4679" marT="467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42344" marR="4679" marT="467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461021"/>
                  </a:ext>
                </a:extLst>
              </a:tr>
              <a:tr h="20793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0" marR="4679" marT="467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Duane60</a:t>
                      </a:r>
                    </a:p>
                  </a:txBody>
                  <a:tcPr marL="0" marR="4679" marT="467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0" marR="4679" marT="467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8550307"/>
                  </a:ext>
                </a:extLst>
              </a:tr>
              <a:tr h="20793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42344" marR="4679" marT="467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Julien_Schmidt</a:t>
                      </a:r>
                    </a:p>
                  </a:txBody>
                  <a:tcPr marL="42344" marR="4679" marT="467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42344" marR="4679" marT="467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568608"/>
                  </a:ext>
                </a:extLst>
              </a:tr>
              <a:tr h="20793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0" marR="4679" marT="467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Mike.Auer39</a:t>
                      </a:r>
                    </a:p>
                  </a:txBody>
                  <a:tcPr marL="0" marR="4679" marT="467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0" marR="4679" marT="467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599531"/>
                  </a:ext>
                </a:extLst>
              </a:tr>
              <a:tr h="20793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42344" marR="4679" marT="467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Franco_Keebler64</a:t>
                      </a:r>
                    </a:p>
                  </a:txBody>
                  <a:tcPr marL="42344" marR="4679" marT="467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42344" marR="4679" marT="467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4367485"/>
                  </a:ext>
                </a:extLst>
              </a:tr>
              <a:tr h="20793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0" marR="4679" marT="467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Nia_Haag</a:t>
                      </a:r>
                    </a:p>
                  </a:txBody>
                  <a:tcPr marL="0" marR="4679" marT="467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0" marR="4679" marT="467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3586646"/>
                  </a:ext>
                </a:extLst>
              </a:tr>
              <a:tr h="20793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42344" marR="4679" marT="467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Hulda.Macejkovic</a:t>
                      </a:r>
                    </a:p>
                  </a:txBody>
                  <a:tcPr marL="42344" marR="4679" marT="467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42344" marR="4679" marT="467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377067"/>
                  </a:ext>
                </a:extLst>
              </a:tr>
              <a:tr h="20793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0" marR="4679" marT="467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Leslie67</a:t>
                      </a:r>
                    </a:p>
                  </a:txBody>
                  <a:tcPr marL="0" marR="4679" marT="467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0" marR="4679" marT="467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395289"/>
                  </a:ext>
                </a:extLst>
              </a:tr>
              <a:tr h="20793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42344" marR="4679" marT="467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Janelle.Nikolaus81</a:t>
                      </a:r>
                    </a:p>
                  </a:txBody>
                  <a:tcPr marL="42344" marR="4679" marT="467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42344" marR="4679" marT="467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1817158"/>
                  </a:ext>
                </a:extLst>
              </a:tr>
              <a:tr h="20793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0" marR="4679" marT="467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Darby_Herzog</a:t>
                      </a:r>
                    </a:p>
                  </a:txBody>
                  <a:tcPr marL="0" marR="4679" marT="467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0" marR="4679" marT="467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370777"/>
                  </a:ext>
                </a:extLst>
              </a:tr>
              <a:tr h="20793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42344" marR="4679" marT="467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Esther.Zulauf61</a:t>
                      </a:r>
                    </a:p>
                  </a:txBody>
                  <a:tcPr marL="42344" marR="4679" marT="467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42344" marR="4679" marT="467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117140"/>
                  </a:ext>
                </a:extLst>
              </a:tr>
              <a:tr h="20793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0" marR="4679" marT="467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Bartholome.Bernhard</a:t>
                      </a:r>
                    </a:p>
                  </a:txBody>
                  <a:tcPr marL="0" marR="4679" marT="467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0" marR="4679" marT="467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7211019"/>
                  </a:ext>
                </a:extLst>
              </a:tr>
              <a:tr h="20793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42344" marR="4679" marT="467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Jessyca_West</a:t>
                      </a:r>
                    </a:p>
                  </a:txBody>
                  <a:tcPr marL="42344" marR="4679" marT="467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42344" marR="4679" marT="467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625166"/>
                  </a:ext>
                </a:extLst>
              </a:tr>
              <a:tr h="20793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0" marR="4679" marT="467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Esmeralda.Mraz57</a:t>
                      </a:r>
                    </a:p>
                  </a:txBody>
                  <a:tcPr marL="0" marR="4679" marT="467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0" marR="4679" marT="467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4090439"/>
                  </a:ext>
                </a:extLst>
              </a:tr>
              <a:tr h="20793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42344" marR="4679" marT="467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Bethany20</a:t>
                      </a:r>
                    </a:p>
                  </a:txBody>
                  <a:tcPr marL="42344" marR="4679" marT="467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42344" marR="4679" marT="467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158363"/>
                  </a:ext>
                </a:extLst>
              </a:tr>
            </a:tbl>
          </a:graphicData>
        </a:graphic>
      </p:graphicFrame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8797CCA-3A77-3B57-29E3-3161F93A6FCC}"/>
              </a:ext>
            </a:extLst>
          </p:cNvPr>
          <p:cNvSpPr/>
          <p:nvPr/>
        </p:nvSpPr>
        <p:spPr>
          <a:xfrm>
            <a:off x="654424" y="1972235"/>
            <a:ext cx="3451411" cy="475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Code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E2B671-D431-DD0D-C37C-26E74C8DF2F4}"/>
              </a:ext>
            </a:extLst>
          </p:cNvPr>
          <p:cNvSpPr txBox="1"/>
          <p:nvPr/>
        </p:nvSpPr>
        <p:spPr>
          <a:xfrm>
            <a:off x="430306" y="2608730"/>
            <a:ext cx="47064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select     </a:t>
            </a:r>
          </a:p>
          <a:p>
            <a:r>
              <a:rPr lang="en-IN" dirty="0"/>
              <a:t>	users.id,    </a:t>
            </a:r>
          </a:p>
          <a:p>
            <a:r>
              <a:rPr lang="en-IN" dirty="0"/>
              <a:t>	</a:t>
            </a:r>
            <a:r>
              <a:rPr lang="en-IN" dirty="0" err="1"/>
              <a:t>users.username</a:t>
            </a:r>
            <a:r>
              <a:rPr lang="en-IN" dirty="0"/>
              <a:t>,  </a:t>
            </a:r>
          </a:p>
          <a:p>
            <a:r>
              <a:rPr lang="en-IN" dirty="0"/>
              <a:t>	photos.id as </a:t>
            </a:r>
            <a:r>
              <a:rPr lang="en-IN" dirty="0" err="1"/>
              <a:t>photo_id</a:t>
            </a:r>
            <a:endParaRPr lang="en-IN" dirty="0"/>
          </a:p>
          <a:p>
            <a:r>
              <a:rPr lang="en-IN" dirty="0"/>
              <a:t>from users</a:t>
            </a:r>
          </a:p>
          <a:p>
            <a:r>
              <a:rPr lang="en-IN" dirty="0"/>
              <a:t>left join photos</a:t>
            </a:r>
          </a:p>
          <a:p>
            <a:r>
              <a:rPr lang="en-IN" dirty="0"/>
              <a:t>on users.id = </a:t>
            </a:r>
            <a:r>
              <a:rPr lang="en-IN" dirty="0" err="1"/>
              <a:t>photos.user_id</a:t>
            </a:r>
            <a:endParaRPr lang="en-IN" dirty="0"/>
          </a:p>
          <a:p>
            <a:r>
              <a:rPr lang="en-IN" dirty="0"/>
              <a:t>where photos.id is null;</a:t>
            </a:r>
          </a:p>
        </p:txBody>
      </p:sp>
    </p:spTree>
    <p:extLst>
      <p:ext uri="{BB962C8B-B14F-4D97-AF65-F5344CB8AC3E}">
        <p14:creationId xmlns:p14="http://schemas.microsoft.com/office/powerpoint/2010/main" val="625631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89B3C3-422E-C62C-1BDE-3BAC6C0FA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Most likes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9DF0BEE-A9D3-8992-DC39-D8A0C0534F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3245270"/>
              </p:ext>
            </p:extLst>
          </p:nvPr>
        </p:nvGraphicFramePr>
        <p:xfrm>
          <a:off x="642566" y="2720974"/>
          <a:ext cx="5130704" cy="2290296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</a:tblPr>
              <a:tblGrid>
                <a:gridCol w="349059">
                  <a:extLst>
                    <a:ext uri="{9D8B030D-6E8A-4147-A177-3AD203B41FA5}">
                      <a16:colId xmlns:a16="http://schemas.microsoft.com/office/drawing/2014/main" val="1490609073"/>
                    </a:ext>
                  </a:extLst>
                </a:gridCol>
                <a:gridCol w="1469391">
                  <a:extLst>
                    <a:ext uri="{9D8B030D-6E8A-4147-A177-3AD203B41FA5}">
                      <a16:colId xmlns:a16="http://schemas.microsoft.com/office/drawing/2014/main" val="3353855665"/>
                    </a:ext>
                  </a:extLst>
                </a:gridCol>
                <a:gridCol w="874100">
                  <a:extLst>
                    <a:ext uri="{9D8B030D-6E8A-4147-A177-3AD203B41FA5}">
                      <a16:colId xmlns:a16="http://schemas.microsoft.com/office/drawing/2014/main" val="1307797666"/>
                    </a:ext>
                  </a:extLst>
                </a:gridCol>
                <a:gridCol w="987131">
                  <a:extLst>
                    <a:ext uri="{9D8B030D-6E8A-4147-A177-3AD203B41FA5}">
                      <a16:colId xmlns:a16="http://schemas.microsoft.com/office/drawing/2014/main" val="3534028868"/>
                    </a:ext>
                  </a:extLst>
                </a:gridCol>
                <a:gridCol w="1451023">
                  <a:extLst>
                    <a:ext uri="{9D8B030D-6E8A-4147-A177-3AD203B41FA5}">
                      <a16:colId xmlns:a16="http://schemas.microsoft.com/office/drawing/2014/main" val="1918799905"/>
                    </a:ext>
                  </a:extLst>
                </a:gridCol>
              </a:tblGrid>
              <a:tr h="572574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154089" marR="9877" marT="118530" marB="11853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username</a:t>
                      </a:r>
                    </a:p>
                  </a:txBody>
                  <a:tcPr marL="154089" marR="9877" marT="118530" marB="11853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photo_id</a:t>
                      </a:r>
                    </a:p>
                  </a:txBody>
                  <a:tcPr marL="154089" marR="9877" marT="118530" marB="11853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like_count</a:t>
                      </a:r>
                    </a:p>
                  </a:txBody>
                  <a:tcPr marL="154089" marR="9877" marT="118530" marB="11853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cap="none" spc="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posting_date</a:t>
                      </a:r>
                      <a:endParaRPr lang="en-IN" sz="14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4089" marR="9877" marT="118530" marB="11853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9191687"/>
                  </a:ext>
                </a:extLst>
              </a:tr>
              <a:tr h="572574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cap="none" spc="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154089" marR="9877" marT="118530" marB="118530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cap="none" spc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Zack_Kemmer93</a:t>
                      </a:r>
                    </a:p>
                  </a:txBody>
                  <a:tcPr marL="154089" marR="9877" marT="118530" marB="11853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cap="none" spc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154089" marR="9877" marT="118530" marB="11853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cap="none" spc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154089" marR="9877" marT="118530" marB="11853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cap="none" spc="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26-11-2022 17:11</a:t>
                      </a:r>
                    </a:p>
                  </a:txBody>
                  <a:tcPr marL="154089" marR="9877" marT="118530" marB="11853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977523"/>
                  </a:ext>
                </a:extLst>
              </a:tr>
              <a:tr h="572574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154089" marR="9877" marT="118530" marB="11853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Adelle96</a:t>
                      </a:r>
                    </a:p>
                  </a:txBody>
                  <a:tcPr marL="154089" marR="9877" marT="118530" marB="11853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154089" marR="9877" marT="118530" marB="11853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154089" marR="9877" marT="118530" marB="11853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26-11-2022 17:11</a:t>
                      </a:r>
                    </a:p>
                  </a:txBody>
                  <a:tcPr marL="154089" marR="9877" marT="118530" marB="11853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539610"/>
                  </a:ext>
                </a:extLst>
              </a:tr>
              <a:tr h="572574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154089" marR="9877" marT="118530" marB="118530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cap="none" spc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Malinda_Streich</a:t>
                      </a:r>
                      <a:endParaRPr lang="en-IN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4089" marR="9877" marT="118530" marB="11853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154089" marR="9877" marT="118530" marB="11853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154089" marR="9877" marT="118530" marB="11853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26-11-2022 17:11</a:t>
                      </a:r>
                    </a:p>
                  </a:txBody>
                  <a:tcPr marL="154089" marR="9877" marT="118530" marB="11853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228239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83F2052-B2A2-95BF-48B1-A54EFAF3C35A}"/>
              </a:ext>
            </a:extLst>
          </p:cNvPr>
          <p:cNvSpPr txBox="1"/>
          <p:nvPr/>
        </p:nvSpPr>
        <p:spPr>
          <a:xfrm>
            <a:off x="6167718" y="2563906"/>
            <a:ext cx="581809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select</a:t>
            </a:r>
          </a:p>
          <a:p>
            <a:r>
              <a:rPr lang="en-IN" sz="1100" dirty="0"/>
              <a:t>    users.id,</a:t>
            </a:r>
          </a:p>
          <a:p>
            <a:r>
              <a:rPr lang="en-IN" sz="1100" dirty="0"/>
              <a:t>    </a:t>
            </a:r>
            <a:r>
              <a:rPr lang="en-IN" sz="1100" dirty="0" err="1"/>
              <a:t>users.username</a:t>
            </a:r>
            <a:r>
              <a:rPr lang="en-IN" sz="1100" dirty="0"/>
              <a:t>,</a:t>
            </a:r>
          </a:p>
          <a:p>
            <a:r>
              <a:rPr lang="en-IN" sz="1100" dirty="0"/>
              <a:t>    </a:t>
            </a:r>
            <a:r>
              <a:rPr lang="en-IN" sz="1100" dirty="0" err="1"/>
              <a:t>photo_likes.photo_id</a:t>
            </a:r>
            <a:r>
              <a:rPr lang="en-IN" sz="1100" dirty="0"/>
              <a:t>,</a:t>
            </a:r>
          </a:p>
          <a:p>
            <a:r>
              <a:rPr lang="en-IN" sz="1100" dirty="0"/>
              <a:t>    </a:t>
            </a:r>
            <a:r>
              <a:rPr lang="en-IN" sz="1100" dirty="0" err="1"/>
              <a:t>photo_likes.like_count</a:t>
            </a:r>
            <a:r>
              <a:rPr lang="en-IN" sz="1100" dirty="0"/>
              <a:t>,</a:t>
            </a:r>
          </a:p>
          <a:p>
            <a:r>
              <a:rPr lang="en-IN" sz="1100" dirty="0"/>
              <a:t>    </a:t>
            </a:r>
            <a:r>
              <a:rPr lang="en-IN" sz="1100" dirty="0" err="1"/>
              <a:t>photos.created_dat</a:t>
            </a:r>
            <a:r>
              <a:rPr lang="en-IN" sz="1100" dirty="0"/>
              <a:t> as </a:t>
            </a:r>
            <a:r>
              <a:rPr lang="en-IN" sz="1100" dirty="0" err="1"/>
              <a:t>posting_date</a:t>
            </a:r>
            <a:endParaRPr lang="en-IN" sz="1100" dirty="0"/>
          </a:p>
          <a:p>
            <a:endParaRPr lang="en-IN" sz="1100" dirty="0"/>
          </a:p>
          <a:p>
            <a:r>
              <a:rPr lang="en-IN" sz="1100" dirty="0"/>
              <a:t>from</a:t>
            </a:r>
          </a:p>
          <a:p>
            <a:r>
              <a:rPr lang="en-IN" sz="1100" dirty="0"/>
              <a:t>    photos</a:t>
            </a:r>
          </a:p>
          <a:p>
            <a:r>
              <a:rPr lang="en-IN" sz="1100" dirty="0"/>
              <a:t>    INNER JOIN</a:t>
            </a:r>
          </a:p>
          <a:p>
            <a:r>
              <a:rPr lang="en-IN" sz="1100" dirty="0"/>
              <a:t>    (</a:t>
            </a:r>
          </a:p>
          <a:p>
            <a:r>
              <a:rPr lang="en-IN" sz="1100" dirty="0"/>
              <a:t>        SELECT</a:t>
            </a:r>
          </a:p>
          <a:p>
            <a:r>
              <a:rPr lang="en-IN" sz="1100" dirty="0"/>
              <a:t>            </a:t>
            </a:r>
            <a:r>
              <a:rPr lang="en-IN" sz="1100" dirty="0" err="1"/>
              <a:t>photo_id</a:t>
            </a:r>
            <a:r>
              <a:rPr lang="en-IN" sz="1100" dirty="0"/>
              <a:t>,</a:t>
            </a:r>
          </a:p>
          <a:p>
            <a:r>
              <a:rPr lang="en-IN" sz="1100" dirty="0"/>
              <a:t>            COUNT(*) AS </a:t>
            </a:r>
            <a:r>
              <a:rPr lang="en-IN" sz="1100" dirty="0" err="1"/>
              <a:t>like_count</a:t>
            </a:r>
            <a:endParaRPr lang="en-IN" sz="1100" dirty="0"/>
          </a:p>
          <a:p>
            <a:r>
              <a:rPr lang="en-IN" sz="1100" dirty="0"/>
              <a:t>        FROM</a:t>
            </a:r>
          </a:p>
          <a:p>
            <a:r>
              <a:rPr lang="en-IN" sz="1100" dirty="0"/>
              <a:t>            likes</a:t>
            </a:r>
          </a:p>
          <a:p>
            <a:r>
              <a:rPr lang="en-IN" sz="1100" dirty="0"/>
              <a:t>        GROUP BY</a:t>
            </a:r>
          </a:p>
          <a:p>
            <a:r>
              <a:rPr lang="en-IN" sz="1100" dirty="0"/>
              <a:t>            </a:t>
            </a:r>
            <a:r>
              <a:rPr lang="en-IN" sz="1100" dirty="0" err="1"/>
              <a:t>photo_id</a:t>
            </a:r>
            <a:endParaRPr lang="en-IN" sz="1100" dirty="0"/>
          </a:p>
          <a:p>
            <a:r>
              <a:rPr lang="en-IN" sz="1100" dirty="0"/>
              <a:t>    ) AS </a:t>
            </a:r>
            <a:r>
              <a:rPr lang="en-IN" sz="1100" dirty="0" err="1"/>
              <a:t>photo_likes</a:t>
            </a:r>
            <a:endParaRPr lang="en-IN" sz="1100" dirty="0"/>
          </a:p>
          <a:p>
            <a:r>
              <a:rPr lang="en-IN" sz="1100" dirty="0"/>
              <a:t>    INNER JOIN users ON users.id = </a:t>
            </a:r>
            <a:r>
              <a:rPr lang="en-IN" sz="1100" dirty="0" err="1"/>
              <a:t>photos.user_id</a:t>
            </a:r>
            <a:endParaRPr lang="en-IN" sz="1100" dirty="0"/>
          </a:p>
          <a:p>
            <a:r>
              <a:rPr lang="en-IN" sz="1100" dirty="0"/>
              <a:t>    where photos.id = </a:t>
            </a:r>
            <a:r>
              <a:rPr lang="en-IN" sz="1100" dirty="0" err="1"/>
              <a:t>photo_likes.photo_id</a:t>
            </a:r>
            <a:endParaRPr lang="en-IN" sz="1100" dirty="0"/>
          </a:p>
          <a:p>
            <a:r>
              <a:rPr lang="en-IN" sz="1100" dirty="0"/>
              <a:t>order by</a:t>
            </a:r>
          </a:p>
          <a:p>
            <a:r>
              <a:rPr lang="en-IN" sz="1100" dirty="0"/>
              <a:t>    </a:t>
            </a:r>
            <a:r>
              <a:rPr lang="en-IN" sz="1100" dirty="0" err="1"/>
              <a:t>like_count</a:t>
            </a:r>
            <a:r>
              <a:rPr lang="en-IN" sz="1100" dirty="0"/>
              <a:t> DESC</a:t>
            </a:r>
          </a:p>
          <a:p>
            <a:r>
              <a:rPr lang="en-IN" sz="1100" dirty="0"/>
              <a:t>limit 3;</a:t>
            </a:r>
          </a:p>
        </p:txBody>
      </p:sp>
    </p:spTree>
    <p:extLst>
      <p:ext uri="{BB962C8B-B14F-4D97-AF65-F5344CB8AC3E}">
        <p14:creationId xmlns:p14="http://schemas.microsoft.com/office/powerpoint/2010/main" val="4009093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0E0791-3156-0906-4506-B0BB9EF29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IN" sz="4000"/>
              <a:t>Top 5 tags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EEC6E8A-3EBD-44D9-17F7-08471AEE1A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1038069"/>
              </p:ext>
            </p:extLst>
          </p:nvPr>
        </p:nvGraphicFramePr>
        <p:xfrm>
          <a:off x="734760" y="1737360"/>
          <a:ext cx="3770565" cy="3379416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</a:tblPr>
              <a:tblGrid>
                <a:gridCol w="1139819">
                  <a:extLst>
                    <a:ext uri="{9D8B030D-6E8A-4147-A177-3AD203B41FA5}">
                      <a16:colId xmlns:a16="http://schemas.microsoft.com/office/drawing/2014/main" val="1246997477"/>
                    </a:ext>
                  </a:extLst>
                </a:gridCol>
                <a:gridCol w="1081614">
                  <a:extLst>
                    <a:ext uri="{9D8B030D-6E8A-4147-A177-3AD203B41FA5}">
                      <a16:colId xmlns:a16="http://schemas.microsoft.com/office/drawing/2014/main" val="1766835897"/>
                    </a:ext>
                  </a:extLst>
                </a:gridCol>
                <a:gridCol w="1549132">
                  <a:extLst>
                    <a:ext uri="{9D8B030D-6E8A-4147-A177-3AD203B41FA5}">
                      <a16:colId xmlns:a16="http://schemas.microsoft.com/office/drawing/2014/main" val="1541491394"/>
                    </a:ext>
                  </a:extLst>
                </a:gridCol>
              </a:tblGrid>
              <a:tr h="547053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tag_id</a:t>
                      </a:r>
                    </a:p>
                  </a:txBody>
                  <a:tcPr marL="207607" marR="13308" marT="159698" marB="159698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207607" marR="13308" marT="159698" marB="159698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tag_name</a:t>
                      </a:r>
                    </a:p>
                  </a:txBody>
                  <a:tcPr marL="207607" marR="13308" marT="159698" marB="159698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01240"/>
                  </a:ext>
                </a:extLst>
              </a:tr>
              <a:tr h="547053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207607" marR="13308" marT="159698" marB="15969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207607" marR="13308" marT="159698" marB="15969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smile</a:t>
                      </a:r>
                    </a:p>
                  </a:txBody>
                  <a:tcPr marL="207607" marR="13308" marT="159698" marB="15969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3788569"/>
                  </a:ext>
                </a:extLst>
              </a:tr>
              <a:tr h="547053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207607" marR="13308" marT="159698" marB="15969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207607" marR="13308" marT="159698" marB="15969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beach</a:t>
                      </a:r>
                    </a:p>
                  </a:txBody>
                  <a:tcPr marL="207607" marR="13308" marT="159698" marB="15969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084846"/>
                  </a:ext>
                </a:extLst>
              </a:tr>
              <a:tr h="547053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207607" marR="13308" marT="159698" marB="15969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207607" marR="13308" marT="159698" marB="15969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party</a:t>
                      </a:r>
                    </a:p>
                  </a:txBody>
                  <a:tcPr marL="207607" marR="13308" marT="159698" marB="15969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5046857"/>
                  </a:ext>
                </a:extLst>
              </a:tr>
              <a:tr h="547053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207607" marR="13308" marT="159698" marB="15969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207607" marR="13308" marT="159698" marB="15969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fun</a:t>
                      </a:r>
                    </a:p>
                  </a:txBody>
                  <a:tcPr marL="207607" marR="13308" marT="159698" marB="15969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292702"/>
                  </a:ext>
                </a:extLst>
              </a:tr>
              <a:tr h="547053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207607" marR="13308" marT="159698" marB="15969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207607" marR="13308" marT="159698" marB="15969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food</a:t>
                      </a:r>
                    </a:p>
                  </a:txBody>
                  <a:tcPr marL="207607" marR="13308" marT="159698" marB="15969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878840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3FE65D6-3529-2ADA-0F3B-CFD9B9870B02}"/>
              </a:ext>
            </a:extLst>
          </p:cNvPr>
          <p:cNvSpPr txBox="1"/>
          <p:nvPr/>
        </p:nvSpPr>
        <p:spPr>
          <a:xfrm>
            <a:off x="4895850" y="1737360"/>
            <a:ext cx="624727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select </a:t>
            </a:r>
            <a:r>
              <a:rPr lang="en-IN" sz="1400" dirty="0" err="1"/>
              <a:t>count_tag.tag_id</a:t>
            </a:r>
            <a:r>
              <a:rPr lang="en-IN" sz="1400" dirty="0"/>
              <a:t>,</a:t>
            </a:r>
          </a:p>
          <a:p>
            <a:r>
              <a:rPr lang="en-IN" sz="1400" dirty="0"/>
              <a:t>	</a:t>
            </a:r>
            <a:r>
              <a:rPr lang="en-IN" sz="1400" dirty="0" err="1"/>
              <a:t>count_tag.count</a:t>
            </a:r>
            <a:r>
              <a:rPr lang="en-IN" sz="1400" dirty="0"/>
              <a:t>,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tags.tag_name</a:t>
            </a:r>
            <a:endParaRPr lang="en-IN" sz="1400" dirty="0"/>
          </a:p>
          <a:p>
            <a:r>
              <a:rPr lang="en-IN" sz="1400" dirty="0"/>
              <a:t>from tags</a:t>
            </a:r>
          </a:p>
          <a:p>
            <a:r>
              <a:rPr lang="en-IN" sz="1400" dirty="0"/>
              <a:t>inner join</a:t>
            </a:r>
          </a:p>
          <a:p>
            <a:r>
              <a:rPr lang="en-IN" sz="1400" dirty="0"/>
              <a:t>	(</a:t>
            </a:r>
          </a:p>
          <a:p>
            <a:r>
              <a:rPr lang="en-IN" sz="1400" dirty="0"/>
              <a:t>	select</a:t>
            </a:r>
          </a:p>
          <a:p>
            <a:r>
              <a:rPr lang="en-IN" sz="1400" dirty="0"/>
              <a:t>		</a:t>
            </a:r>
            <a:r>
              <a:rPr lang="en-IN" sz="1400" dirty="0" err="1"/>
              <a:t>tag_id</a:t>
            </a:r>
            <a:r>
              <a:rPr lang="en-IN" sz="1400" dirty="0"/>
              <a:t>,</a:t>
            </a:r>
          </a:p>
          <a:p>
            <a:r>
              <a:rPr lang="en-IN" sz="1400" dirty="0"/>
              <a:t>		count(*) as count</a:t>
            </a:r>
          </a:p>
          <a:p>
            <a:r>
              <a:rPr lang="en-IN" sz="1400" dirty="0"/>
              <a:t>	from </a:t>
            </a:r>
            <a:r>
              <a:rPr lang="en-IN" sz="1400" dirty="0" err="1"/>
              <a:t>photo_tags</a:t>
            </a:r>
            <a:endParaRPr lang="en-IN" sz="1400" dirty="0"/>
          </a:p>
          <a:p>
            <a:r>
              <a:rPr lang="en-IN" sz="1400" dirty="0"/>
              <a:t>            group by </a:t>
            </a:r>
          </a:p>
          <a:p>
            <a:r>
              <a:rPr lang="en-IN" sz="1400" dirty="0"/>
              <a:t>	</a:t>
            </a:r>
            <a:r>
              <a:rPr lang="en-IN" sz="1400" dirty="0" err="1"/>
              <a:t>tag_id</a:t>
            </a:r>
            <a:endParaRPr lang="en-IN" sz="1400" dirty="0"/>
          </a:p>
          <a:p>
            <a:r>
              <a:rPr lang="en-IN" sz="1400" dirty="0"/>
              <a:t>            ) as </a:t>
            </a:r>
            <a:r>
              <a:rPr lang="en-IN" sz="1400" dirty="0" err="1"/>
              <a:t>count_tag</a:t>
            </a:r>
            <a:endParaRPr lang="en-IN" sz="1400" dirty="0"/>
          </a:p>
          <a:p>
            <a:r>
              <a:rPr lang="en-IN" sz="1400" dirty="0"/>
              <a:t>    where </a:t>
            </a:r>
            <a:r>
              <a:rPr lang="en-IN" sz="1400" dirty="0" err="1"/>
              <a:t>count_tag.tag_id</a:t>
            </a:r>
            <a:r>
              <a:rPr lang="en-IN" sz="1400" dirty="0"/>
              <a:t> = tags.id</a:t>
            </a:r>
          </a:p>
          <a:p>
            <a:r>
              <a:rPr lang="en-IN" sz="1400" dirty="0"/>
              <a:t>    order by</a:t>
            </a:r>
          </a:p>
          <a:p>
            <a:r>
              <a:rPr lang="en-IN" sz="1400" dirty="0"/>
              <a:t>	count </a:t>
            </a:r>
            <a:r>
              <a:rPr lang="en-IN" sz="1400" dirty="0" err="1"/>
              <a:t>desc</a:t>
            </a:r>
            <a:endParaRPr lang="en-IN" sz="1400" dirty="0"/>
          </a:p>
          <a:p>
            <a:r>
              <a:rPr lang="en-IN" sz="1400" dirty="0"/>
              <a:t>limit 5;</a:t>
            </a: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626662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8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0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E86D5A-B047-E415-2A22-42C7C31FD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chemeClr val="tx2"/>
                </a:solidFill>
              </a:rPr>
              <a:t>ID creation in different week days</a:t>
            </a:r>
          </a:p>
        </p:txBody>
      </p:sp>
      <p:grpSp>
        <p:nvGrpSpPr>
          <p:cNvPr id="27" name="Group 12">
            <a:extLst>
              <a:ext uri="{FF2B5EF4-FFF2-40B4-BE49-F238E27FC236}">
                <a16:creationId xmlns:a16="http://schemas.microsoft.com/office/drawing/2014/main" id="{76566969-F813-4CC5-B3E9-363D85B55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881264" y="-5116"/>
            <a:ext cx="3318648" cy="2490264"/>
            <a:chOff x="-305" y="-1"/>
            <a:chExt cx="3832880" cy="2876136"/>
          </a:xfrm>
        </p:grpSpPr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AF8CF66C-45E2-456B-92B0-9E97A331D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D65D590E-D70D-4D25-B853-D5208F2AA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5">
              <a:extLst>
                <a:ext uri="{FF2B5EF4-FFF2-40B4-BE49-F238E27FC236}">
                  <a16:creationId xmlns:a16="http://schemas.microsoft.com/office/drawing/2014/main" id="{6231501E-3F84-4705-A001-13995FA6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16">
              <a:extLst>
                <a:ext uri="{FF2B5EF4-FFF2-40B4-BE49-F238E27FC236}">
                  <a16:creationId xmlns:a16="http://schemas.microsoft.com/office/drawing/2014/main" id="{552617E4-47FD-4C38-8F70-93BF9B125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18">
            <a:extLst>
              <a:ext uri="{FF2B5EF4-FFF2-40B4-BE49-F238E27FC236}">
                <a16:creationId xmlns:a16="http://schemas.microsoft.com/office/drawing/2014/main" id="{0217D733-97B6-4C43-AF0C-5E3CB0EA1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07887"/>
            <a:ext cx="2605762" cy="2252847"/>
            <a:chOff x="-305" y="-4155"/>
            <a:chExt cx="2514948" cy="2174333"/>
          </a:xfrm>
        </p:grpSpPr>
        <p:sp>
          <p:nvSpPr>
            <p:cNvPr id="33" name="Freeform: Shape 19">
              <a:extLst>
                <a:ext uri="{FF2B5EF4-FFF2-40B4-BE49-F238E27FC236}">
                  <a16:creationId xmlns:a16="http://schemas.microsoft.com/office/drawing/2014/main" id="{FD288266-7E76-4D4A-BAAC-E233FA013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20">
              <a:extLst>
                <a:ext uri="{FF2B5EF4-FFF2-40B4-BE49-F238E27FC236}">
                  <a16:creationId xmlns:a16="http://schemas.microsoft.com/office/drawing/2014/main" id="{B697F88A-8624-4BA2-AF06-E6C3A52F0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21">
              <a:extLst>
                <a:ext uri="{FF2B5EF4-FFF2-40B4-BE49-F238E27FC236}">
                  <a16:creationId xmlns:a16="http://schemas.microsoft.com/office/drawing/2014/main" id="{8CA77163-C052-481C-9DCF-68C23ACAB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6" name="Freeform: Shape 22">
              <a:extLst>
                <a:ext uri="{FF2B5EF4-FFF2-40B4-BE49-F238E27FC236}">
                  <a16:creationId xmlns:a16="http://schemas.microsoft.com/office/drawing/2014/main" id="{02B425B5-0A0E-4B85-B718-E5DA73431A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2753B10-0531-DF8A-5688-8CD43A503F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36292"/>
              </p:ext>
            </p:extLst>
          </p:nvPr>
        </p:nvGraphicFramePr>
        <p:xfrm>
          <a:off x="328487" y="1675055"/>
          <a:ext cx="4345331" cy="352094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682690">
                  <a:extLst>
                    <a:ext uri="{9D8B030D-6E8A-4147-A177-3AD203B41FA5}">
                      <a16:colId xmlns:a16="http://schemas.microsoft.com/office/drawing/2014/main" val="1184191354"/>
                    </a:ext>
                  </a:extLst>
                </a:gridCol>
                <a:gridCol w="1662641">
                  <a:extLst>
                    <a:ext uri="{9D8B030D-6E8A-4147-A177-3AD203B41FA5}">
                      <a16:colId xmlns:a16="http://schemas.microsoft.com/office/drawing/2014/main" val="4077042014"/>
                    </a:ext>
                  </a:extLst>
                </a:gridCol>
              </a:tblGrid>
              <a:tr h="511151">
                <a:tc>
                  <a:txBody>
                    <a:bodyPr/>
                    <a:lstStyle/>
                    <a:p>
                      <a:pPr algn="l" fontAlgn="b"/>
                      <a:r>
                        <a:rPr lang="en-IN" sz="1900" b="1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DayofWeek</a:t>
                      </a:r>
                    </a:p>
                  </a:txBody>
                  <a:tcPr marL="85735" marR="61239" marT="122478" marB="122478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900" b="1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85735" marR="61239" marT="122478" marB="122478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547706"/>
                  </a:ext>
                </a:extLst>
              </a:tr>
              <a:tr h="426633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Thursday</a:t>
                      </a:r>
                    </a:p>
                  </a:txBody>
                  <a:tcPr marL="85735" marR="61239" marT="10207" marB="12247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5735" marR="61239" marT="10207" marB="12247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2903722"/>
                  </a:ext>
                </a:extLst>
              </a:tr>
              <a:tr h="426633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Sunday</a:t>
                      </a:r>
                    </a:p>
                  </a:txBody>
                  <a:tcPr marL="85735" marR="61239" marT="10207" marB="12247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5735" marR="61239" marT="10207" marB="12247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994947"/>
                  </a:ext>
                </a:extLst>
              </a:tr>
              <a:tr h="426633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Friday</a:t>
                      </a:r>
                    </a:p>
                  </a:txBody>
                  <a:tcPr marL="85735" marR="61239" marT="10207" marB="12247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5735" marR="61239" marT="10207" marB="12247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3364434"/>
                  </a:ext>
                </a:extLst>
              </a:tr>
              <a:tr h="426633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Tuesday</a:t>
                      </a:r>
                    </a:p>
                  </a:txBody>
                  <a:tcPr marL="85735" marR="61239" marT="10207" marB="12247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5735" marR="61239" marT="10207" marB="12247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615941"/>
                  </a:ext>
                </a:extLst>
              </a:tr>
              <a:tr h="426633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Monday</a:t>
                      </a:r>
                    </a:p>
                  </a:txBody>
                  <a:tcPr marL="85735" marR="61239" marT="10207" marB="12247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5735" marR="61239" marT="10207" marB="12247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8303907"/>
                  </a:ext>
                </a:extLst>
              </a:tr>
              <a:tr h="426633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Wednesday</a:t>
                      </a:r>
                    </a:p>
                  </a:txBody>
                  <a:tcPr marL="85735" marR="61239" marT="10207" marB="12247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5735" marR="61239" marT="10207" marB="12247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6977184"/>
                  </a:ext>
                </a:extLst>
              </a:tr>
              <a:tr h="426633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Saturday</a:t>
                      </a:r>
                    </a:p>
                  </a:txBody>
                  <a:tcPr marL="85735" marR="61239" marT="10207" marB="12247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5735" marR="61239" marT="10207" marB="12247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885765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9E05180-AAF7-F8A9-434C-73CAA4FD9847}"/>
              </a:ext>
            </a:extLst>
          </p:cNvPr>
          <p:cNvSpPr txBox="1"/>
          <p:nvPr/>
        </p:nvSpPr>
        <p:spPr>
          <a:xfrm>
            <a:off x="5396753" y="1675055"/>
            <a:ext cx="58091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 </a:t>
            </a:r>
          </a:p>
          <a:p>
            <a:r>
              <a:rPr lang="en-US" dirty="0"/>
              <a:t>	{</a:t>
            </a:r>
            <a:r>
              <a:rPr lang="en-US" dirty="0" err="1"/>
              <a:t>fn</a:t>
            </a:r>
            <a:r>
              <a:rPr lang="en-US" dirty="0"/>
              <a:t> DAYNAME(</a:t>
            </a:r>
            <a:r>
              <a:rPr lang="en-US" dirty="0" err="1"/>
              <a:t>users.created_at</a:t>
            </a:r>
            <a:r>
              <a:rPr lang="en-US" dirty="0"/>
              <a:t>)} AS </a:t>
            </a:r>
            <a:r>
              <a:rPr lang="en-US" dirty="0" err="1"/>
              <a:t>DayofWeek</a:t>
            </a:r>
            <a:r>
              <a:rPr lang="en-US" dirty="0"/>
              <a:t>,</a:t>
            </a:r>
          </a:p>
          <a:p>
            <a:r>
              <a:rPr lang="en-US" dirty="0"/>
              <a:t>    count(*) as count</a:t>
            </a:r>
          </a:p>
          <a:p>
            <a:r>
              <a:rPr lang="en-US" dirty="0"/>
              <a:t>from users</a:t>
            </a:r>
          </a:p>
          <a:p>
            <a:endParaRPr lang="en-US" dirty="0"/>
          </a:p>
          <a:p>
            <a:r>
              <a:rPr lang="en-US" dirty="0"/>
              <a:t>group by </a:t>
            </a:r>
            <a:r>
              <a:rPr lang="en-US" dirty="0" err="1"/>
              <a:t>DayofWeek</a:t>
            </a:r>
            <a:endParaRPr lang="en-US" dirty="0"/>
          </a:p>
          <a:p>
            <a:r>
              <a:rPr lang="en-US" dirty="0"/>
              <a:t>order by count desc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5717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FEE25C-72EF-5F8B-6BCB-58CBD3965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IN" sz="4000"/>
              <a:t>Average photo post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0CFF46C-6D24-3520-A737-5DA1809126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165850"/>
              </p:ext>
            </p:extLst>
          </p:nvPr>
        </p:nvGraphicFramePr>
        <p:xfrm>
          <a:off x="470647" y="2581834"/>
          <a:ext cx="3619500" cy="995082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010966736"/>
                    </a:ext>
                  </a:extLst>
                </a:gridCol>
                <a:gridCol w="1587500">
                  <a:extLst>
                    <a:ext uri="{9D8B030D-6E8A-4147-A177-3AD203B41FA5}">
                      <a16:colId xmlns:a16="http://schemas.microsoft.com/office/drawing/2014/main" val="2869111808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3775107158"/>
                    </a:ext>
                  </a:extLst>
                </a:gridCol>
              </a:tblGrid>
              <a:tr h="497541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avergae_post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total_no_of_photo_poster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total_no_of_photos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25050116"/>
                  </a:ext>
                </a:extLst>
              </a:tr>
              <a:tr h="497541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3.473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257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9107363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ADF6BC5-C701-8250-C4E7-BE82AB7D7640}"/>
              </a:ext>
            </a:extLst>
          </p:cNvPr>
          <p:cNvSpPr txBox="1"/>
          <p:nvPr/>
        </p:nvSpPr>
        <p:spPr>
          <a:xfrm>
            <a:off x="4090147" y="2052367"/>
            <a:ext cx="768051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select </a:t>
            </a:r>
          </a:p>
          <a:p>
            <a:r>
              <a:rPr lang="en-IN" dirty="0"/>
              <a:t>	</a:t>
            </a:r>
            <a:r>
              <a:rPr lang="en-IN" dirty="0" err="1"/>
              <a:t>avg</a:t>
            </a:r>
            <a:r>
              <a:rPr lang="en-IN" dirty="0"/>
              <a:t>(post) as </a:t>
            </a:r>
            <a:r>
              <a:rPr lang="en-IN" dirty="0" err="1"/>
              <a:t>avergae_post</a:t>
            </a:r>
            <a:r>
              <a:rPr lang="en-IN" dirty="0"/>
              <a:t>,</a:t>
            </a:r>
          </a:p>
          <a:p>
            <a:r>
              <a:rPr lang="en-IN" dirty="0"/>
              <a:t>	count(distinct </a:t>
            </a:r>
            <a:r>
              <a:rPr lang="en-IN" dirty="0" err="1"/>
              <a:t>photos.user_id</a:t>
            </a:r>
            <a:r>
              <a:rPr lang="en-IN" dirty="0"/>
              <a:t>) as </a:t>
            </a:r>
            <a:r>
              <a:rPr lang="en-IN" dirty="0" err="1"/>
              <a:t>total_no_of_photo_poster</a:t>
            </a:r>
            <a:r>
              <a:rPr lang="en-IN" dirty="0"/>
              <a:t>,</a:t>
            </a:r>
          </a:p>
          <a:p>
            <a:r>
              <a:rPr lang="en-IN" dirty="0"/>
              <a:t>    	count(distinct photos.id) as </a:t>
            </a:r>
            <a:r>
              <a:rPr lang="en-IN" dirty="0" err="1"/>
              <a:t>total_no_of_photos</a:t>
            </a:r>
            <a:endParaRPr lang="en-IN" dirty="0"/>
          </a:p>
          <a:p>
            <a:r>
              <a:rPr lang="en-IN" dirty="0"/>
              <a:t>from photos</a:t>
            </a:r>
          </a:p>
          <a:p>
            <a:r>
              <a:rPr lang="en-IN" dirty="0"/>
              <a:t>inner join</a:t>
            </a:r>
          </a:p>
          <a:p>
            <a:r>
              <a:rPr lang="en-IN" dirty="0"/>
              <a:t>(</a:t>
            </a:r>
          </a:p>
          <a:p>
            <a:r>
              <a:rPr lang="en-IN" dirty="0"/>
              <a:t>	select</a:t>
            </a:r>
          </a:p>
          <a:p>
            <a:r>
              <a:rPr lang="en-IN" dirty="0"/>
              <a:t>		</a:t>
            </a:r>
            <a:r>
              <a:rPr lang="en-IN" dirty="0" err="1"/>
              <a:t>user_id</a:t>
            </a:r>
            <a:r>
              <a:rPr lang="en-IN" dirty="0"/>
              <a:t>,</a:t>
            </a:r>
          </a:p>
          <a:p>
            <a:r>
              <a:rPr lang="en-IN" dirty="0"/>
              <a:t>       		 count(*) as post</a:t>
            </a:r>
          </a:p>
          <a:p>
            <a:r>
              <a:rPr lang="en-IN" dirty="0"/>
              <a:t>	from</a:t>
            </a:r>
          </a:p>
          <a:p>
            <a:r>
              <a:rPr lang="en-IN" dirty="0"/>
              <a:t>		photos</a:t>
            </a:r>
          </a:p>
          <a:p>
            <a:r>
              <a:rPr lang="en-IN" dirty="0"/>
              <a:t>	group by</a:t>
            </a:r>
          </a:p>
          <a:p>
            <a:r>
              <a:rPr lang="en-IN" dirty="0"/>
              <a:t>		</a:t>
            </a:r>
            <a:r>
              <a:rPr lang="en-IN" dirty="0" err="1"/>
              <a:t>photos.user_id</a:t>
            </a:r>
            <a:endParaRPr lang="en-IN" dirty="0"/>
          </a:p>
          <a:p>
            <a:r>
              <a:rPr lang="en-IN" dirty="0"/>
              <a:t>	) as </a:t>
            </a:r>
            <a:r>
              <a:rPr lang="en-IN" dirty="0" err="1"/>
              <a:t>photo_post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2013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E82B13-9AC4-57F4-ED00-16091908D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chemeClr val="tx2"/>
                </a:solidFill>
              </a:rPr>
              <a:t>Bots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6566969-F813-4CC5-B3E9-363D85B55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881264" y="-5116"/>
            <a:ext cx="3318648" cy="2490264"/>
            <a:chOff x="-305" y="-1"/>
            <a:chExt cx="3832880" cy="287613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8CF66C-45E2-456B-92B0-9E97A331D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65D590E-D70D-4D25-B853-D5208F2AA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231501E-3F84-4705-A001-13995FA6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52617E4-47FD-4C38-8F70-93BF9B125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217D733-97B6-4C43-AF0C-5E3CB0EA1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07887"/>
            <a:ext cx="2605762" cy="2252847"/>
            <a:chOff x="-305" y="-4155"/>
            <a:chExt cx="2514948" cy="2174333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D288266-7E76-4D4A-BAAC-E233FA013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697F88A-8624-4BA2-AF06-E6C3A52F0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CA77163-C052-481C-9DCF-68C23ACAB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2B425B5-0A0E-4B85-B718-E5DA73431A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2840A69-FE1C-C2C4-0562-29DBED9F1F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2443379"/>
              </p:ext>
            </p:extLst>
          </p:nvPr>
        </p:nvGraphicFramePr>
        <p:xfrm>
          <a:off x="279892" y="1750695"/>
          <a:ext cx="3806333" cy="4920580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</a:tblPr>
              <a:tblGrid>
                <a:gridCol w="738813">
                  <a:extLst>
                    <a:ext uri="{9D8B030D-6E8A-4147-A177-3AD203B41FA5}">
                      <a16:colId xmlns:a16="http://schemas.microsoft.com/office/drawing/2014/main" val="1212194204"/>
                    </a:ext>
                  </a:extLst>
                </a:gridCol>
                <a:gridCol w="1834596">
                  <a:extLst>
                    <a:ext uri="{9D8B030D-6E8A-4147-A177-3AD203B41FA5}">
                      <a16:colId xmlns:a16="http://schemas.microsoft.com/office/drawing/2014/main" val="2678427797"/>
                    </a:ext>
                  </a:extLst>
                </a:gridCol>
                <a:gridCol w="1232924">
                  <a:extLst>
                    <a:ext uri="{9D8B030D-6E8A-4147-A177-3AD203B41FA5}">
                      <a16:colId xmlns:a16="http://schemas.microsoft.com/office/drawing/2014/main" val="2007093314"/>
                    </a:ext>
                  </a:extLst>
                </a:gridCol>
              </a:tblGrid>
              <a:tr h="332831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69960" marR="4485" marT="53815" marB="5381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username</a:t>
                      </a:r>
                    </a:p>
                  </a:txBody>
                  <a:tcPr marL="69960" marR="4485" marT="53815" marB="5381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no_of_likes</a:t>
                      </a:r>
                    </a:p>
                  </a:txBody>
                  <a:tcPr marL="69960" marR="4485" marT="53815" marB="5381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586009"/>
                  </a:ext>
                </a:extLst>
              </a:tr>
              <a:tr h="332831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9960" marR="4485" marT="53815" marB="53815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Aniya_Hackett</a:t>
                      </a:r>
                    </a:p>
                  </a:txBody>
                  <a:tcPr marL="69960" marR="4485" marT="53815" marB="53815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257</a:t>
                      </a:r>
                    </a:p>
                  </a:txBody>
                  <a:tcPr marL="69960" marR="4485" marT="53815" marB="53815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102305"/>
                  </a:ext>
                </a:extLst>
              </a:tr>
              <a:tr h="332831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9960" marR="4485" marT="53815" marB="53815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Jaclyn81</a:t>
                      </a:r>
                    </a:p>
                  </a:txBody>
                  <a:tcPr marL="69960" marR="4485" marT="53815" marB="53815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257</a:t>
                      </a:r>
                    </a:p>
                  </a:txBody>
                  <a:tcPr marL="69960" marR="4485" marT="53815" marB="53815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629851"/>
                  </a:ext>
                </a:extLst>
              </a:tr>
              <a:tr h="332831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9960" marR="4485" marT="53815" marB="53815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Rocio33</a:t>
                      </a:r>
                    </a:p>
                  </a:txBody>
                  <a:tcPr marL="69960" marR="4485" marT="53815" marB="53815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257</a:t>
                      </a:r>
                    </a:p>
                  </a:txBody>
                  <a:tcPr marL="69960" marR="4485" marT="53815" marB="53815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5105000"/>
                  </a:ext>
                </a:extLst>
              </a:tr>
              <a:tr h="332831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9960" marR="4485" marT="53815" marB="53815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Maxwell.Halvorson</a:t>
                      </a:r>
                    </a:p>
                  </a:txBody>
                  <a:tcPr marL="69960" marR="4485" marT="53815" marB="53815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257</a:t>
                      </a:r>
                    </a:p>
                  </a:txBody>
                  <a:tcPr marL="69960" marR="4485" marT="53815" marB="53815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553612"/>
                  </a:ext>
                </a:extLst>
              </a:tr>
              <a:tr h="332831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69960" marR="4485" marT="53815" marB="53815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Ollie_Ledner37</a:t>
                      </a:r>
                    </a:p>
                  </a:txBody>
                  <a:tcPr marL="69960" marR="4485" marT="53815" marB="53815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257</a:t>
                      </a:r>
                    </a:p>
                  </a:txBody>
                  <a:tcPr marL="69960" marR="4485" marT="53815" marB="53815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0976044"/>
                  </a:ext>
                </a:extLst>
              </a:tr>
              <a:tr h="332831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69960" marR="4485" marT="53815" marB="53815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Mckenna17</a:t>
                      </a:r>
                    </a:p>
                  </a:txBody>
                  <a:tcPr marL="69960" marR="4485" marT="53815" marB="53815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257</a:t>
                      </a:r>
                    </a:p>
                  </a:txBody>
                  <a:tcPr marL="69960" marR="4485" marT="53815" marB="53815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393758"/>
                  </a:ext>
                </a:extLst>
              </a:tr>
              <a:tr h="332831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69960" marR="4485" marT="53815" marB="53815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Duane60</a:t>
                      </a:r>
                    </a:p>
                  </a:txBody>
                  <a:tcPr marL="69960" marR="4485" marT="53815" marB="53815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257</a:t>
                      </a:r>
                    </a:p>
                  </a:txBody>
                  <a:tcPr marL="69960" marR="4485" marT="53815" marB="53815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918009"/>
                  </a:ext>
                </a:extLst>
              </a:tr>
              <a:tr h="332831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69960" marR="4485" marT="53815" marB="53815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Julien_Schmidt</a:t>
                      </a:r>
                    </a:p>
                  </a:txBody>
                  <a:tcPr marL="69960" marR="4485" marT="53815" marB="53815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257</a:t>
                      </a:r>
                    </a:p>
                  </a:txBody>
                  <a:tcPr marL="69960" marR="4485" marT="53815" marB="53815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130769"/>
                  </a:ext>
                </a:extLst>
              </a:tr>
              <a:tr h="332831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69960" marR="4485" marT="53815" marB="53815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Mike.Auer39</a:t>
                      </a:r>
                    </a:p>
                  </a:txBody>
                  <a:tcPr marL="69960" marR="4485" marT="53815" marB="53815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257</a:t>
                      </a:r>
                    </a:p>
                  </a:txBody>
                  <a:tcPr marL="69960" marR="4485" marT="53815" marB="53815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1214386"/>
                  </a:ext>
                </a:extLst>
              </a:tr>
              <a:tr h="332831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69960" marR="4485" marT="53815" marB="53815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Nia_Haag</a:t>
                      </a:r>
                    </a:p>
                  </a:txBody>
                  <a:tcPr marL="69960" marR="4485" marT="53815" marB="53815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257</a:t>
                      </a:r>
                    </a:p>
                  </a:txBody>
                  <a:tcPr marL="69960" marR="4485" marT="53815" marB="53815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639228"/>
                  </a:ext>
                </a:extLst>
              </a:tr>
              <a:tr h="332831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69960" marR="4485" marT="53815" marB="53815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Leslie67</a:t>
                      </a:r>
                    </a:p>
                  </a:txBody>
                  <a:tcPr marL="69960" marR="4485" marT="53815" marB="53815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257</a:t>
                      </a:r>
                    </a:p>
                  </a:txBody>
                  <a:tcPr marL="69960" marR="4485" marT="53815" marB="53815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7834452"/>
                  </a:ext>
                </a:extLst>
              </a:tr>
              <a:tr h="332831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69960" marR="4485" marT="53815" marB="53815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Janelle.Nikolaus81</a:t>
                      </a:r>
                    </a:p>
                  </a:txBody>
                  <a:tcPr marL="69960" marR="4485" marT="53815" marB="53815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257</a:t>
                      </a:r>
                    </a:p>
                  </a:txBody>
                  <a:tcPr marL="69960" marR="4485" marT="53815" marB="53815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946074"/>
                  </a:ext>
                </a:extLst>
              </a:tr>
              <a:tr h="332831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69960" marR="4485" marT="53815" marB="53815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Bethany20</a:t>
                      </a:r>
                    </a:p>
                  </a:txBody>
                  <a:tcPr marL="69960" marR="4485" marT="53815" marB="53815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257</a:t>
                      </a:r>
                    </a:p>
                  </a:txBody>
                  <a:tcPr marL="69960" marR="4485" marT="53815" marB="53815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487027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8CBB924-38C7-633B-7632-10C447397957}"/>
              </a:ext>
            </a:extLst>
          </p:cNvPr>
          <p:cNvSpPr txBox="1"/>
          <p:nvPr/>
        </p:nvSpPr>
        <p:spPr>
          <a:xfrm>
            <a:off x="4883525" y="2576562"/>
            <a:ext cx="62407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users.id,username,count</a:t>
            </a:r>
            <a:r>
              <a:rPr lang="en-US" dirty="0"/>
              <a:t>(</a:t>
            </a:r>
            <a:r>
              <a:rPr lang="en-US" dirty="0" err="1"/>
              <a:t>likes.user_id</a:t>
            </a:r>
            <a:r>
              <a:rPr lang="en-US" dirty="0"/>
              <a:t>) as </a:t>
            </a:r>
            <a:r>
              <a:rPr lang="en-US" dirty="0" err="1"/>
              <a:t>no_of_likes</a:t>
            </a:r>
            <a:endParaRPr lang="en-US" dirty="0"/>
          </a:p>
          <a:p>
            <a:r>
              <a:rPr lang="en-US" dirty="0"/>
              <a:t>from users</a:t>
            </a:r>
          </a:p>
          <a:p>
            <a:r>
              <a:rPr lang="en-US" dirty="0"/>
              <a:t>join likes </a:t>
            </a:r>
          </a:p>
          <a:p>
            <a:r>
              <a:rPr lang="en-US" dirty="0"/>
              <a:t>on users.id=</a:t>
            </a:r>
            <a:r>
              <a:rPr lang="en-US" dirty="0" err="1"/>
              <a:t>likes.user_id</a:t>
            </a:r>
            <a:r>
              <a:rPr lang="en-US" dirty="0"/>
              <a:t> </a:t>
            </a:r>
          </a:p>
          <a:p>
            <a:r>
              <a:rPr lang="en-US" dirty="0"/>
              <a:t>group by </a:t>
            </a:r>
          </a:p>
          <a:p>
            <a:r>
              <a:rPr lang="en-US" dirty="0"/>
              <a:t>	</a:t>
            </a:r>
            <a:r>
              <a:rPr lang="en-US" dirty="0" err="1"/>
              <a:t>likes.user_id</a:t>
            </a:r>
            <a:endParaRPr lang="en-US" dirty="0"/>
          </a:p>
          <a:p>
            <a:r>
              <a:rPr lang="en-US" dirty="0"/>
              <a:t>having </a:t>
            </a:r>
            <a:r>
              <a:rPr lang="en-US" dirty="0" err="1"/>
              <a:t>no_of_likes</a:t>
            </a:r>
            <a:r>
              <a:rPr lang="en-US" dirty="0"/>
              <a:t> = 257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6785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1185</TotalTime>
  <Words>904</Words>
  <Application>Microsoft Office PowerPoint</Application>
  <PresentationFormat>Widescreen</PresentationFormat>
  <Paragraphs>311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Instagram clone</vt:lpstr>
      <vt:lpstr>Approach</vt:lpstr>
      <vt:lpstr>Top 5 old Instagram users</vt:lpstr>
      <vt:lpstr>IDs with no photo posting</vt:lpstr>
      <vt:lpstr>Most likes</vt:lpstr>
      <vt:lpstr>Top 5 tags</vt:lpstr>
      <vt:lpstr>ID creation in different week days</vt:lpstr>
      <vt:lpstr>Average photo post </vt:lpstr>
      <vt:lpstr>Bots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Instagram clone</dc:title>
  <dc:creator>KRISHNENDU BARMAN</dc:creator>
  <cp:lastModifiedBy>KRISHNENDU BARMAN</cp:lastModifiedBy>
  <cp:revision>1</cp:revision>
  <dcterms:created xsi:type="dcterms:W3CDTF">2022-11-26T15:04:51Z</dcterms:created>
  <dcterms:modified xsi:type="dcterms:W3CDTF">2022-11-27T10:50:05Z</dcterms:modified>
</cp:coreProperties>
</file>