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6"/>
  </p:notesMasterIdLst>
  <p:handoutMasterIdLst>
    <p:handoutMasterId r:id="rId37"/>
  </p:handoutMasterIdLst>
  <p:sldIdLst>
    <p:sldId id="256" r:id="rId2"/>
    <p:sldId id="257" r:id="rId3"/>
    <p:sldId id="311" r:id="rId4"/>
    <p:sldId id="273" r:id="rId5"/>
    <p:sldId id="276" r:id="rId6"/>
    <p:sldId id="312" r:id="rId7"/>
    <p:sldId id="291" r:id="rId8"/>
    <p:sldId id="298" r:id="rId9"/>
    <p:sldId id="292" r:id="rId10"/>
    <p:sldId id="274" r:id="rId11"/>
    <p:sldId id="313" r:id="rId12"/>
    <p:sldId id="314" r:id="rId13"/>
    <p:sldId id="315" r:id="rId14"/>
    <p:sldId id="275" r:id="rId15"/>
    <p:sldId id="316" r:id="rId16"/>
    <p:sldId id="281" r:id="rId17"/>
    <p:sldId id="293" r:id="rId18"/>
    <p:sldId id="289" r:id="rId19"/>
    <p:sldId id="305" r:id="rId20"/>
    <p:sldId id="306" r:id="rId21"/>
    <p:sldId id="328" r:id="rId22"/>
    <p:sldId id="300" r:id="rId23"/>
    <p:sldId id="324" r:id="rId24"/>
    <p:sldId id="317" r:id="rId25"/>
    <p:sldId id="318" r:id="rId26"/>
    <p:sldId id="326" r:id="rId27"/>
    <p:sldId id="319" r:id="rId28"/>
    <p:sldId id="320" r:id="rId29"/>
    <p:sldId id="321" r:id="rId30"/>
    <p:sldId id="322" r:id="rId31"/>
    <p:sldId id="325" r:id="rId32"/>
    <p:sldId id="277" r:id="rId33"/>
    <p:sldId id="290"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81" d="100"/>
          <a:sy n="81" d="100"/>
        </p:scale>
        <p:origin x="888" y="20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29-06-2022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741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Handwritten</a:t>
            </a:r>
            <a:r>
              <a:rPr lang="en-US" sz="1500" b="1" i="1" baseline="0" dirty="0">
                <a:solidFill>
                  <a:schemeClr val="bg1"/>
                </a:solidFill>
                <a:effectLst/>
                <a:latin typeface="Times New Roman" panose="02020603050405020304" pitchFamily="18" charset="0"/>
                <a:cs typeface="Times New Roman" panose="02020603050405020304" pitchFamily="18" charset="0"/>
              </a:rPr>
              <a:t> Character Recognition using Deep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ICESC48915.2020.9155786%20EDITABLE%20TEXT.pdf" TargetMode="External"/><Relationship Id="rId2" Type="http://schemas.openxmlformats.org/officeDocument/2006/relationships/hyperlink" Target="../Downloads/fil1.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cais.2018.8442001%20ARABIC.pdf" TargetMode="External"/><Relationship Id="rId2" Type="http://schemas.openxmlformats.org/officeDocument/2006/relationships/hyperlink" Target="ICETECT.2011.5760215%20MALAYALAM.pdf" TargetMode="External"/><Relationship Id="rId1" Type="http://schemas.openxmlformats.org/officeDocument/2006/relationships/slideLayout" Target="../slideLayouts/slideLayout2.xml"/><Relationship Id="rId4" Type="http://schemas.openxmlformats.org/officeDocument/2006/relationships/hyperlink" Target="das.2012.61%20%20%20english.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das.2012.61%20%20%20english.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B-06/ICECA.2017.8212801%20TELUGU.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ICESC48915.2020.9155786%20EDITABLE%20TEX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K.Shreya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184G1A0588</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err="1">
                <a:effectLst>
                  <a:outerShdw blurRad="38100" dist="38100" dir="2700000" algn="tl">
                    <a:srgbClr val="000000">
                      <a:alpha val="43137"/>
                    </a:srgbClr>
                  </a:outerShdw>
                </a:effectLst>
              </a:rPr>
              <a:t>Mrs.S.Sunitha.</a:t>
            </a:r>
            <a:r>
              <a:rPr lang="en-US" sz="1100" b="0" dirty="0" err="1">
                <a:effectLst>
                  <a:outerShdw blurRad="38100" dist="38100" dir="2700000" algn="tl">
                    <a:srgbClr val="000000">
                      <a:alpha val="43137"/>
                    </a:srgbClr>
                  </a:outerShdw>
                </a:effectLst>
              </a:rPr>
              <a:t>M.Tech</a:t>
            </a:r>
            <a:r>
              <a:rPr lang="en-US" sz="1100" b="0" dirty="0">
                <a:effectLst>
                  <a:outerShdw blurRad="38100" dist="38100" dir="2700000" algn="tl">
                    <a:srgbClr val="000000">
                      <a:alpha val="43137"/>
                    </a:srgbClr>
                  </a:outerShdw>
                </a:effectLst>
              </a:rPr>
              <a:t>.(</a:t>
            </a:r>
            <a:r>
              <a:rPr lang="en-US" sz="1100" b="0" dirty="0" err="1">
                <a:effectLst>
                  <a:outerShdw blurRad="38100" dist="38100" dir="2700000" algn="tl">
                    <a:srgbClr val="000000">
                      <a:alpha val="43137"/>
                    </a:srgbClr>
                  </a:outerShdw>
                </a:effectLst>
              </a:rPr>
              <a:t>Ph.D</a:t>
            </a:r>
            <a:r>
              <a:rPr lang="en-US" sz="1100" b="0" dirty="0">
                <a:effectLst>
                  <a:outerShdw blurRad="38100" dist="38100" dir="2700000" algn="tl">
                    <a:srgbClr val="000000">
                      <a:alpha val="43137"/>
                    </a:srgbClr>
                  </a:outerShdw>
                </a:effectLst>
              </a:rPr>
              <a:t>).</a:t>
            </a:r>
            <a:endParaRPr lang="en-IN" sz="11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P.Rupeshwara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184G1A0569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G.Rupa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184G1A0567</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V.Sai</a:t>
            </a:r>
            <a:r>
              <a:rPr lang="en-US" sz="2600" b="0" dirty="0">
                <a:effectLst>
                  <a:outerShdw blurRad="38100" dist="38100" dir="2700000" algn="tl">
                    <a:srgbClr val="000000">
                      <a:alpha val="43137"/>
                    </a:srgbClr>
                  </a:outerShdw>
                </a:effectLst>
              </a:rPr>
              <a:t> </a:t>
            </a:r>
            <a:r>
              <a:rPr lang="en-US" sz="2600" b="0" dirty="0" err="1">
                <a:effectLst>
                  <a:outerShdw blurRad="38100" dist="38100" dir="2700000" algn="tl">
                    <a:srgbClr val="000000">
                      <a:alpha val="43137"/>
                    </a:srgbClr>
                  </a:outerShdw>
                </a:effectLst>
              </a:rPr>
              <a:t>Sooraj</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184G1A05B8</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Handwritten Character Recognition using Deep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199505" y="1097279"/>
            <a:ext cx="11779135" cy="5394960"/>
          </a:xfrm>
        </p:spPr>
        <p:txBody>
          <a:bodyPr>
            <a:normAutofit/>
          </a:bodyPr>
          <a:lstStyle/>
          <a:p>
            <a:pPr algn="l"/>
            <a:r>
              <a:rPr lang="en-US" dirty="0"/>
              <a:t> In this running world there is a  demand for the users to convert the printed documents into electronic documents for maintaining the security of the data. </a:t>
            </a:r>
          </a:p>
          <a:p>
            <a:pPr marL="0" indent="0" algn="l">
              <a:buNone/>
            </a:pPr>
            <a:endParaRPr lang="en-US" dirty="0"/>
          </a:p>
          <a:p>
            <a:pPr marL="0" indent="0">
              <a:buNone/>
            </a:pPr>
            <a:r>
              <a:rPr lang="en-US" dirty="0"/>
              <a:t>Paper-1:</a:t>
            </a:r>
          </a:p>
          <a:p>
            <a:pPr marL="457200" indent="-457200">
              <a:buFont typeface="Wingdings" panose="05000000000000000000" pitchFamily="2" charset="2"/>
              <a:buChar char="Ø"/>
            </a:pPr>
            <a:r>
              <a:rPr lang="en-US" dirty="0"/>
              <a:t>In the existing OCR(Optical Character Recognition) system have the capability to detect </a:t>
            </a:r>
            <a:r>
              <a:rPr lang="en-US" dirty="0" err="1"/>
              <a:t>telugu</a:t>
            </a:r>
            <a:r>
              <a:rPr lang="en-US" dirty="0"/>
              <a:t> alphabets only.</a:t>
            </a:r>
          </a:p>
          <a:p>
            <a:r>
              <a:rPr lang="en-US" dirty="0"/>
              <a:t>Support Vector Machine and Radial Basis Function algorithms are used.</a:t>
            </a:r>
          </a:p>
          <a:p>
            <a:pPr marL="0" indent="0">
              <a:buNone/>
            </a:pPr>
            <a:endParaRPr lang="en-US" dirty="0"/>
          </a:p>
          <a:p>
            <a:pPr marL="0" indent="0">
              <a:buNone/>
            </a:pPr>
            <a:r>
              <a:rPr lang="en-US" dirty="0"/>
              <a:t>Paper-2:</a:t>
            </a:r>
          </a:p>
          <a:p>
            <a:pPr marL="457200" indent="-457200"/>
            <a:r>
              <a:rPr lang="en-US" dirty="0"/>
              <a:t>This paper shows the solution for HECR(Handwritten English Character Recognition) with CNN (Convolutional Neural Networks) concept.</a:t>
            </a:r>
          </a:p>
          <a:p>
            <a:pPr marL="457200" indent="-457200"/>
            <a:endParaRPr lang="en-US" dirty="0"/>
          </a:p>
          <a:p>
            <a:pPr marL="0" indent="0">
              <a:buNone/>
            </a:pPr>
            <a:endParaRPr lang="en-US" dirty="0"/>
          </a:p>
        </p:txBody>
      </p:sp>
    </p:spTree>
    <p:extLst>
      <p:ext uri="{BB962C8B-B14F-4D97-AF65-F5344CB8AC3E}">
        <p14:creationId xmlns:p14="http://schemas.microsoft.com/office/powerpoint/2010/main" val="102155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normAutofit fontScale="92500" lnSpcReduction="20000"/>
          </a:bodyPr>
          <a:lstStyle/>
          <a:p>
            <a:pPr>
              <a:lnSpc>
                <a:spcPct val="160000"/>
              </a:lnSpc>
            </a:pPr>
            <a:r>
              <a:rPr lang="en-US" dirty="0"/>
              <a:t>There are many are many fields in Handwriting Recognition is one of the active areas of research where deep neural networks are being utilized. Recognizing handwriting is an easy task for humans but a daunting task for computers. </a:t>
            </a:r>
          </a:p>
          <a:p>
            <a:pPr>
              <a:lnSpc>
                <a:spcPct val="160000"/>
              </a:lnSpc>
            </a:pPr>
            <a:r>
              <a:rPr lang="en-US" dirty="0"/>
              <a:t>Handwriting recognition systems are of two types: Online and Offline. In online handwriting recognition system the handwriting of the user is recognized as the user is writing. The information like the order in which the user has made the strokes is also available. But in offline handwriting recognition system, the handwriting of user is available as an image. Handwriting recognition is a challenging task because of many reasons. </a:t>
            </a:r>
          </a:p>
          <a:p>
            <a:endParaRPr lang="en-IN" dirty="0"/>
          </a:p>
        </p:txBody>
      </p:sp>
    </p:spTree>
    <p:extLst>
      <p:ext uri="{BB962C8B-B14F-4D97-AF65-F5344CB8AC3E}">
        <p14:creationId xmlns:p14="http://schemas.microsoft.com/office/powerpoint/2010/main" val="45690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lstStyle/>
          <a:p>
            <a:r>
              <a:rPr lang="en-US" dirty="0"/>
              <a:t>The primary reason is that different people have different styles of writing. The secondary reason is there are lot of characters like Capital letters, Small letters, Digits and Special symbols. However even the most modern and commercially available systems have not been able to achieve such a high accuracy .</a:t>
            </a:r>
          </a:p>
          <a:p>
            <a:pPr marL="0" indent="0">
              <a:buNone/>
            </a:pPr>
            <a:endParaRPr lang="en-IN" dirty="0"/>
          </a:p>
        </p:txBody>
      </p:sp>
    </p:spTree>
    <p:extLst>
      <p:ext uri="{BB962C8B-B14F-4D97-AF65-F5344CB8AC3E}">
        <p14:creationId xmlns:p14="http://schemas.microsoft.com/office/powerpoint/2010/main" val="325706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lstStyle/>
          <a:p>
            <a:pPr marL="457200" lvl="0" indent="-457200">
              <a:lnSpc>
                <a:spcPct val="150000"/>
              </a:lnSpc>
              <a:buAutoNum type="arabicPeriod"/>
            </a:pPr>
            <a:r>
              <a:rPr lang="en-US" dirty="0"/>
              <a:t>Failure for the data maintained.</a:t>
            </a:r>
          </a:p>
          <a:p>
            <a:pPr marL="457200" lvl="0" indent="-457200">
              <a:lnSpc>
                <a:spcPct val="150000"/>
              </a:lnSpc>
              <a:buAutoNum type="arabicPeriod"/>
            </a:pPr>
            <a:r>
              <a:rPr lang="en-US" dirty="0"/>
              <a:t>Expensive.</a:t>
            </a:r>
          </a:p>
          <a:p>
            <a:pPr marL="457200" lvl="0" indent="-457200">
              <a:lnSpc>
                <a:spcPct val="150000"/>
              </a:lnSpc>
              <a:buAutoNum type="arabicPeriod"/>
            </a:pPr>
            <a:r>
              <a:rPr lang="en-US" dirty="0"/>
              <a:t>Inefficient.</a:t>
            </a:r>
          </a:p>
          <a:p>
            <a:pPr marL="457200" lvl="0" indent="-457200">
              <a:lnSpc>
                <a:spcPct val="150000"/>
              </a:lnSpc>
              <a:buAutoNum type="arabicPeriod"/>
            </a:pPr>
            <a:r>
              <a:rPr lang="en-US" dirty="0"/>
              <a:t>Requires planning and time</a:t>
            </a:r>
          </a:p>
          <a:p>
            <a:pPr marL="342900" lvl="0" indent="-342900">
              <a:lnSpc>
                <a:spcPct val="150000"/>
              </a:lnSpc>
              <a:spcAft>
                <a:spcPts val="800"/>
              </a:spcAft>
              <a:buFont typeface="+mj-lt"/>
              <a:buAutoNum type="arabicPeriod"/>
            </a:pPr>
            <a:r>
              <a:rPr lang="en-US" dirty="0">
                <a:solidFill>
                  <a:srgbClr val="000000"/>
                </a:solidFill>
                <a:ea typeface="Calibri" panose="020F0502020204030204" pitchFamily="34" charset="0"/>
              </a:rPr>
              <a:t>Time consuming.</a:t>
            </a:r>
            <a:endParaRPr lang="en-IN" dirty="0">
              <a:ea typeface="Calibri" panose="020F0502020204030204" pitchFamily="34" charset="0"/>
            </a:endParaRPr>
          </a:p>
          <a:p>
            <a:endParaRPr lang="en-IN" dirty="0"/>
          </a:p>
        </p:txBody>
      </p:sp>
    </p:spTree>
    <p:extLst>
      <p:ext uri="{BB962C8B-B14F-4D97-AF65-F5344CB8AC3E}">
        <p14:creationId xmlns:p14="http://schemas.microsoft.com/office/powerpoint/2010/main" val="268393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fontScale="92500" lnSpcReduction="10000"/>
          </a:bodyPr>
          <a:lstStyle/>
          <a:p>
            <a:pPr marL="0" indent="0">
              <a:buNone/>
            </a:pPr>
            <a:endParaRPr lang="en-US" dirty="0"/>
          </a:p>
          <a:p>
            <a:pPr marL="457200" indent="-457200"/>
            <a:r>
              <a:rPr lang="en-US" dirty="0"/>
              <a:t> Our proposed system is able to recognize the of   English characters .</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present system is able to recognize the characters with good accuracy and  speed .</a:t>
            </a:r>
          </a:p>
          <a:p>
            <a:pPr>
              <a:lnSpc>
                <a:spcPct val="150000"/>
              </a:lnSpc>
            </a:pPr>
            <a:r>
              <a:rPr lang="en-US" dirty="0"/>
              <a:t>  To overcome the limitation of the existing system, we develop a hand writing character recognition system which uses deep learning models in conjunction with computer vision to achieve good accuracies in characters detection and recognition.</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For this we use Convolutional Neural Networks (CNN) techniques to solve the problem and also to improve the accuracy .</a:t>
            </a:r>
          </a:p>
        </p:txBody>
      </p:sp>
    </p:spTree>
    <p:extLst>
      <p:ext uri="{BB962C8B-B14F-4D97-AF65-F5344CB8AC3E}">
        <p14:creationId xmlns:p14="http://schemas.microsoft.com/office/powerpoint/2010/main" val="3465084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Advantages </a:t>
            </a:r>
          </a:p>
        </p:txBody>
      </p:sp>
      <p:sp>
        <p:nvSpPr>
          <p:cNvPr id="3" name="Content Placeholder 2"/>
          <p:cNvSpPr>
            <a:spLocks noGrp="1"/>
          </p:cNvSpPr>
          <p:nvPr>
            <p:ph idx="1"/>
          </p:nvPr>
        </p:nvSpPr>
        <p:spPr/>
        <p:txBody>
          <a:bodyPr/>
          <a:lstStyle/>
          <a:p>
            <a:pPr lvl="0">
              <a:lnSpc>
                <a:spcPct val="150000"/>
              </a:lnSpc>
            </a:pPr>
            <a:r>
              <a:rPr lang="en-US" dirty="0"/>
              <a:t>Inexpensive.</a:t>
            </a:r>
          </a:p>
          <a:p>
            <a:pPr lvl="0">
              <a:lnSpc>
                <a:spcPct val="150000"/>
              </a:lnSpc>
            </a:pPr>
            <a:r>
              <a:rPr lang="en-US" dirty="0"/>
              <a:t>Efficient.</a:t>
            </a:r>
          </a:p>
          <a:p>
            <a:endParaRPr lang="en-IN" dirty="0"/>
          </a:p>
        </p:txBody>
      </p:sp>
    </p:spTree>
    <p:extLst>
      <p:ext uri="{BB962C8B-B14F-4D97-AF65-F5344CB8AC3E}">
        <p14:creationId xmlns:p14="http://schemas.microsoft.com/office/powerpoint/2010/main" val="283676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Definition</a:t>
            </a:r>
          </a:p>
        </p:txBody>
      </p:sp>
      <p:sp>
        <p:nvSpPr>
          <p:cNvPr id="3" name="Content Placeholder 2"/>
          <p:cNvSpPr>
            <a:spLocks noGrp="1"/>
          </p:cNvSpPr>
          <p:nvPr>
            <p:ph idx="1"/>
          </p:nvPr>
        </p:nvSpPr>
        <p:spPr/>
        <p:txBody>
          <a:bodyPr>
            <a:normAutofit/>
          </a:bodyPr>
          <a:lstStyle/>
          <a:p>
            <a:r>
              <a:rPr lang="en-IN" dirty="0"/>
              <a:t>In the digital world ,it is time consuming and cost inefficient to store the files physically . And also it is very challenging task to store the files safe and secure without any damages or loss of information.  We cannot extract the information from those files quickly. Contradictions may raise when there is no efficiency in the information. To overcome this problem OCR technology is used .</a:t>
            </a:r>
          </a:p>
          <a:p>
            <a:endParaRPr lang="en-IN" dirty="0"/>
          </a:p>
          <a:p>
            <a:r>
              <a:rPr lang="en-US" dirty="0"/>
              <a:t>There are many are many fields in Handwriting Recognition is one of the active areas of research where deep neural networks are being utilized. Recognizing handwriting is an easy task for humans but a daunting task for computers. </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09514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lstStyle/>
          <a:p>
            <a:r>
              <a:rPr lang="en-US" dirty="0"/>
              <a:t>In online handwriting recognition system, the handwriting of the user is recognized as the user is writing. The information like the order in which the user has made the strokes is also available. But in offline handwriting recognition system, the handwriting of user is available as an image. Handwriting recognition is a challenging task because of many reasons. The primary reason is that different people have different styles of writing. The secondary reason is there are lot of characters like Capital letters, Small letters, Digits and Special symbols. However even the most modern and commercially available systems have not been able to achieve such a high accuracy loss</a:t>
            </a:r>
            <a:endParaRPr lang="en-IN" dirty="0"/>
          </a:p>
        </p:txBody>
      </p:sp>
    </p:spTree>
    <p:extLst>
      <p:ext uri="{BB962C8B-B14F-4D97-AF65-F5344CB8AC3E}">
        <p14:creationId xmlns:p14="http://schemas.microsoft.com/office/powerpoint/2010/main" val="417565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a:t>
            </a:r>
          </a:p>
        </p:txBody>
      </p:sp>
      <p:sp>
        <p:nvSpPr>
          <p:cNvPr id="3" name="Content Placeholder 2"/>
          <p:cNvSpPr>
            <a:spLocks noGrp="1"/>
          </p:cNvSpPr>
          <p:nvPr>
            <p:ph idx="1"/>
          </p:nvPr>
        </p:nvSpPr>
        <p:spPr/>
        <p:txBody>
          <a:bodyPr>
            <a:normAutofit/>
          </a:bodyPr>
          <a:lstStyle/>
          <a:p>
            <a:r>
              <a:rPr lang="en-IN" b="1" dirty="0"/>
              <a:t>SYSTEM SPECIFICATIONS :</a:t>
            </a:r>
          </a:p>
          <a:p>
            <a:pPr marL="0" indent="0">
              <a:buNone/>
            </a:pPr>
            <a:endParaRPr lang="en-IN" b="1" dirty="0"/>
          </a:p>
          <a:p>
            <a:pPr lvl="2">
              <a:buFont typeface="Wingdings" panose="05000000000000000000" pitchFamily="2" charset="2"/>
              <a:buChar char="q"/>
            </a:pPr>
            <a:r>
              <a:rPr lang="en-IN" b="1" dirty="0"/>
              <a:t>H/W Specifications:</a:t>
            </a:r>
          </a:p>
          <a:p>
            <a:pPr lvl="3">
              <a:buFont typeface="Courier New" panose="02070309020205020404" pitchFamily="49" charset="0"/>
              <a:buChar char="o"/>
            </a:pPr>
            <a:r>
              <a:rPr lang="en-IN" dirty="0"/>
              <a:t>Processor                    : i3 or  i5 Processor</a:t>
            </a:r>
          </a:p>
          <a:p>
            <a:pPr lvl="3">
              <a:buFont typeface="Courier New" panose="02070309020205020404" pitchFamily="49" charset="0"/>
              <a:buChar char="o"/>
            </a:pPr>
            <a:r>
              <a:rPr lang="en-IN" dirty="0"/>
              <a:t>RAM		: 8 GB </a:t>
            </a:r>
          </a:p>
          <a:p>
            <a:pPr lvl="3">
              <a:buFont typeface="Courier New" panose="02070309020205020404" pitchFamily="49" charset="0"/>
              <a:buChar char="o"/>
            </a:pPr>
            <a:r>
              <a:rPr lang="en-IN" dirty="0"/>
              <a:t>Hard Disk		: 128GB</a:t>
            </a:r>
          </a:p>
          <a:p>
            <a:pPr marL="1371600" lvl="3" indent="0">
              <a:buNone/>
            </a:pPr>
            <a:endParaRPr lang="en-IN" dirty="0"/>
          </a:p>
          <a:p>
            <a:pPr lvl="2">
              <a:buFont typeface="Wingdings" panose="05000000000000000000" pitchFamily="2" charset="2"/>
              <a:buChar char="q"/>
            </a:pPr>
            <a:r>
              <a:rPr lang="en-IN" b="1" dirty="0"/>
              <a:t>S/W Specifications</a:t>
            </a:r>
          </a:p>
          <a:p>
            <a:pPr lvl="0"/>
            <a:r>
              <a:rPr lang="en-US" sz="1600" dirty="0"/>
              <a:t>Operating System             	:   Windows 7+		</a:t>
            </a:r>
            <a:endParaRPr lang="en-IN" sz="1600" dirty="0"/>
          </a:p>
          <a:p>
            <a:pPr lvl="0"/>
            <a:r>
              <a:rPr lang="en-US" sz="1600" dirty="0"/>
              <a:t>Server-side Script             	:   Python 3.6+</a:t>
            </a:r>
            <a:endParaRPr lang="en-IN" sz="1600" dirty="0"/>
          </a:p>
          <a:p>
            <a:pPr lvl="0"/>
            <a:r>
              <a:rPr lang="en-US" sz="1600" dirty="0"/>
              <a:t>IDE	                                    :   </a:t>
            </a:r>
            <a:r>
              <a:rPr lang="en-US" sz="1600" dirty="0" err="1"/>
              <a:t>PyCharm</a:t>
            </a:r>
            <a:endParaRPr lang="en-IN" sz="1600" dirty="0"/>
          </a:p>
          <a:p>
            <a:pPr lvl="0"/>
            <a:r>
              <a:rPr lang="en-US" sz="1600" dirty="0"/>
              <a:t>Libraries Used		:   Pandas, </a:t>
            </a:r>
            <a:r>
              <a:rPr lang="en-US" sz="1600" dirty="0" err="1"/>
              <a:t>Numpy</a:t>
            </a:r>
            <a:r>
              <a:rPr lang="en-US" sz="1600" dirty="0"/>
              <a:t>, OS, </a:t>
            </a:r>
            <a:r>
              <a:rPr lang="en-US" sz="1600" dirty="0" err="1"/>
              <a:t>Keras</a:t>
            </a:r>
            <a:endParaRPr lang="en-IN" sz="1600" dirty="0"/>
          </a:p>
          <a:p>
            <a:pPr lvl="0"/>
            <a:r>
              <a:rPr lang="en-US" sz="1600" dirty="0"/>
              <a:t>Framework		:   Flask</a:t>
            </a:r>
            <a:endParaRPr lang="en-IN" sz="1600" dirty="0"/>
          </a:p>
          <a:p>
            <a:pPr lvl="0"/>
            <a:r>
              <a:rPr lang="en-US" sz="1600" dirty="0"/>
              <a:t>Database		:   MySQL</a:t>
            </a:r>
            <a:endParaRPr lang="en-IN" sz="1600" dirty="0"/>
          </a:p>
          <a:p>
            <a:pPr lvl="3">
              <a:buFont typeface="Courier New" panose="02070309020205020404" pitchFamily="49" charset="0"/>
              <a:buChar char="o"/>
            </a:pPr>
            <a:endParaRPr lang="en-IN" dirty="0"/>
          </a:p>
        </p:txBody>
      </p:sp>
    </p:spTree>
    <p:extLst>
      <p:ext uri="{BB962C8B-B14F-4D97-AF65-F5344CB8AC3E}">
        <p14:creationId xmlns:p14="http://schemas.microsoft.com/office/powerpoint/2010/main" val="206698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5" name="Content Placeholder 4"/>
          <p:cNvPicPr>
            <a:picLocks noGrp="1"/>
          </p:cNvPicPr>
          <p:nvPr>
            <p:ph idx="1"/>
          </p:nvPr>
        </p:nvPicPr>
        <p:blipFill>
          <a:blip r:embed="rId2"/>
          <a:stretch>
            <a:fillRect/>
          </a:stretch>
        </p:blipFill>
        <p:spPr>
          <a:xfrm>
            <a:off x="2560320" y="1280160"/>
            <a:ext cx="5320030" cy="50248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                  The aim of this project is to classify handwritten characters using classification algorithms. The goal is to take an image of a handwritten character and determine  character . The  characters includes English alphabets. It is a solution to extract the data text. Handwritten Character Recognition is a field of research in Artificial Intelligence, Computer vision and Pattern Recognition.</a:t>
            </a:r>
          </a:p>
          <a:p>
            <a:pPr marL="0" indent="0">
              <a:buNone/>
            </a:pPr>
            <a:r>
              <a:rPr lang="en-US" dirty="0"/>
              <a:t>We have designed a image segmentation based Handwritten character recognition system. In our system we have made use of OpenCV for performing Image processing and have used TensorFlow for training a neural Network. We have developed this system using python programming language.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 Diagram:</a:t>
            </a:r>
          </a:p>
        </p:txBody>
      </p:sp>
      <p:pic>
        <p:nvPicPr>
          <p:cNvPr id="5" name="Content Placeholder 4"/>
          <p:cNvPicPr>
            <a:picLocks noGrp="1"/>
          </p:cNvPicPr>
          <p:nvPr>
            <p:ph idx="1"/>
          </p:nvPr>
        </p:nvPicPr>
        <p:blipFill>
          <a:blip r:embed="rId2"/>
          <a:stretch>
            <a:fillRect/>
          </a:stretch>
        </p:blipFill>
        <p:spPr>
          <a:xfrm>
            <a:off x="1375954" y="1532709"/>
            <a:ext cx="7371171" cy="46590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Oval 3"/>
          <p:cNvSpPr/>
          <p:nvPr/>
        </p:nvSpPr>
        <p:spPr>
          <a:xfrm>
            <a:off x="5055577" y="1257300"/>
            <a:ext cx="1178169" cy="5011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5" name="Flowchart: Data 4"/>
          <p:cNvSpPr/>
          <p:nvPr/>
        </p:nvSpPr>
        <p:spPr>
          <a:xfrm>
            <a:off x="4765432" y="1987060"/>
            <a:ext cx="1485900" cy="3341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6" name="Rectangle 5"/>
          <p:cNvSpPr/>
          <p:nvPr/>
        </p:nvSpPr>
        <p:spPr>
          <a:xfrm>
            <a:off x="4774224" y="2488223"/>
            <a:ext cx="1512277"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Cleaning Data</a:t>
            </a:r>
            <a:endParaRPr lang="en-US" dirty="0"/>
          </a:p>
        </p:txBody>
      </p:sp>
      <p:sp>
        <p:nvSpPr>
          <p:cNvPr id="9" name="Rectangle 8"/>
          <p:cNvSpPr/>
          <p:nvPr/>
        </p:nvSpPr>
        <p:spPr>
          <a:xfrm>
            <a:off x="2154115" y="4317023"/>
            <a:ext cx="1406770"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a:t>
            </a:r>
            <a:endParaRPr lang="en-US" dirty="0"/>
          </a:p>
        </p:txBody>
      </p:sp>
      <p:sp>
        <p:nvSpPr>
          <p:cNvPr id="10" name="Rectangle 9"/>
          <p:cNvSpPr/>
          <p:nvPr/>
        </p:nvSpPr>
        <p:spPr>
          <a:xfrm>
            <a:off x="8361484" y="3956539"/>
            <a:ext cx="1512277"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11" name="Rectangle 10"/>
          <p:cNvSpPr/>
          <p:nvPr/>
        </p:nvSpPr>
        <p:spPr>
          <a:xfrm>
            <a:off x="2118945" y="5178669"/>
            <a:ext cx="1468316" cy="3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2" name="Flowchart: Data 11"/>
          <p:cNvSpPr/>
          <p:nvPr/>
        </p:nvSpPr>
        <p:spPr>
          <a:xfrm>
            <a:off x="8299938" y="4818185"/>
            <a:ext cx="2074985" cy="38686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a:t>
            </a:r>
            <a:endParaRPr lang="en-US" dirty="0"/>
          </a:p>
        </p:txBody>
      </p:sp>
      <p:sp>
        <p:nvSpPr>
          <p:cNvPr id="13" name="Oval 12"/>
          <p:cNvSpPr/>
          <p:nvPr/>
        </p:nvSpPr>
        <p:spPr>
          <a:xfrm>
            <a:off x="6585438" y="5802923"/>
            <a:ext cx="1072662" cy="41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cxnSp>
        <p:nvCxnSpPr>
          <p:cNvPr id="15" name="Straight Arrow Connector 14"/>
          <p:cNvCxnSpPr>
            <a:stCxn id="4" idx="4"/>
            <a:endCxn id="5" idx="0"/>
          </p:cNvCxnSpPr>
          <p:nvPr/>
        </p:nvCxnSpPr>
        <p:spPr>
          <a:xfrm>
            <a:off x="5644662" y="1758462"/>
            <a:ext cx="12310" cy="228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4"/>
            <a:endCxn id="6" idx="0"/>
          </p:cNvCxnSpPr>
          <p:nvPr/>
        </p:nvCxnSpPr>
        <p:spPr>
          <a:xfrm>
            <a:off x="5508382" y="2321168"/>
            <a:ext cx="21981" cy="167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14769" y="3144129"/>
            <a:ext cx="8790" cy="24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130062" y="3701562"/>
            <a:ext cx="1450731" cy="3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112477" y="3754315"/>
            <a:ext cx="8792" cy="545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46985" y="3657600"/>
            <a:ext cx="2426677" cy="43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9073662" y="3666392"/>
            <a:ext cx="8792" cy="263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2"/>
            <a:endCxn id="11" idx="0"/>
          </p:cNvCxnSpPr>
          <p:nvPr/>
        </p:nvCxnSpPr>
        <p:spPr>
          <a:xfrm flipH="1">
            <a:off x="2853103" y="4809392"/>
            <a:ext cx="4397" cy="369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1" idx="3"/>
          </p:cNvCxnSpPr>
          <p:nvPr/>
        </p:nvCxnSpPr>
        <p:spPr>
          <a:xfrm flipV="1">
            <a:off x="3587261" y="5363308"/>
            <a:ext cx="3279531" cy="4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6866793" y="4325816"/>
            <a:ext cx="8792" cy="1055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849208" y="4317023"/>
            <a:ext cx="1494692" cy="8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9117623" y="4475285"/>
            <a:ext cx="17585" cy="316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231923" y="5240215"/>
            <a:ext cx="0" cy="817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3" idx="6"/>
          </p:cNvCxnSpPr>
          <p:nvPr/>
        </p:nvCxnSpPr>
        <p:spPr>
          <a:xfrm flipH="1" flipV="1">
            <a:off x="7658100" y="6009543"/>
            <a:ext cx="1573823" cy="4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4600135" y="3362177"/>
            <a:ext cx="1997612"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the data</a:t>
            </a:r>
            <a:endParaRPr lang="en-US" dirty="0"/>
          </a:p>
        </p:txBody>
      </p:sp>
    </p:spTree>
    <p:extLst>
      <p:ext uri="{BB962C8B-B14F-4D97-AF65-F5344CB8AC3E}">
        <p14:creationId xmlns:p14="http://schemas.microsoft.com/office/powerpoint/2010/main" val="209525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164F-79A7-4FAB-AD6F-84272FF16B3B}"/>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71D6F711-02BA-4776-A6AD-B9A0A2376FBC}"/>
              </a:ext>
            </a:extLst>
          </p:cNvPr>
          <p:cNvSpPr>
            <a:spLocks noGrp="1"/>
          </p:cNvSpPr>
          <p:nvPr>
            <p:ph idx="1"/>
          </p:nvPr>
        </p:nvSpPr>
        <p:spPr/>
        <p:txBody>
          <a:bodyPr>
            <a:normAutofit/>
          </a:bodyPr>
          <a:lstStyle/>
          <a:p>
            <a:pPr>
              <a:buFont typeface="Arial" panose="020B0604020202020204" pitchFamily="34" charset="0"/>
              <a:buChar char="•"/>
            </a:pPr>
            <a:r>
              <a:rPr lang="en-US" dirty="0"/>
              <a:t>Resnet50 is the neural network algorithm used to classify the images into 1000 </a:t>
            </a:r>
            <a:r>
              <a:rPr lang="en-US" dirty="0" err="1"/>
              <a:t>categories.It</a:t>
            </a:r>
            <a:r>
              <a:rPr lang="en-US" dirty="0"/>
              <a:t> provides the best results.</a:t>
            </a:r>
          </a:p>
          <a:p>
            <a:pPr>
              <a:buFont typeface="Arial" panose="020B0604020202020204" pitchFamily="34" charset="0"/>
              <a:buChar char="•"/>
            </a:pPr>
            <a:r>
              <a:rPr lang="en-US" dirty="0"/>
              <a:t>Resnet50 is a convolutional neural network which is 50 layers deep.</a:t>
            </a:r>
          </a:p>
          <a:p>
            <a:pPr>
              <a:buFont typeface="Arial" panose="020B0604020202020204" pitchFamily="34" charset="0"/>
              <a:buChar char="•"/>
            </a:pPr>
            <a:r>
              <a:rPr lang="en-US" dirty="0"/>
              <a:t>After training the data ,we are ready to test the model.</a:t>
            </a:r>
          </a:p>
          <a:p>
            <a:pPr>
              <a:buFont typeface="Arial" panose="020B0604020202020204" pitchFamily="34" charset="0"/>
              <a:buChar char="•"/>
            </a:pPr>
            <a:r>
              <a:rPr lang="en-US" dirty="0"/>
              <a:t>For testing, we are using resnet50 algorithm to classify the alphabets.</a:t>
            </a:r>
          </a:p>
          <a:p>
            <a:pPr>
              <a:buFont typeface="Arial" panose="020B0604020202020204" pitchFamily="34" charset="0"/>
              <a:buChar char="•"/>
            </a:pPr>
            <a:r>
              <a:rPr lang="en-US"/>
              <a:t>It is the most used  algorithm used in the computer vision tasks.</a:t>
            </a:r>
          </a:p>
          <a:p>
            <a:pPr marL="0" indent="0">
              <a:buNone/>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64474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586E-D5D1-ACB3-3BDF-63672636629E}"/>
              </a:ext>
            </a:extLst>
          </p:cNvPr>
          <p:cNvSpPr>
            <a:spLocks noGrp="1"/>
          </p:cNvSpPr>
          <p:nvPr>
            <p:ph type="title"/>
          </p:nvPr>
        </p:nvSpPr>
        <p:spPr>
          <a:xfrm>
            <a:off x="0" y="232759"/>
            <a:ext cx="12192000" cy="714892"/>
          </a:xfrm>
        </p:spPr>
        <p:txBody>
          <a:bodyPr/>
          <a:lstStyle/>
          <a:p>
            <a:r>
              <a:rPr lang="en-IN" dirty="0"/>
              <a:t>Contd..</a:t>
            </a:r>
          </a:p>
        </p:txBody>
      </p:sp>
      <p:sp>
        <p:nvSpPr>
          <p:cNvPr id="3" name="Content Placeholder 2">
            <a:extLst>
              <a:ext uri="{FF2B5EF4-FFF2-40B4-BE49-F238E27FC236}">
                <a16:creationId xmlns:a16="http://schemas.microsoft.com/office/drawing/2014/main" id="{6317983F-9580-32AA-2FDA-FDDA8A4A605B}"/>
              </a:ext>
            </a:extLst>
          </p:cNvPr>
          <p:cNvSpPr>
            <a:spLocks noGrp="1"/>
          </p:cNvSpPr>
          <p:nvPr>
            <p:ph idx="1"/>
          </p:nvPr>
        </p:nvSpPr>
        <p:spPr/>
        <p:txBody>
          <a:bodyPr>
            <a:normAutofit fontScale="85000" lnSpcReduction="10000"/>
          </a:bodyPr>
          <a:lstStyle/>
          <a:p>
            <a:pPr marL="0" indent="0">
              <a:lnSpc>
                <a:spcPct val="150000"/>
              </a:lnSpc>
              <a:buNone/>
            </a:pPr>
            <a:r>
              <a:rPr lang="en-IN" b="1" dirty="0"/>
              <a:t>1. System</a:t>
            </a:r>
            <a:endParaRPr lang="en-IN" dirty="0"/>
          </a:p>
          <a:p>
            <a:pPr>
              <a:lnSpc>
                <a:spcPct val="150000"/>
              </a:lnSpc>
            </a:pPr>
            <a:r>
              <a:rPr lang="en-IN" dirty="0"/>
              <a:t>1.1 </a:t>
            </a:r>
            <a:r>
              <a:rPr lang="en-US" b="1" dirty="0"/>
              <a:t>Create Dataset: </a:t>
            </a:r>
            <a:endParaRPr lang="en-IN" dirty="0"/>
          </a:p>
          <a:p>
            <a:pPr>
              <a:lnSpc>
                <a:spcPct val="150000"/>
              </a:lnSpc>
            </a:pPr>
            <a:r>
              <a:rPr lang="en-US" dirty="0"/>
              <a:t>The dataset containing images of the desired objects to be recognize is split into training and testing dataset with the test size of  20-30%.</a:t>
            </a:r>
            <a:endParaRPr lang="en-IN" dirty="0"/>
          </a:p>
          <a:p>
            <a:pPr>
              <a:lnSpc>
                <a:spcPct val="150000"/>
              </a:lnSpc>
            </a:pPr>
            <a:r>
              <a:rPr lang="en-IN" b="1" dirty="0"/>
              <a:t>1.2 Pre-processing:</a:t>
            </a:r>
            <a:endParaRPr lang="en-IN" dirty="0"/>
          </a:p>
          <a:p>
            <a:pPr>
              <a:lnSpc>
                <a:spcPct val="150000"/>
              </a:lnSpc>
            </a:pPr>
            <a:r>
              <a:rPr lang="en-IN" dirty="0"/>
              <a:t>Resizing and reshaping the images into appropriate format to train our model. </a:t>
            </a:r>
          </a:p>
          <a:p>
            <a:pPr>
              <a:lnSpc>
                <a:spcPct val="150000"/>
              </a:lnSpc>
            </a:pPr>
            <a:r>
              <a:rPr lang="en-IN" b="1" dirty="0"/>
              <a:t>1.3Training:</a:t>
            </a:r>
            <a:endParaRPr lang="en-IN" dirty="0"/>
          </a:p>
          <a:p>
            <a:pPr>
              <a:lnSpc>
                <a:spcPct val="150000"/>
              </a:lnSpc>
            </a:pPr>
            <a:r>
              <a:rPr lang="en-IN" dirty="0"/>
              <a:t>Use the pre-processed training dataset is used to train our model using CNN algorithm.</a:t>
            </a:r>
          </a:p>
          <a:p>
            <a:pPr marL="0" indent="0">
              <a:lnSpc>
                <a:spcPct val="150000"/>
              </a:lnSpc>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93142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Contd..</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2.User:</a:t>
            </a:r>
            <a:endParaRPr lang="en-IN" dirty="0"/>
          </a:p>
          <a:p>
            <a:pPr>
              <a:lnSpc>
                <a:spcPct val="150000"/>
              </a:lnSpc>
            </a:pPr>
            <a:r>
              <a:rPr lang="en-IN" b="1" dirty="0"/>
              <a:t>2.1 Register</a:t>
            </a:r>
            <a:endParaRPr lang="en-IN" dirty="0"/>
          </a:p>
          <a:p>
            <a:pPr>
              <a:lnSpc>
                <a:spcPct val="150000"/>
              </a:lnSpc>
            </a:pPr>
            <a:r>
              <a:rPr lang="en-IN" dirty="0"/>
              <a:t>The user needs to register and the data stored in MySQL database.</a:t>
            </a:r>
          </a:p>
          <a:p>
            <a:pPr>
              <a:lnSpc>
                <a:spcPct val="150000"/>
              </a:lnSpc>
            </a:pPr>
            <a:r>
              <a:rPr lang="en-IN" b="1" dirty="0"/>
              <a:t>2.2 Login</a:t>
            </a:r>
            <a:endParaRPr lang="en-IN" dirty="0"/>
          </a:p>
          <a:p>
            <a:pPr>
              <a:lnSpc>
                <a:spcPct val="150000"/>
              </a:lnSpc>
            </a:pPr>
            <a:r>
              <a:rPr lang="en-IN" dirty="0"/>
              <a:t>A registered user can login using the valid credentials to the website to use a application.</a:t>
            </a:r>
          </a:p>
          <a:p>
            <a:pPr>
              <a:lnSpc>
                <a:spcPct val="150000"/>
              </a:lnSpc>
            </a:pPr>
            <a:r>
              <a:rPr lang="en-IN" b="1" dirty="0"/>
              <a:t>2.3 About-Project</a:t>
            </a:r>
            <a:endParaRPr lang="en-IN" dirty="0"/>
          </a:p>
          <a:p>
            <a:pPr>
              <a:lnSpc>
                <a:spcPct val="150000"/>
              </a:lnSpc>
            </a:pPr>
            <a:r>
              <a:rPr lang="en-IN" dirty="0"/>
              <a:t>In this application, we have successfully created an application which takes to classify the images those contains characters.</a:t>
            </a:r>
          </a:p>
          <a:p>
            <a:endParaRPr lang="en-IN" dirty="0"/>
          </a:p>
        </p:txBody>
      </p:sp>
    </p:spTree>
    <p:extLst>
      <p:ext uri="{BB962C8B-B14F-4D97-AF65-F5344CB8AC3E}">
        <p14:creationId xmlns:p14="http://schemas.microsoft.com/office/powerpoint/2010/main" val="287068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lstStyle/>
          <a:p>
            <a:pPr>
              <a:lnSpc>
                <a:spcPct val="150000"/>
              </a:lnSpc>
            </a:pPr>
            <a:r>
              <a:rPr lang="en-IN" b="1" dirty="0"/>
              <a:t>2.4 Upload Image</a:t>
            </a:r>
            <a:endParaRPr lang="en-IN" dirty="0"/>
          </a:p>
          <a:p>
            <a:pPr>
              <a:lnSpc>
                <a:spcPct val="150000"/>
              </a:lnSpc>
            </a:pPr>
            <a:r>
              <a:rPr lang="en-IN" dirty="0"/>
              <a:t>The user has to upload an image which needs to be classify the images.</a:t>
            </a:r>
          </a:p>
          <a:p>
            <a:pPr>
              <a:lnSpc>
                <a:spcPct val="150000"/>
              </a:lnSpc>
            </a:pPr>
            <a:r>
              <a:rPr lang="en-IN" b="1" dirty="0"/>
              <a:t>2.5 Prediction</a:t>
            </a:r>
            <a:endParaRPr lang="en-IN" dirty="0"/>
          </a:p>
          <a:p>
            <a:pPr>
              <a:lnSpc>
                <a:spcPct val="150000"/>
              </a:lnSpc>
            </a:pPr>
            <a:r>
              <a:rPr lang="en-US" dirty="0"/>
              <a:t>The results of our model will display the correct character which we have assigned to it.</a:t>
            </a:r>
          </a:p>
          <a:p>
            <a:pPr>
              <a:lnSpc>
                <a:spcPct val="150000"/>
              </a:lnSpc>
            </a:pPr>
            <a:r>
              <a:rPr lang="en-IN" b="1" dirty="0"/>
              <a:t>2.6 Logout</a:t>
            </a:r>
            <a:endParaRPr lang="en-IN" dirty="0"/>
          </a:p>
          <a:p>
            <a:pPr>
              <a:lnSpc>
                <a:spcPct val="150000"/>
              </a:lnSpc>
            </a:pPr>
            <a:r>
              <a:rPr lang="en-IN" dirty="0"/>
              <a:t>Once the prediction is over, the user can logout of the application.</a:t>
            </a:r>
          </a:p>
          <a:p>
            <a:endParaRPr lang="en-IN" dirty="0"/>
          </a:p>
        </p:txBody>
      </p:sp>
    </p:spTree>
    <p:extLst>
      <p:ext uri="{BB962C8B-B14F-4D97-AF65-F5344CB8AC3E}">
        <p14:creationId xmlns:p14="http://schemas.microsoft.com/office/powerpoint/2010/main" val="416260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CC58-7488-90BD-9988-AB5C5604C9C8}"/>
              </a:ext>
            </a:extLst>
          </p:cNvPr>
          <p:cNvSpPr>
            <a:spLocks noGrp="1"/>
          </p:cNvSpPr>
          <p:nvPr>
            <p:ph type="title"/>
          </p:nvPr>
        </p:nvSpPr>
        <p:spPr>
          <a:xfrm>
            <a:off x="-2" y="365761"/>
            <a:ext cx="12192000" cy="581890"/>
          </a:xfrm>
        </p:spPr>
        <p:txBody>
          <a:bodyPr/>
          <a:lstStyle/>
          <a:p>
            <a:r>
              <a:rPr lang="en-IN" dirty="0"/>
              <a:t>Sample Code:</a:t>
            </a:r>
          </a:p>
        </p:txBody>
      </p:sp>
      <p:sp>
        <p:nvSpPr>
          <p:cNvPr id="5" name="Content Placeholder 4">
            <a:extLst>
              <a:ext uri="{FF2B5EF4-FFF2-40B4-BE49-F238E27FC236}">
                <a16:creationId xmlns:a16="http://schemas.microsoft.com/office/drawing/2014/main" id="{86DB688B-BF8A-B7F5-DC07-B46A675F8A39}"/>
              </a:ext>
            </a:extLst>
          </p:cNvPr>
          <p:cNvSpPr>
            <a:spLocks noGrp="1"/>
          </p:cNvSpPr>
          <p:nvPr>
            <p:ph idx="1"/>
          </p:nvPr>
        </p:nvSpPr>
        <p:spPr/>
        <p:txBody>
          <a:bodyPr>
            <a:normAutofit lnSpcReduction="10000"/>
          </a:bodyPr>
          <a:lstStyle/>
          <a:p>
            <a:pPr marL="0" indent="0" algn="l">
              <a:buNone/>
            </a:pPr>
            <a:r>
              <a:rPr lang="en-IN" sz="2600" dirty="0"/>
              <a:t>from tensorflow.keras.applications.resnet50</a:t>
            </a:r>
          </a:p>
          <a:p>
            <a:pPr marL="0" indent="0" algn="l">
              <a:buNone/>
            </a:pPr>
            <a:r>
              <a:rPr lang="en-IN" sz="2600" dirty="0"/>
              <a:t>from </a:t>
            </a:r>
            <a:r>
              <a:rPr lang="en-IN" sz="2600" dirty="0" err="1"/>
              <a:t>tensorflow.keras.preprocessing.image</a:t>
            </a:r>
            <a:endParaRPr lang="en-IN" sz="2600" dirty="0"/>
          </a:p>
          <a:p>
            <a:pPr marL="0" indent="0" algn="l">
              <a:buNone/>
            </a:pPr>
            <a:r>
              <a:rPr lang="en-IN" sz="2600" dirty="0"/>
              <a:t>from tensorflow.keras.applications.resnet50 import ResNet50</a:t>
            </a:r>
          </a:p>
          <a:p>
            <a:pPr marL="0" indent="0" algn="l">
              <a:buNone/>
            </a:pPr>
            <a:r>
              <a:rPr lang="en-IN" sz="2600" dirty="0"/>
              <a:t>from </a:t>
            </a:r>
            <a:r>
              <a:rPr lang="en-IN" sz="2600" dirty="0" err="1"/>
              <a:t>tensorflow.keras.preprocessing</a:t>
            </a:r>
            <a:r>
              <a:rPr lang="en-IN" sz="2600" dirty="0"/>
              <a:t> import image</a:t>
            </a:r>
          </a:p>
          <a:p>
            <a:pPr marL="0" indent="0" algn="l">
              <a:buNone/>
            </a:pPr>
            <a:r>
              <a:rPr lang="en-IN" sz="2600" dirty="0"/>
              <a:t>from </a:t>
            </a:r>
            <a:r>
              <a:rPr lang="en-IN" sz="2600" dirty="0" err="1"/>
              <a:t>tensorflow.keras.models</a:t>
            </a:r>
            <a:r>
              <a:rPr lang="en-IN" sz="2600" dirty="0"/>
              <a:t> import Model</a:t>
            </a:r>
          </a:p>
          <a:p>
            <a:pPr marL="0" indent="0" algn="l">
              <a:buNone/>
            </a:pPr>
            <a:r>
              <a:rPr lang="en-IN" sz="2600" dirty="0"/>
              <a:t>Import </a:t>
            </a:r>
            <a:r>
              <a:rPr lang="en-IN" sz="2600" dirty="0" err="1"/>
              <a:t>numpy</a:t>
            </a:r>
            <a:r>
              <a:rPr lang="en-IN" sz="2600" dirty="0"/>
              <a:t> as np</a:t>
            </a:r>
          </a:p>
          <a:p>
            <a:pPr marL="0" indent="0" algn="l">
              <a:buNone/>
            </a:pPr>
            <a:r>
              <a:rPr lang="en-IN" sz="2600" dirty="0" err="1"/>
              <a:t>img_height,img_width</a:t>
            </a:r>
            <a:r>
              <a:rPr lang="en-IN" sz="2600" dirty="0"/>
              <a:t>=(224,224)</a:t>
            </a:r>
          </a:p>
          <a:p>
            <a:pPr marL="0" indent="0" algn="l">
              <a:buNone/>
            </a:pPr>
            <a:r>
              <a:rPr lang="en-IN" sz="2600" dirty="0" err="1"/>
              <a:t>batch_size</a:t>
            </a:r>
            <a:r>
              <a:rPr lang="en-IN" sz="2600" dirty="0"/>
              <a:t>=12</a:t>
            </a:r>
          </a:p>
          <a:p>
            <a:pPr marL="0" indent="0" algn="l">
              <a:buNone/>
            </a:pPr>
            <a:r>
              <a:rPr lang="en-IN" sz="2600" dirty="0" err="1"/>
              <a:t>train_data_dir</a:t>
            </a:r>
            <a:r>
              <a:rPr lang="en-IN" sz="2600" dirty="0"/>
              <a:t>="dataset/train“</a:t>
            </a:r>
          </a:p>
          <a:p>
            <a:pPr marL="0" indent="0" algn="l">
              <a:buNone/>
            </a:pPr>
            <a:r>
              <a:rPr lang="en-IN" sz="2600" dirty="0" err="1"/>
              <a:t>test_data_dir</a:t>
            </a:r>
            <a:r>
              <a:rPr lang="en-IN" sz="2600" dirty="0"/>
              <a:t>="dataset/test“</a:t>
            </a:r>
          </a:p>
          <a:p>
            <a:pPr marL="0" indent="0" algn="l">
              <a:buNone/>
            </a:pPr>
            <a:r>
              <a:rPr lang="en-IN" sz="2600" dirty="0" err="1"/>
              <a:t>Model.compile</a:t>
            </a:r>
            <a:r>
              <a:rPr lang="en-IN" sz="2600" dirty="0"/>
              <a:t>()</a:t>
            </a:r>
          </a:p>
          <a:p>
            <a:pPr marL="0" indent="0" algn="l">
              <a:buNone/>
            </a:pPr>
            <a:r>
              <a:rPr lang="en-IN" sz="2600" dirty="0" err="1"/>
              <a:t>Model.save</a:t>
            </a:r>
            <a:r>
              <a:rPr lang="en-IN" sz="2600" dirty="0"/>
              <a:t>(/path)</a:t>
            </a:r>
          </a:p>
          <a:p>
            <a:pPr marL="0" indent="0" algn="l">
              <a:buNone/>
            </a:pPr>
            <a:endParaRPr lang="en-IN" dirty="0"/>
          </a:p>
        </p:txBody>
      </p:sp>
    </p:spTree>
    <p:extLst>
      <p:ext uri="{BB962C8B-B14F-4D97-AF65-F5344CB8AC3E}">
        <p14:creationId xmlns:p14="http://schemas.microsoft.com/office/powerpoint/2010/main" val="3988131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014" y="1462723"/>
            <a:ext cx="7443574" cy="4546191"/>
          </a:xfrm>
        </p:spPr>
      </p:pic>
    </p:spTree>
    <p:extLst>
      <p:ext uri="{BB962C8B-B14F-4D97-AF65-F5344CB8AC3E}">
        <p14:creationId xmlns:p14="http://schemas.microsoft.com/office/powerpoint/2010/main" val="1941923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052" y="1157923"/>
            <a:ext cx="7167154" cy="4215266"/>
          </a:xfrm>
        </p:spPr>
      </p:pic>
    </p:spTree>
    <p:extLst>
      <p:ext uri="{BB962C8B-B14F-4D97-AF65-F5344CB8AC3E}">
        <p14:creationId xmlns:p14="http://schemas.microsoft.com/office/powerpoint/2010/main" val="2247273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125" y="1488848"/>
            <a:ext cx="8055573" cy="4598443"/>
          </a:xfrm>
        </p:spPr>
      </p:pic>
    </p:spTree>
    <p:extLst>
      <p:ext uri="{BB962C8B-B14F-4D97-AF65-F5344CB8AC3E}">
        <p14:creationId xmlns:p14="http://schemas.microsoft.com/office/powerpoint/2010/main" val="185307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C</a:t>
            </a:r>
            <a:r>
              <a:rPr lang="en-IN" dirty="0" err="1"/>
              <a:t>ontd</a:t>
            </a:r>
            <a:r>
              <a:rPr lang="en-IN" dirty="0"/>
              <a:t>…</a:t>
            </a:r>
          </a:p>
        </p:txBody>
      </p:sp>
      <p:sp>
        <p:nvSpPr>
          <p:cNvPr id="3" name="Content Placeholder 2"/>
          <p:cNvSpPr>
            <a:spLocks noGrp="1"/>
          </p:cNvSpPr>
          <p:nvPr>
            <p:ph idx="1"/>
          </p:nvPr>
        </p:nvSpPr>
        <p:spPr/>
        <p:txBody>
          <a:bodyPr/>
          <a:lstStyle/>
          <a:p>
            <a:r>
              <a:rPr lang="en-US" dirty="0"/>
              <a:t>In this project we present an innovative method for offline handwritten character detection using deep neural networks. In today world it has become easier to train deep neural networks because of availability of huge amount of data and various Algorithmic innovations which are taking place. Now-a-days the amount of computational power needed to train a neural network has increased due to the availability of GPU’s and other cloud-based services like Google Cloud platform and Amazon Web Services which provide resources to train a Neural network on the cloud. </a:t>
            </a:r>
            <a:endParaRPr lang="en-IN" dirty="0"/>
          </a:p>
        </p:txBody>
      </p:sp>
    </p:spTree>
    <p:extLst>
      <p:ext uri="{BB962C8B-B14F-4D97-AF65-F5344CB8AC3E}">
        <p14:creationId xmlns:p14="http://schemas.microsoft.com/office/powerpoint/2010/main" val="874038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pic>
        <p:nvPicPr>
          <p:cNvPr id="7" name="Content Placeholder 6" descr="Graphical user interface, application&#10;&#10;Description automatically generated">
            <a:extLst>
              <a:ext uri="{FF2B5EF4-FFF2-40B4-BE49-F238E27FC236}">
                <a16:creationId xmlns:a16="http://schemas.microsoft.com/office/drawing/2014/main" id="{BC5AF0FB-2C13-3246-435E-F98EDE8D8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84" y="1096963"/>
            <a:ext cx="9592732" cy="5395912"/>
          </a:xfrm>
        </p:spPr>
      </p:pic>
    </p:spTree>
    <p:extLst>
      <p:ext uri="{BB962C8B-B14F-4D97-AF65-F5344CB8AC3E}">
        <p14:creationId xmlns:p14="http://schemas.microsoft.com/office/powerpoint/2010/main" val="59249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9E0-F058-2882-8423-A41E84B0033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032CEAD-8A28-68AA-F3EC-135A2D536C40}"/>
              </a:ext>
            </a:extLst>
          </p:cNvPr>
          <p:cNvSpPr>
            <a:spLocks noGrp="1"/>
          </p:cNvSpPr>
          <p:nvPr>
            <p:ph idx="1"/>
          </p:nvPr>
        </p:nvSpPr>
        <p:spPr/>
        <p:txBody>
          <a:bodyPr/>
          <a:lstStyle/>
          <a:p>
            <a:r>
              <a:rPr lang="en-US" dirty="0"/>
              <a:t>In this project we have proposed a deep learning architecture with training character images and testing the images that classifies our test images.</a:t>
            </a:r>
          </a:p>
          <a:p>
            <a:r>
              <a:rPr lang="en-US" dirty="0"/>
              <a:t>The number of epochs were stopped at particular number because we have received a cut point after which the accuracy is </a:t>
            </a:r>
            <a:r>
              <a:rPr lang="en-US"/>
              <a:t>not improving.</a:t>
            </a:r>
            <a:endParaRPr lang="en-IN"/>
          </a:p>
        </p:txBody>
      </p:sp>
    </p:spTree>
    <p:extLst>
      <p:ext uri="{BB962C8B-B14F-4D97-AF65-F5344CB8AC3E}">
        <p14:creationId xmlns:p14="http://schemas.microsoft.com/office/powerpoint/2010/main" val="3752969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endParaRPr lang="en-US" dirty="0"/>
          </a:p>
          <a:p>
            <a:pPr marL="577850" indent="-577850">
              <a:buNone/>
            </a:pPr>
            <a:r>
              <a:rPr lang="en-US" dirty="0"/>
              <a:t>[1]. </a:t>
            </a:r>
            <a:r>
              <a:rPr lang="en-US" dirty="0" err="1"/>
              <a:t>N.Prameela</a:t>
            </a:r>
            <a:r>
              <a:rPr lang="en-US" dirty="0"/>
              <a:t>, </a:t>
            </a:r>
            <a:r>
              <a:rPr lang="en-US" dirty="0" err="1"/>
              <a:t>P.Anusha</a:t>
            </a:r>
            <a:r>
              <a:rPr lang="en-US" dirty="0"/>
              <a:t> and </a:t>
            </a:r>
            <a:r>
              <a:rPr lang="en-US" dirty="0" err="1"/>
              <a:t>R.Karthik</a:t>
            </a:r>
            <a:r>
              <a:rPr lang="en-US" dirty="0"/>
              <a:t>, “Off-line </a:t>
            </a:r>
            <a:r>
              <a:rPr lang="en-US" dirty="0" err="1"/>
              <a:t>telugu</a:t>
            </a:r>
            <a:r>
              <a:rPr lang="en-US" dirty="0"/>
              <a:t> handwritten characters recognition using optical character recognition”,” </a:t>
            </a:r>
            <a:r>
              <a:rPr lang="en-US" i="1" dirty="0"/>
              <a:t>IEEE.org</a:t>
            </a:r>
            <a:r>
              <a:rPr lang="en-US" dirty="0"/>
              <a:t>, 18 December 2017.</a:t>
            </a:r>
            <a:r>
              <a:rPr lang="en-IN" dirty="0" err="1"/>
              <a:t>Availablein:file</a:t>
            </a:r>
            <a:r>
              <a:rPr lang="en-IN" dirty="0"/>
              <a:t>:///</a:t>
            </a:r>
            <a:r>
              <a:rPr lang="en-IN" u="sng" dirty="0">
                <a:solidFill>
                  <a:schemeClr val="accent1">
                    <a:lumMod val="75000"/>
                  </a:schemeClr>
                </a:solidFill>
              </a:rPr>
              <a:t>C:/Users/admin/Desktop/dad/neft%20images%2022.12.2021/fil1.pdf</a:t>
            </a:r>
            <a:r>
              <a:rPr lang="en-IN" dirty="0"/>
              <a:t>. </a:t>
            </a:r>
            <a:r>
              <a:rPr lang="en-IN" dirty="0">
                <a:hlinkClick r:id="rId2" action="ppaction://hlinkfile"/>
              </a:rPr>
              <a:t>..\Downloads\fil1.pdf</a:t>
            </a:r>
            <a:endParaRPr lang="en-IN" dirty="0"/>
          </a:p>
          <a:p>
            <a:pPr marL="577850" indent="-577850">
              <a:buNone/>
            </a:pPr>
            <a:endParaRPr lang="en-IN" dirty="0"/>
          </a:p>
          <a:p>
            <a:pPr marL="577850" indent="-577850">
              <a:buNone/>
            </a:pPr>
            <a:r>
              <a:rPr lang="en-US" dirty="0"/>
              <a:t>[2].   Prof. </a:t>
            </a:r>
            <a:r>
              <a:rPr lang="en-US" dirty="0" err="1"/>
              <a:t>Vaibhav</a:t>
            </a:r>
            <a:r>
              <a:rPr lang="en-US" dirty="0"/>
              <a:t>.  </a:t>
            </a:r>
            <a:r>
              <a:rPr lang="en-US" dirty="0" err="1"/>
              <a:t>V.Mainkar</a:t>
            </a:r>
            <a:r>
              <a:rPr lang="en-US" dirty="0"/>
              <a:t>,     </a:t>
            </a:r>
            <a:r>
              <a:rPr lang="en-US" dirty="0" err="1"/>
              <a:t>Mr.Ajinkya</a:t>
            </a:r>
            <a:r>
              <a:rPr lang="en-US" dirty="0"/>
              <a:t> B. </a:t>
            </a:r>
            <a:r>
              <a:rPr lang="en-US" dirty="0" err="1"/>
              <a:t>Upade</a:t>
            </a:r>
            <a:r>
              <a:rPr lang="en-US" dirty="0"/>
              <a:t>,  </a:t>
            </a:r>
            <a:r>
              <a:rPr lang="en-US" dirty="0" err="1"/>
              <a:t>Ms.Jyothi</a:t>
            </a:r>
            <a:r>
              <a:rPr lang="en-US" dirty="0"/>
              <a:t> </a:t>
            </a:r>
            <a:r>
              <a:rPr lang="en-US" dirty="0" err="1"/>
              <a:t>A.katkar</a:t>
            </a:r>
            <a:r>
              <a:rPr lang="en-US" dirty="0"/>
              <a:t>   and    </a:t>
            </a:r>
            <a:r>
              <a:rPr lang="en-US" dirty="0" err="1"/>
              <a:t>Ms.Poonam</a:t>
            </a:r>
            <a:r>
              <a:rPr lang="en-US" dirty="0"/>
              <a:t> </a:t>
            </a:r>
            <a:r>
              <a:rPr lang="en-US" dirty="0" err="1"/>
              <a:t>R.Pednekar</a:t>
            </a:r>
            <a:r>
              <a:rPr lang="en-US" dirty="0"/>
              <a:t>,   “Handwritten Character Recognition to obtain Editable Text” .</a:t>
            </a:r>
          </a:p>
          <a:p>
            <a:pPr marL="577850" indent="-577850">
              <a:buNone/>
            </a:pPr>
            <a:r>
              <a:rPr lang="en-US" dirty="0"/>
              <a:t>       Available in: file:   </a:t>
            </a:r>
            <a:r>
              <a:rPr lang="en-US" dirty="0">
                <a:hlinkClick r:id="rId3" action="ppaction://hlinkfile"/>
              </a:rPr>
              <a:t>ICESC48915.2020.9155786 EDITABLE TEXT.pdf</a:t>
            </a:r>
            <a:endParaRPr lang="en-US" dirty="0"/>
          </a:p>
          <a:p>
            <a:pPr marL="577850" indent="-577850">
              <a:buNone/>
            </a:pPr>
            <a:r>
              <a:rPr lang="en-US" dirty="0"/>
              <a:t>      </a:t>
            </a:r>
            <a:endParaRPr lang="en-US" u="sng" dirty="0">
              <a:solidFill>
                <a:schemeClr val="accent1">
                  <a:lumMod val="75000"/>
                </a:schemeClr>
              </a:solidFill>
            </a:endParaRPr>
          </a:p>
        </p:txBody>
      </p:sp>
    </p:spTree>
    <p:extLst>
      <p:ext uri="{BB962C8B-B14F-4D97-AF65-F5344CB8AC3E}">
        <p14:creationId xmlns:p14="http://schemas.microsoft.com/office/powerpoint/2010/main" val="78875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a:t>
            </a:r>
          </a:p>
        </p:txBody>
      </p:sp>
      <p:sp>
        <p:nvSpPr>
          <p:cNvPr id="3" name="Content Placeholder 2"/>
          <p:cNvSpPr>
            <a:spLocks noGrp="1"/>
          </p:cNvSpPr>
          <p:nvPr>
            <p:ph idx="1"/>
          </p:nvPr>
        </p:nvSpPr>
        <p:spPr/>
        <p:txBody>
          <a:bodyPr/>
          <a:lstStyle/>
          <a:p>
            <a:r>
              <a:rPr lang="en-IN" dirty="0"/>
              <a:t>[3]  </a:t>
            </a:r>
            <a:r>
              <a:rPr lang="en-IN" dirty="0" err="1"/>
              <a:t>Jomy</a:t>
            </a:r>
            <a:r>
              <a:rPr lang="en-IN" dirty="0"/>
              <a:t> john , </a:t>
            </a:r>
            <a:r>
              <a:rPr lang="en-IN" dirty="0" err="1"/>
              <a:t>Promod</a:t>
            </a:r>
            <a:r>
              <a:rPr lang="en-IN" dirty="0"/>
              <a:t> K.V  ,  Kannan </a:t>
            </a:r>
            <a:r>
              <a:rPr lang="en-IN" dirty="0" err="1"/>
              <a:t>BalaKrishnan</a:t>
            </a:r>
            <a:r>
              <a:rPr lang="en-IN" dirty="0"/>
              <a:t>,  “Offline Handwritten Malayalam Character Recognition “ </a:t>
            </a:r>
            <a:r>
              <a:rPr lang="en-IN" dirty="0">
                <a:hlinkClick r:id="rId2" action="ppaction://hlinkfile"/>
              </a:rPr>
              <a:t>ICETECT.2011.5760215 MALAYALAM.pdf</a:t>
            </a:r>
            <a:endParaRPr lang="en-IN" dirty="0"/>
          </a:p>
          <a:p>
            <a:pPr marL="0" indent="0">
              <a:buNone/>
            </a:pPr>
            <a:endParaRPr lang="en-IN" dirty="0"/>
          </a:p>
          <a:p>
            <a:r>
              <a:rPr lang="en-IN" dirty="0"/>
              <a:t>[4] Ahmed </a:t>
            </a:r>
            <a:r>
              <a:rPr lang="en-IN" dirty="0" err="1"/>
              <a:t>Subhi</a:t>
            </a:r>
            <a:r>
              <a:rPr lang="en-IN" dirty="0"/>
              <a:t> </a:t>
            </a:r>
            <a:r>
              <a:rPr lang="en-IN" dirty="0" err="1"/>
              <a:t>Abdalka</a:t>
            </a:r>
            <a:r>
              <a:rPr lang="en-IN" dirty="0"/>
              <a:t>   “</a:t>
            </a:r>
            <a:r>
              <a:rPr lang="en-US" dirty="0"/>
              <a:t>Survey for Databases On Arabic Off-line Handwritten Characters Recognition System”   </a:t>
            </a:r>
            <a:r>
              <a:rPr lang="en-US" dirty="0">
                <a:hlinkClick r:id="rId3" action="ppaction://hlinkfile"/>
              </a:rPr>
              <a:t>cais.2018.8442001 ARABIC.pdf</a:t>
            </a:r>
            <a:endParaRPr lang="en-US" dirty="0"/>
          </a:p>
          <a:p>
            <a:endParaRPr lang="en-US" dirty="0"/>
          </a:p>
          <a:p>
            <a:r>
              <a:rPr lang="en-US" dirty="0"/>
              <a:t>[5] </a:t>
            </a:r>
            <a:r>
              <a:rPr lang="en-IN" dirty="0" err="1"/>
              <a:t>Aiquan</a:t>
            </a:r>
            <a:r>
              <a:rPr lang="en-IN" dirty="0"/>
              <a:t> Yuan, Gang Bai, </a:t>
            </a:r>
            <a:r>
              <a:rPr lang="en-IN" dirty="0" err="1"/>
              <a:t>Lijing</a:t>
            </a:r>
            <a:r>
              <a:rPr lang="en-IN" dirty="0"/>
              <a:t> Jiao, </a:t>
            </a:r>
            <a:r>
              <a:rPr lang="en-IN" dirty="0" err="1"/>
              <a:t>Yajie</a:t>
            </a:r>
            <a:r>
              <a:rPr lang="en-IN" dirty="0"/>
              <a:t> </a:t>
            </a:r>
            <a:r>
              <a:rPr lang="en-IN" dirty="0">
                <a:hlinkClick r:id="rId4" action="ppaction://hlinkfile"/>
              </a:rPr>
              <a:t>Liu</a:t>
            </a:r>
            <a:r>
              <a:rPr lang="en-IN" dirty="0"/>
              <a:t>  “</a:t>
            </a:r>
            <a:r>
              <a:rPr lang="en-US" dirty="0"/>
              <a:t>Offline Handwritten English Character Recognition based on Convolutional Neural Network” </a:t>
            </a:r>
            <a:r>
              <a:rPr lang="en-US" dirty="0">
                <a:hlinkClick r:id="rId4" action="ppaction://hlinkfile"/>
              </a:rPr>
              <a:t>das.2012.61   english.pdf</a:t>
            </a:r>
            <a:r>
              <a:rPr lang="en-US" dirty="0"/>
              <a:t> </a:t>
            </a:r>
          </a:p>
          <a:p>
            <a:pPr marL="0" indent="0">
              <a:buNone/>
            </a:pPr>
            <a:endParaRPr lang="en-US" dirty="0"/>
          </a:p>
          <a:p>
            <a:endParaRPr lang="en-IN" dirty="0"/>
          </a:p>
        </p:txBody>
      </p:sp>
    </p:spTree>
    <p:extLst>
      <p:ext uri="{BB962C8B-B14F-4D97-AF65-F5344CB8AC3E}">
        <p14:creationId xmlns:p14="http://schemas.microsoft.com/office/powerpoint/2010/main" val="504168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20000"/>
          </a:bodyPr>
          <a:lstStyle/>
          <a:p>
            <a:pPr marL="0" indent="0">
              <a:buNone/>
            </a:pPr>
            <a:endParaRPr lang="en-US" dirty="0"/>
          </a:p>
          <a:p>
            <a:pPr marL="461963" indent="-461963">
              <a:buBlip>
                <a:blip r:embed="rId2">
                  <a:extLst>
                    <a:ext uri="{96DAC541-7B7A-43D3-8B79-37D633B846F1}">
                      <asvg:svgBlip xmlns:asvg="http://schemas.microsoft.com/office/drawing/2016/SVG/main" xmlns="" r:embed="rId3"/>
                    </a:ext>
                  </a:extLst>
                </a:blip>
              </a:buBlip>
            </a:pPr>
            <a:r>
              <a:rPr lang="en-US" dirty="0" smtClean="0"/>
              <a:t>Introduction</a:t>
            </a:r>
          </a:p>
          <a:p>
            <a:pPr marL="461963" indent="-461963">
              <a:buBlip>
                <a:blip r:embed="rId2">
                  <a:extLst>
                    <a:ext uri="{96DAC541-7B7A-43D3-8B79-37D633B846F1}">
                      <asvg:svgBlip xmlns:asvg="http://schemas.microsoft.com/office/drawing/2016/SVG/main" xmlns="" r:embed="rId3"/>
                    </a:ext>
                  </a:extLst>
                </a:blip>
              </a:buBlip>
            </a:pPr>
            <a:r>
              <a:rPr lang="en-US" dirty="0"/>
              <a:t>Literature </a:t>
            </a:r>
            <a:r>
              <a:rPr lang="en-US" dirty="0" smtClean="0"/>
              <a:t>Survey</a:t>
            </a:r>
            <a:endParaRPr lang="en-US" dirty="0"/>
          </a:p>
          <a:p>
            <a:pPr marL="461963" indent="-461963">
              <a:buBlip>
                <a:blip r:embed="rId2">
                  <a:extLst>
                    <a:ext uri="{96DAC541-7B7A-43D3-8B79-37D633B846F1}">
                      <asvg:svgBlip xmlns:asvg="http://schemas.microsoft.com/office/drawing/2016/SVG/main" xmlns="" r:embed="rId3"/>
                    </a:ext>
                  </a:extLst>
                </a:blip>
              </a:buBlip>
            </a:pPr>
            <a:r>
              <a:rPr lang="en-US" dirty="0"/>
              <a:t>Existing System</a:t>
            </a:r>
          </a:p>
          <a:p>
            <a:pPr marL="461963" indent="-461963">
              <a:buBlip>
                <a:blip r:embed="rId2">
                  <a:extLst>
                    <a:ext uri="{96DAC541-7B7A-43D3-8B79-37D633B846F1}">
                      <asvg:svgBlip xmlns:asvg="http://schemas.microsoft.com/office/drawing/2016/SVG/main" xmlns="" r:embed="rId3"/>
                    </a:ext>
                  </a:extLst>
                </a:blip>
              </a:buBlip>
            </a:pPr>
            <a:r>
              <a:rPr lang="en-US" dirty="0"/>
              <a:t>Proposed System</a:t>
            </a:r>
          </a:p>
          <a:p>
            <a:pPr marL="461963" indent="-461963">
              <a:buBlip>
                <a:blip r:embed="rId2">
                  <a:extLst>
                    <a:ext uri="{96DAC541-7B7A-43D3-8B79-37D633B846F1}">
                      <asvg:svgBlip xmlns:asvg="http://schemas.microsoft.com/office/drawing/2016/SVG/main" xmlns="" r:embed="rId3"/>
                    </a:ext>
                  </a:extLst>
                </a:blip>
              </a:buBlip>
            </a:pPr>
            <a:r>
              <a:rPr lang="en-US" dirty="0" smtClean="0"/>
              <a:t>Problem Definition</a:t>
            </a:r>
            <a:endParaRPr lang="en-US" dirty="0"/>
          </a:p>
          <a:p>
            <a:pPr marL="461963" indent="-461963">
              <a:buBlip>
                <a:blip r:embed="rId2">
                  <a:extLst>
                    <a:ext uri="{96DAC541-7B7A-43D3-8B79-37D633B846F1}">
                      <asvg:svgBlip xmlns:asvg="http://schemas.microsoft.com/office/drawing/2016/SVG/main" xmlns="" r:embed="rId3"/>
                    </a:ext>
                  </a:extLst>
                </a:blip>
              </a:buBlip>
            </a:pPr>
            <a:r>
              <a:rPr lang="en-US" dirty="0" smtClean="0"/>
              <a:t>Requirements </a:t>
            </a:r>
            <a:endParaRPr lang="en-US" dirty="0"/>
          </a:p>
          <a:p>
            <a:pPr marL="461963" indent="-461963">
              <a:buBlip>
                <a:blip r:embed="rId2">
                  <a:extLst>
                    <a:ext uri="{96DAC541-7B7A-43D3-8B79-37D633B846F1}">
                      <asvg:svgBlip xmlns:asvg="http://schemas.microsoft.com/office/drawing/2016/SVG/main" xmlns="" r:embed="rId3"/>
                    </a:ext>
                  </a:extLst>
                </a:blip>
              </a:buBlip>
            </a:pPr>
            <a:r>
              <a:rPr lang="en-US" dirty="0" err="1"/>
              <a:t>Uml</a:t>
            </a:r>
            <a:r>
              <a:rPr lang="en-US" dirty="0"/>
              <a:t> </a:t>
            </a:r>
            <a:r>
              <a:rPr lang="en-US" dirty="0" smtClean="0"/>
              <a:t>Diagrams</a:t>
            </a:r>
          </a:p>
          <a:p>
            <a:pPr marL="461963" indent="-461963">
              <a:buBlip>
                <a:blip r:embed="rId2">
                  <a:extLst>
                    <a:ext uri="{96DAC541-7B7A-43D3-8B79-37D633B846F1}">
                      <asvg:svgBlip xmlns:asvg="http://schemas.microsoft.com/office/drawing/2016/SVG/main" xmlns="" r:embed="rId3"/>
                    </a:ext>
                  </a:extLst>
                </a:blip>
              </a:buBlip>
            </a:pPr>
            <a:r>
              <a:rPr lang="en-US" dirty="0" smtClean="0"/>
              <a:t>Data Flow Diagram</a:t>
            </a:r>
            <a:endParaRPr lang="en-US" dirty="0"/>
          </a:p>
          <a:p>
            <a:pPr marL="461963" indent="-461963">
              <a:buBlip>
                <a:blip r:embed="rId2">
                  <a:extLst>
                    <a:ext uri="{96DAC541-7B7A-43D3-8B79-37D633B846F1}">
                      <asvg:svgBlip xmlns:asvg="http://schemas.microsoft.com/office/drawing/2016/SVG/main" xmlns="" r:embed="rId3"/>
                    </a:ext>
                  </a:extLst>
                </a:blip>
              </a:buBlip>
            </a:pPr>
            <a:r>
              <a:rPr lang="en-US" dirty="0" smtClean="0"/>
              <a:t>Sample Code</a:t>
            </a:r>
            <a:endParaRPr lang="en-US" dirty="0"/>
          </a:p>
          <a:p>
            <a:pPr marL="461963" indent="-461963">
              <a:buBlip>
                <a:blip r:embed="rId2">
                  <a:extLst>
                    <a:ext uri="{96DAC541-7B7A-43D3-8B79-37D633B846F1}">
                      <asvg:svgBlip xmlns:asvg="http://schemas.microsoft.com/office/drawing/2016/SVG/main" xmlns="" r:embed="rId3"/>
                    </a:ext>
                  </a:extLst>
                </a:blip>
              </a:buBlip>
            </a:pPr>
            <a:r>
              <a:rPr lang="en-IN" dirty="0" smtClean="0"/>
              <a:t>Screenshots</a:t>
            </a:r>
          </a:p>
          <a:p>
            <a:pPr marL="461963" indent="-461963">
              <a:buBlip>
                <a:blip r:embed="rId2">
                  <a:extLst>
                    <a:ext uri="{96DAC541-7B7A-43D3-8B79-37D633B846F1}">
                      <asvg:svgBlip xmlns:asvg="http://schemas.microsoft.com/office/drawing/2016/SVG/main" xmlns="" r:embed="rId3"/>
                    </a:ext>
                  </a:extLst>
                </a:blip>
              </a:buBlip>
            </a:pPr>
            <a:r>
              <a:rPr lang="en-IN" dirty="0" smtClean="0"/>
              <a:t>Conclusion</a:t>
            </a:r>
            <a:endParaRPr lang="en-US" dirty="0"/>
          </a:p>
          <a:p>
            <a:pPr marL="461963" indent="-461963">
              <a:buBlip>
                <a:blip r:embed="rId2">
                  <a:extLst>
                    <a:ext uri="{96DAC541-7B7A-43D3-8B79-37D633B846F1}">
                      <asvg:svgBlip xmlns:asvg="http://schemas.microsoft.com/office/drawing/2016/SVG/main" xmlns="" r:embed="rId3"/>
                    </a:ext>
                  </a:extLst>
                </a:blip>
              </a:buBlip>
            </a:pPr>
            <a:r>
              <a:rPr lang="en-IN" dirty="0"/>
              <a:t>References</a:t>
            </a:r>
          </a:p>
          <a:p>
            <a:pPr marL="0" indent="0">
              <a:buNone/>
            </a:pPr>
            <a:endParaRPr lang="en-IN" dirty="0"/>
          </a:p>
        </p:txBody>
      </p:sp>
    </p:spTree>
    <p:extLst>
      <p:ext uri="{BB962C8B-B14F-4D97-AF65-F5344CB8AC3E}">
        <p14:creationId xmlns:p14="http://schemas.microsoft.com/office/powerpoint/2010/main" val="53209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976B8D83-EFA6-44E5-B29B-2EB0E663ADD3}"/>
              </a:ext>
            </a:extLst>
          </p:cNvPr>
          <p:cNvSpPr>
            <a:spLocks noGrp="1"/>
          </p:cNvSpPr>
          <p:nvPr>
            <p:ph idx="1"/>
          </p:nvPr>
        </p:nvSpPr>
        <p:spPr>
          <a:xfrm>
            <a:off x="199505" y="1097279"/>
            <a:ext cx="11779135" cy="5394960"/>
          </a:xfrm>
        </p:spPr>
        <p:txBody>
          <a:bodyPr>
            <a:normAutofit/>
          </a:bodyPr>
          <a:lstStyle/>
          <a:p>
            <a:endParaRPr lang="en-US" sz="2400" dirty="0"/>
          </a:p>
          <a:p>
            <a:r>
              <a:rPr lang="en-US" sz="2400" dirty="0"/>
              <a:t>The purpose of this project is to take handwritten English characters as input, process the character, train the neural network algorithm, to recognize the pattern or structure of characters, and matches the character or the output with the desired input. </a:t>
            </a:r>
          </a:p>
          <a:p>
            <a:pPr>
              <a:lnSpc>
                <a:spcPct val="150000"/>
              </a:lnSpc>
            </a:pPr>
            <a:r>
              <a:rPr lang="en-US" sz="2400" dirty="0"/>
              <a:t>Pattern recognition is perhaps the most common use of neural networks. The neural network is presented with a input which contains the pattern information, this could be an image, and hand written data.</a:t>
            </a:r>
          </a:p>
          <a:p>
            <a:pPr>
              <a:lnSpc>
                <a:spcPct val="150000"/>
              </a:lnSpc>
            </a:pPr>
            <a:r>
              <a:rPr lang="en-US" sz="2400" dirty="0"/>
              <a:t>The neural network then attempts to determine if the input data matches a pattern that the neural network has mentioned.</a:t>
            </a:r>
          </a:p>
          <a:p>
            <a:pPr>
              <a:lnSpc>
                <a:spcPct val="150000"/>
              </a:lnSpc>
            </a:pPr>
            <a:endParaRPr lang="en-IN" sz="2400" dirty="0"/>
          </a:p>
          <a:p>
            <a:endParaRPr lang="en-US" sz="2400" dirty="0"/>
          </a:p>
          <a:p>
            <a:pPr marL="0" indent="0">
              <a:buNone/>
            </a:pPr>
            <a:endParaRPr lang="en-US" sz="2400" dirty="0"/>
          </a:p>
        </p:txBody>
      </p:sp>
    </p:spTree>
    <p:extLst>
      <p:ext uri="{BB962C8B-B14F-4D97-AF65-F5344CB8AC3E}">
        <p14:creationId xmlns:p14="http://schemas.microsoft.com/office/powerpoint/2010/main" val="413548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lstStyle/>
          <a:p>
            <a:pPr>
              <a:lnSpc>
                <a:spcPct val="150000"/>
              </a:lnSpc>
            </a:pPr>
            <a:r>
              <a:rPr lang="en-US" dirty="0"/>
              <a:t>A neural network trained for classification is designed to take input samples and classify them into groups. </a:t>
            </a:r>
          </a:p>
          <a:p>
            <a:pPr>
              <a:lnSpc>
                <a:spcPct val="150000"/>
              </a:lnSpc>
            </a:pPr>
            <a:r>
              <a:rPr lang="en-US" dirty="0"/>
              <a:t>These input groups may be fuzzy, without clearly defined boundaries. This project concerns detecting free handwritten characters.</a:t>
            </a:r>
            <a:endParaRPr lang="en-IN" dirty="0"/>
          </a:p>
          <a:p>
            <a:endParaRPr lang="en-IN" dirty="0"/>
          </a:p>
        </p:txBody>
      </p:sp>
    </p:spTree>
    <p:extLst>
      <p:ext uri="{BB962C8B-B14F-4D97-AF65-F5344CB8AC3E}">
        <p14:creationId xmlns:p14="http://schemas.microsoft.com/office/powerpoint/2010/main" val="99746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Content Placeholder 2"/>
          <p:cNvSpPr>
            <a:spLocks noGrp="1"/>
          </p:cNvSpPr>
          <p:nvPr>
            <p:ph idx="1"/>
          </p:nvPr>
        </p:nvSpPr>
        <p:spPr/>
        <p:txBody>
          <a:bodyPr/>
          <a:lstStyle/>
          <a:p>
            <a:endParaRPr lang="en-US" dirty="0"/>
          </a:p>
          <a:p>
            <a:r>
              <a:rPr lang="en-US" dirty="0"/>
              <a:t> </a:t>
            </a:r>
            <a:r>
              <a:rPr lang="en-IN" dirty="0" err="1"/>
              <a:t>Aiquan</a:t>
            </a:r>
            <a:r>
              <a:rPr lang="en-IN" dirty="0"/>
              <a:t> Yuan, Gang Bai, </a:t>
            </a:r>
            <a:r>
              <a:rPr lang="en-IN" dirty="0" err="1"/>
              <a:t>Lijing</a:t>
            </a:r>
            <a:r>
              <a:rPr lang="en-IN" dirty="0"/>
              <a:t> Jiao, </a:t>
            </a:r>
            <a:r>
              <a:rPr lang="en-IN" dirty="0" err="1"/>
              <a:t>Yajie</a:t>
            </a:r>
            <a:r>
              <a:rPr lang="en-IN" dirty="0"/>
              <a:t> </a:t>
            </a:r>
            <a:r>
              <a:rPr lang="en-IN" dirty="0">
                <a:hlinkClick r:id="rId2" action="ppaction://hlinkfile"/>
              </a:rPr>
              <a:t>Liu</a:t>
            </a:r>
            <a:r>
              <a:rPr lang="en-IN" dirty="0"/>
              <a:t>  “</a:t>
            </a:r>
            <a:r>
              <a:rPr lang="en-US" dirty="0">
                <a:solidFill>
                  <a:srgbClr val="FF0000"/>
                </a:solidFill>
              </a:rPr>
              <a:t>Offline Handwritten English Character Recognition based on Convolutional Neural Network</a:t>
            </a:r>
            <a:r>
              <a:rPr lang="en-US" dirty="0"/>
              <a:t>” </a:t>
            </a:r>
            <a:r>
              <a:rPr lang="en-US" dirty="0">
                <a:hlinkClick r:id="rId2" action="ppaction://hlinkfile"/>
              </a:rPr>
              <a:t>das.2012.61   english.pdf</a:t>
            </a:r>
            <a:r>
              <a:rPr lang="en-US" dirty="0"/>
              <a:t> </a:t>
            </a:r>
          </a:p>
          <a:p>
            <a:pPr marL="0" indent="0">
              <a:buNone/>
            </a:pPr>
            <a:r>
              <a:rPr lang="en-US" dirty="0"/>
              <a:t>Handwritten English Character Recognition (HECR) has been a fairly challenging research topic in Optical Character Recognition (OCR). Up to now, there have been lots of fruitful researches for HECR . However, most of them are carried out with online information, or with online and offline hybrid classifier; researches with pure offline information are rare . As handwritten characters are unconstrained and topologically diverse, HECR with pure offline information has much difficulty. </a:t>
            </a:r>
            <a:endParaRPr lang="en-IN" dirty="0"/>
          </a:p>
        </p:txBody>
      </p:sp>
    </p:spTree>
    <p:extLst>
      <p:ext uri="{BB962C8B-B14F-4D97-AF65-F5344CB8AC3E}">
        <p14:creationId xmlns:p14="http://schemas.microsoft.com/office/powerpoint/2010/main" val="348466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3719"/>
            <a:ext cx="12192000" cy="714892"/>
          </a:xfrm>
        </p:spPr>
        <p:txBody>
          <a:bodyPr/>
          <a:lstStyle/>
          <a:p>
            <a:r>
              <a:rPr lang="en-IN" dirty="0"/>
              <a:t>Contd..</a:t>
            </a:r>
          </a:p>
        </p:txBody>
      </p:sp>
      <p:sp>
        <p:nvSpPr>
          <p:cNvPr id="3" name="Content Placeholder 2"/>
          <p:cNvSpPr>
            <a:spLocks noGrp="1"/>
          </p:cNvSpPr>
          <p:nvPr>
            <p:ph idx="1"/>
          </p:nvPr>
        </p:nvSpPr>
        <p:spPr/>
        <p:txBody>
          <a:bodyPr/>
          <a:lstStyle/>
          <a:p>
            <a:r>
              <a:rPr lang="en-IN" dirty="0"/>
              <a:t>N </a:t>
            </a:r>
            <a:r>
              <a:rPr lang="en-IN" dirty="0" err="1"/>
              <a:t>Prameela</a:t>
            </a:r>
            <a:r>
              <a:rPr lang="en-IN" dirty="0"/>
              <a:t> , P </a:t>
            </a:r>
            <a:r>
              <a:rPr lang="en-IN" dirty="0" err="1"/>
              <a:t>Anjusha</a:t>
            </a:r>
            <a:r>
              <a:rPr lang="en-IN" dirty="0"/>
              <a:t>, R </a:t>
            </a:r>
            <a:r>
              <a:rPr lang="en-IN" dirty="0" err="1"/>
              <a:t>Karthik</a:t>
            </a:r>
            <a:r>
              <a:rPr lang="en-IN" dirty="0"/>
              <a:t> “</a:t>
            </a:r>
            <a:r>
              <a:rPr lang="en-US" dirty="0">
                <a:solidFill>
                  <a:srgbClr val="FF0000"/>
                </a:solidFill>
              </a:rPr>
              <a:t>Off-line Telugu Handwritten Characters Recognition using optical character recognition</a:t>
            </a:r>
            <a:r>
              <a:rPr lang="en-US" dirty="0"/>
              <a:t>” </a:t>
            </a:r>
            <a:r>
              <a:rPr lang="en-US" dirty="0">
                <a:hlinkClick r:id="rId2" action="ppaction://hlinkfile"/>
              </a:rPr>
              <a:t>B-06\ICECA.2017.8212801 TELUGU.pdf</a:t>
            </a:r>
            <a:endParaRPr lang="en-US" dirty="0"/>
          </a:p>
          <a:p>
            <a:pPr marL="0" indent="0">
              <a:buNone/>
            </a:pPr>
            <a:r>
              <a:rPr lang="en-US" dirty="0"/>
              <a:t>This paper proposes an OCR system for Telugu documents which comprises of three stages, namely pre-processing, feature extraction, and classification. In the preprocessing stage, we have employed median filtering on the input characters and applied normalization and </a:t>
            </a:r>
            <a:r>
              <a:rPr lang="en-US" dirty="0" err="1"/>
              <a:t>skeletonization</a:t>
            </a:r>
            <a:r>
              <a:rPr lang="en-US" dirty="0"/>
              <a:t> method over characters for extraction of boundary edge pixel points. In the feature extraction stage, initially the each character is divided into 3×3 grids and the corresponding centroid for all the nine zones are evaluated. With this we can identify the characters of different styles.</a:t>
            </a:r>
            <a:endParaRPr lang="en-IN" dirty="0"/>
          </a:p>
        </p:txBody>
      </p:sp>
    </p:spTree>
    <p:extLst>
      <p:ext uri="{BB962C8B-B14F-4D97-AF65-F5344CB8AC3E}">
        <p14:creationId xmlns:p14="http://schemas.microsoft.com/office/powerpoint/2010/main" val="404592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normAutofit lnSpcReduction="10000"/>
          </a:bodyPr>
          <a:lstStyle/>
          <a:p>
            <a:pPr marL="577850" indent="-577850">
              <a:buNone/>
            </a:pPr>
            <a:r>
              <a:rPr lang="en-US" dirty="0"/>
              <a:t>  Prof. </a:t>
            </a:r>
            <a:r>
              <a:rPr lang="en-US" dirty="0" err="1"/>
              <a:t>Vaibhav</a:t>
            </a:r>
            <a:r>
              <a:rPr lang="en-US" dirty="0"/>
              <a:t>.  </a:t>
            </a:r>
            <a:r>
              <a:rPr lang="en-US" dirty="0" err="1"/>
              <a:t>V.Mainkar</a:t>
            </a:r>
            <a:r>
              <a:rPr lang="en-US" dirty="0"/>
              <a:t>,     </a:t>
            </a:r>
            <a:r>
              <a:rPr lang="en-US" dirty="0" err="1"/>
              <a:t>Mr.Ajinkya</a:t>
            </a:r>
            <a:r>
              <a:rPr lang="en-US" dirty="0"/>
              <a:t> B. </a:t>
            </a:r>
            <a:r>
              <a:rPr lang="en-US" dirty="0" err="1"/>
              <a:t>Upade</a:t>
            </a:r>
            <a:r>
              <a:rPr lang="en-US" dirty="0"/>
              <a:t>,  </a:t>
            </a:r>
            <a:r>
              <a:rPr lang="en-US" dirty="0" err="1"/>
              <a:t>Ms.Jyothi</a:t>
            </a:r>
            <a:r>
              <a:rPr lang="en-US" dirty="0"/>
              <a:t> </a:t>
            </a:r>
            <a:r>
              <a:rPr lang="en-US" dirty="0" err="1"/>
              <a:t>A.katkar</a:t>
            </a:r>
            <a:r>
              <a:rPr lang="en-US" dirty="0"/>
              <a:t>   and    </a:t>
            </a:r>
            <a:r>
              <a:rPr lang="en-US" dirty="0" err="1"/>
              <a:t>Ms.Poonam</a:t>
            </a:r>
            <a:r>
              <a:rPr lang="en-US" dirty="0"/>
              <a:t> </a:t>
            </a:r>
            <a:r>
              <a:rPr lang="en-US" dirty="0" err="1"/>
              <a:t>R.Pednekar</a:t>
            </a:r>
            <a:r>
              <a:rPr lang="en-US" dirty="0"/>
              <a:t>,   “</a:t>
            </a:r>
            <a:r>
              <a:rPr lang="en-US" dirty="0">
                <a:solidFill>
                  <a:srgbClr val="FF0000"/>
                </a:solidFill>
              </a:rPr>
              <a:t>Handwritten Character Recognition to obtain Editable Text” .</a:t>
            </a:r>
          </a:p>
          <a:p>
            <a:pPr marL="577850" indent="-577850">
              <a:buNone/>
            </a:pPr>
            <a:r>
              <a:rPr lang="en-US" dirty="0"/>
              <a:t>       Available in: file:   </a:t>
            </a:r>
            <a:r>
              <a:rPr lang="en-US" dirty="0">
                <a:hlinkClick r:id="rId2" action="ppaction://hlinkfile"/>
              </a:rPr>
              <a:t>ICESC48915.2020.9155786 EDITABLE TEXT.pdf</a:t>
            </a:r>
            <a:endParaRPr lang="en-US" dirty="0"/>
          </a:p>
          <a:p>
            <a:r>
              <a:rPr lang="en-US" dirty="0"/>
              <a:t>The method to transform handwritten data into electronic format is ‘Optical Character Recognition’. It involves several steps including pre-processing, segmentation, feature extraction and post-processing. Many researchers have been used OCR for recognizing character. This system uses the android phone to capture the image of the document and further steps are done by OCR. The main challenge is to recognize the characters from different styles of handwriting. Thus, a system is designed that recognizes the handwritten data to obtain an editable text. The output of this system depends upon the data that has to be written by the writer. Our system offers 90% accuracy for handwritten documents and gives the easiest way to edit or share the recognized data. </a:t>
            </a:r>
            <a:endParaRPr lang="en-IN" dirty="0"/>
          </a:p>
        </p:txBody>
      </p:sp>
    </p:spTree>
    <p:extLst>
      <p:ext uri="{BB962C8B-B14F-4D97-AF65-F5344CB8AC3E}">
        <p14:creationId xmlns:p14="http://schemas.microsoft.com/office/powerpoint/2010/main" val="74429090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7805</TotalTime>
  <Words>1941</Words>
  <Application>Microsoft Office PowerPoint</Application>
  <PresentationFormat>Widescreen</PresentationFormat>
  <Paragraphs>186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Times New Roman</vt:lpstr>
      <vt:lpstr>Wingdings</vt:lpstr>
      <vt:lpstr>Custom Design</vt:lpstr>
      <vt:lpstr>PowerPoint Presentation</vt:lpstr>
      <vt:lpstr>Abstract</vt:lpstr>
      <vt:lpstr>Contd…</vt:lpstr>
      <vt:lpstr>Contents</vt:lpstr>
      <vt:lpstr>Introduction</vt:lpstr>
      <vt:lpstr>Contd…</vt:lpstr>
      <vt:lpstr>Literature Survey</vt:lpstr>
      <vt:lpstr>Contd..</vt:lpstr>
      <vt:lpstr>Contd…</vt:lpstr>
      <vt:lpstr>Existing System</vt:lpstr>
      <vt:lpstr>Contd…</vt:lpstr>
      <vt:lpstr>Contd…</vt:lpstr>
      <vt:lpstr>Disadvantages:</vt:lpstr>
      <vt:lpstr>Proposed System</vt:lpstr>
      <vt:lpstr>Advantages </vt:lpstr>
      <vt:lpstr>Problem Definition</vt:lpstr>
      <vt:lpstr>Contd…</vt:lpstr>
      <vt:lpstr>Requirements:</vt:lpstr>
      <vt:lpstr>Activity Diagram:</vt:lpstr>
      <vt:lpstr>UseCase Diagram:</vt:lpstr>
      <vt:lpstr>Data Flow Diagram</vt:lpstr>
      <vt:lpstr>Implementation:</vt:lpstr>
      <vt:lpstr>Contd..</vt:lpstr>
      <vt:lpstr>Contd..</vt:lpstr>
      <vt:lpstr>Contd..</vt:lpstr>
      <vt:lpstr>Sample Code:</vt:lpstr>
      <vt:lpstr>Screenshots</vt:lpstr>
      <vt:lpstr>Contd..</vt:lpstr>
      <vt:lpstr>Contd..</vt:lpstr>
      <vt:lpstr>Contd..</vt:lpstr>
      <vt:lpstr>Conclusion</vt:lpstr>
      <vt:lpstr>References</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kishor</cp:lastModifiedBy>
  <cp:revision>209</cp:revision>
  <dcterms:created xsi:type="dcterms:W3CDTF">2019-06-11T05:35:51Z</dcterms:created>
  <dcterms:modified xsi:type="dcterms:W3CDTF">2022-06-29T14:46:04Z</dcterms:modified>
</cp:coreProperties>
</file>