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2" r:id="rId8"/>
    <p:sldId id="281" r:id="rId9"/>
    <p:sldId id="273" r:id="rId10"/>
    <p:sldId id="260" r:id="rId11"/>
    <p:sldId id="261" r:id="rId12"/>
    <p:sldId id="274" r:id="rId13"/>
    <p:sldId id="262" r:id="rId14"/>
    <p:sldId id="263" r:id="rId15"/>
    <p:sldId id="275" r:id="rId16"/>
    <p:sldId id="264" r:id="rId17"/>
    <p:sldId id="276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7" r:id="rId27"/>
    <p:sldId id="278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049630-E623-419E-8670-3BFA67A52F4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F94FA3-7EF5-4166-B4FA-F4B84113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C753-64D6-4877-BF7F-F3DF09EC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D806-1E98-4419-B09D-2D25BB779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Nafis Irtiza Tripto</a:t>
            </a:r>
          </a:p>
        </p:txBody>
      </p:sp>
    </p:spTree>
    <p:extLst>
      <p:ext uri="{BB962C8B-B14F-4D97-AF65-F5344CB8AC3E}">
        <p14:creationId xmlns:p14="http://schemas.microsoft.com/office/powerpoint/2010/main" val="327037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738-42D8-4C00-9D5A-6525259C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BC15-C3CF-49E5-A72B-EE02CB0F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Julius </a:t>
            </a:r>
            <a:r>
              <a:rPr lang="en-US" dirty="0" err="1"/>
              <a:t>Ceaser</a:t>
            </a:r>
            <a:endParaRPr lang="en-US" dirty="0"/>
          </a:p>
          <a:p>
            <a:r>
              <a:rPr lang="en-US" dirty="0"/>
              <a:t>Each letter or group of letters is replaced by another letter or group of letters to disguise it</a:t>
            </a:r>
          </a:p>
          <a:p>
            <a:r>
              <a:rPr lang="en-US" dirty="0"/>
              <a:t>Ciphertext alphabet to be shifted by </a:t>
            </a:r>
            <a:r>
              <a:rPr lang="en-US" i="1" dirty="0"/>
              <a:t>k </a:t>
            </a:r>
            <a:r>
              <a:rPr lang="en-US" dirty="0"/>
              <a:t>letters</a:t>
            </a:r>
          </a:p>
          <a:p>
            <a:r>
              <a:rPr lang="en-US" dirty="0"/>
              <a:t>For k =3, </a:t>
            </a:r>
            <a:r>
              <a:rPr lang="en-US" i="1" dirty="0"/>
              <a:t>attack </a:t>
            </a:r>
            <a:r>
              <a:rPr lang="en-US" dirty="0"/>
              <a:t>becomes </a:t>
            </a:r>
            <a:r>
              <a:rPr lang="en-US" i="1" dirty="0"/>
              <a:t>DWWDFN</a:t>
            </a:r>
          </a:p>
          <a:p>
            <a:r>
              <a:rPr lang="en-US" dirty="0"/>
              <a:t>How many possibilities?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FE920-9246-46D9-83E1-5DC8D0E9FE22}"/>
              </a:ext>
            </a:extLst>
          </p:cNvPr>
          <p:cNvSpPr txBox="1"/>
          <p:nvPr/>
        </p:nvSpPr>
        <p:spPr>
          <a:xfrm>
            <a:off x="5453742" y="4436706"/>
            <a:ext cx="271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903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D470-9FFF-4ADF-B190-1CFD7D4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1AF-C0AC-49BF-ABF7-127041E9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next improvement is to have each of the symbols in the plaintext map onto some other letter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possible keys? </a:t>
            </a:r>
          </a:p>
          <a:p>
            <a:r>
              <a:rPr lang="en-US" dirty="0"/>
              <a:t>Even at 1 </a:t>
            </a:r>
            <a:r>
              <a:rPr lang="en-US" dirty="0" err="1"/>
              <a:t>nsec</a:t>
            </a:r>
            <a:r>
              <a:rPr lang="en-US" dirty="0"/>
              <a:t> per solution, a million computer chips working in parallel would take 10,000 years to try all the keys</a:t>
            </a:r>
          </a:p>
          <a:p>
            <a:pPr marL="4572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60D6-4564-45AA-9090-1F82FA87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74" y="2854486"/>
            <a:ext cx="8058150" cy="98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8E182-A50A-4611-AB34-9F7546480927}"/>
              </a:ext>
            </a:extLst>
          </p:cNvPr>
          <p:cNvSpPr txBox="1"/>
          <p:nvPr/>
        </p:nvSpPr>
        <p:spPr>
          <a:xfrm>
            <a:off x="4875786" y="383556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26!</a:t>
            </a:r>
          </a:p>
        </p:txBody>
      </p:sp>
    </p:spTree>
    <p:extLst>
      <p:ext uri="{BB962C8B-B14F-4D97-AF65-F5344CB8AC3E}">
        <p14:creationId xmlns:p14="http://schemas.microsoft.com/office/powerpoint/2010/main" val="33546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F3BE-31D1-428F-94A6-35D049D5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break substitution cipher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CA2B9D-E1B3-47F4-AE76-5C38E462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681" y="2571750"/>
            <a:ext cx="7353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7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C854-D386-45AD-90F9-BD3B339A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break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7CF1-9DC4-40A5-8799-6F9F7627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English, for example,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the most common letter, followed by </a:t>
            </a:r>
            <a:r>
              <a:rPr lang="en-US" b="1" i="1" dirty="0"/>
              <a:t>t</a:t>
            </a:r>
            <a:r>
              <a:rPr lang="en-US" b="1" dirty="0"/>
              <a:t>, </a:t>
            </a:r>
            <a:r>
              <a:rPr lang="en-US" b="1" i="1" dirty="0"/>
              <a:t>o</a:t>
            </a:r>
            <a:r>
              <a:rPr lang="en-US" b="1" dirty="0"/>
              <a:t>,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 err="1"/>
              <a:t>i</a:t>
            </a:r>
            <a:r>
              <a:rPr lang="en-US" dirty="0"/>
              <a:t>, etc.</a:t>
            </a:r>
          </a:p>
          <a:p>
            <a:r>
              <a:rPr lang="en-US" dirty="0"/>
              <a:t>The most common two-letter combinations, or </a:t>
            </a:r>
            <a:r>
              <a:rPr lang="en-US" b="1" dirty="0" err="1"/>
              <a:t>digrams</a:t>
            </a:r>
            <a:r>
              <a:rPr lang="en-US" dirty="0"/>
              <a:t>, are </a:t>
            </a:r>
            <a:r>
              <a:rPr lang="en-US" b="1" i="1" dirty="0" err="1"/>
              <a:t>th</a:t>
            </a:r>
            <a:r>
              <a:rPr lang="en-US" b="1" dirty="0"/>
              <a:t>, </a:t>
            </a:r>
            <a:r>
              <a:rPr lang="en-US" b="1" i="1" dirty="0"/>
              <a:t>in</a:t>
            </a:r>
            <a:r>
              <a:rPr lang="en-US" b="1" dirty="0"/>
              <a:t>, </a:t>
            </a:r>
            <a:r>
              <a:rPr lang="en-US" b="1" i="1" dirty="0" err="1"/>
              <a:t>er</a:t>
            </a:r>
            <a:r>
              <a:rPr lang="en-US" b="1" dirty="0"/>
              <a:t>, </a:t>
            </a:r>
            <a:r>
              <a:rPr lang="en-US" b="1" i="1" dirty="0"/>
              <a:t>re</a:t>
            </a:r>
            <a:r>
              <a:rPr lang="en-US" dirty="0"/>
              <a:t>, and </a:t>
            </a:r>
            <a:r>
              <a:rPr lang="en-US" b="1" i="1" dirty="0"/>
              <a:t>an</a:t>
            </a:r>
          </a:p>
          <a:p>
            <a:r>
              <a:rPr lang="en-US" dirty="0"/>
              <a:t>The most common three-letter combinations, or </a:t>
            </a:r>
            <a:r>
              <a:rPr lang="en-US" b="1" dirty="0"/>
              <a:t>trigrams</a:t>
            </a:r>
            <a:r>
              <a:rPr lang="en-US" dirty="0"/>
              <a:t>, are </a:t>
            </a:r>
            <a:r>
              <a:rPr lang="en-US" i="1" dirty="0"/>
              <a:t>the</a:t>
            </a:r>
            <a:r>
              <a:rPr lang="en-US" dirty="0"/>
              <a:t>, </a:t>
            </a:r>
            <a:r>
              <a:rPr lang="en-US" b="1" i="1" dirty="0" err="1"/>
              <a:t>ing</a:t>
            </a:r>
            <a:r>
              <a:rPr lang="en-US" b="1" dirty="0"/>
              <a:t>, </a:t>
            </a:r>
            <a:r>
              <a:rPr lang="en-US" b="1" i="1" dirty="0"/>
              <a:t>and</a:t>
            </a:r>
            <a:r>
              <a:rPr lang="en-US" b="1" dirty="0"/>
              <a:t>, and </a:t>
            </a:r>
            <a:r>
              <a:rPr lang="en-US" b="1" i="1" dirty="0"/>
              <a:t>ion</a:t>
            </a:r>
          </a:p>
          <a:p>
            <a:r>
              <a:rPr lang="en-US" dirty="0"/>
              <a:t>By making guesses at common letters, </a:t>
            </a:r>
            <a:r>
              <a:rPr lang="en-US" dirty="0" err="1"/>
              <a:t>digrams</a:t>
            </a:r>
            <a:r>
              <a:rPr lang="en-US" dirty="0"/>
              <a:t>, and trigrams and knowing about likely patterns of vowels and consonants, the cryptanalyst builds up a tentative plaintext, letter by letter</a:t>
            </a:r>
            <a:br>
              <a:rPr lang="en-US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375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7EF2-7C2F-4E1E-8A5B-D3D0C482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break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37A8-1A6A-4437-B532-1602C89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83359"/>
          </a:xfrm>
        </p:spPr>
        <p:txBody>
          <a:bodyPr>
            <a:noAutofit/>
          </a:bodyPr>
          <a:lstStyle/>
          <a:p>
            <a:r>
              <a:rPr lang="en-US" sz="2000" dirty="0"/>
              <a:t>Another approach is to guess a probable word or phrase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likely word in a message from an accounting firm is </a:t>
            </a:r>
            <a:r>
              <a:rPr lang="en-US" sz="2000" i="1" dirty="0"/>
              <a:t>financial</a:t>
            </a:r>
          </a:p>
          <a:p>
            <a:r>
              <a:rPr lang="en-US" sz="2000" dirty="0"/>
              <a:t>with four other letters between their occurrences, we look for repeated letters in the ciphertext at this spacing</a:t>
            </a:r>
          </a:p>
          <a:p>
            <a:r>
              <a:rPr lang="en-US" sz="2000" dirty="0"/>
              <a:t>only two of these, 31 and 42, have the next letter (corresponding to </a:t>
            </a:r>
            <a:r>
              <a:rPr lang="en-US" sz="2000" i="1" dirty="0"/>
              <a:t>n </a:t>
            </a:r>
            <a:r>
              <a:rPr lang="en-US" sz="2000" dirty="0"/>
              <a:t>in the plaintext) repeated in the proper place.</a:t>
            </a:r>
          </a:p>
          <a:p>
            <a:r>
              <a:rPr lang="en-US" sz="2000" dirty="0"/>
              <a:t>Of these two, only 31 also has the </a:t>
            </a:r>
            <a:r>
              <a:rPr lang="en-US" sz="2000" i="1" dirty="0"/>
              <a:t>a </a:t>
            </a:r>
            <a:r>
              <a:rPr lang="en-US" sz="2000" dirty="0"/>
              <a:t>correctly positioned, so we know that </a:t>
            </a:r>
            <a:r>
              <a:rPr lang="en-US" sz="2000" i="1" dirty="0"/>
              <a:t>financial </a:t>
            </a:r>
            <a:r>
              <a:rPr lang="en-US" sz="2000" dirty="0"/>
              <a:t>begins at position 30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69F4C-C49A-443B-8A57-6BDC3113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5" y="2553769"/>
            <a:ext cx="8705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8D6-3A37-4803-A4D4-340BE459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0697-0F9B-4E1F-AF63-95F87BDF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1929by Lester S. Hill</a:t>
            </a:r>
          </a:p>
          <a:p>
            <a:r>
              <a:rPr lang="en-US" dirty="0"/>
              <a:t>The Hill cipher takes a block of </a:t>
            </a:r>
            <a:r>
              <a:rPr lang="en-US" i="1" dirty="0"/>
              <a:t>m </a:t>
            </a:r>
            <a:r>
              <a:rPr lang="en-US" dirty="0"/>
              <a:t>letters, each interpreted as a number</a:t>
            </a:r>
            <a:br>
              <a:rPr lang="en-US" dirty="0"/>
            </a:br>
            <a:r>
              <a:rPr lang="en-US" dirty="0"/>
              <a:t>from 0 to 25, and interprets this block as a vector of length </a:t>
            </a:r>
            <a:r>
              <a:rPr lang="en-US" i="1" dirty="0"/>
              <a:t>m</a:t>
            </a:r>
            <a:r>
              <a:rPr lang="en-US" dirty="0"/>
              <a:t>. </a:t>
            </a:r>
          </a:p>
          <a:p>
            <a:r>
              <a:rPr lang="en-US" dirty="0"/>
              <a:t>Needs matrix multiplication</a:t>
            </a:r>
          </a:p>
          <a:p>
            <a:r>
              <a:rPr lang="en-US" dirty="0"/>
              <a:t>Hill cipher is still relatively easy to break given enough plaintext-ciphertext pairs</a:t>
            </a:r>
          </a:p>
          <a:p>
            <a:r>
              <a:rPr lang="en-US" dirty="0"/>
              <a:t>Its use of interpreting letters as numbers and using linear algebra to perform</a:t>
            </a:r>
            <a:br>
              <a:rPr lang="en-US" dirty="0"/>
            </a:br>
            <a:r>
              <a:rPr lang="en-US" dirty="0"/>
              <a:t>encryption and decryption is another idea from classic cryptography that</a:t>
            </a:r>
            <a:br>
              <a:rPr lang="en-US" dirty="0"/>
            </a:br>
            <a:r>
              <a:rPr lang="en-US" dirty="0"/>
              <a:t>finds its way into the AES cryptosystem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3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C743-353C-43F1-8C0C-DEBD7890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2720-CC6C-45E0-98E0-7ADDE326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 the letters but do not disguise them</a:t>
            </a:r>
          </a:p>
          <a:p>
            <a:r>
              <a:rPr lang="en-US" dirty="0"/>
              <a:t>The cipher is keyed by a word or phrase not containing any repeated letters</a:t>
            </a:r>
          </a:p>
          <a:p>
            <a:pPr marL="4572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4" descr="8-03">
            <a:extLst>
              <a:ext uri="{FF2B5EF4-FFF2-40B4-BE49-F238E27FC236}">
                <a16:creationId xmlns:a16="http://schemas.microsoft.com/office/drawing/2014/main" id="{35260099-C3F4-45CE-94CF-C342038A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82" y="3136219"/>
            <a:ext cx="7297738" cy="31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8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886F-2396-472B-8850-FE8002D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cipher as hill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7291-7AB5-4E17-87A7-D0222C36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case of Hill Cipher</a:t>
            </a:r>
          </a:p>
          <a:p>
            <a:r>
              <a:rPr lang="en-US" dirty="0"/>
              <a:t>any permutation can be performed using matrix multiplication</a:t>
            </a:r>
          </a:p>
          <a:p>
            <a:r>
              <a:rPr lang="en-US" dirty="0"/>
              <a:t>Consider the permutation:</a:t>
            </a:r>
          </a:p>
          <a:p>
            <a:r>
              <a:rPr lang="el-GR" i="1" dirty="0"/>
              <a:t>π </a:t>
            </a:r>
            <a:r>
              <a:rPr lang="el-GR" dirty="0"/>
              <a:t>: (1,2,3,4,5) </a:t>
            </a:r>
            <a:r>
              <a:rPr lang="el-GR" i="1" dirty="0"/>
              <a:t>→ </a:t>
            </a:r>
            <a:r>
              <a:rPr lang="el-GR" dirty="0"/>
              <a:t>(3,1,2,5,4).</a:t>
            </a:r>
            <a:br>
              <a:rPr lang="el-GR" dirty="0"/>
            </a:br>
            <a:endParaRPr lang="en-US" dirty="0"/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9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91FE-598E-4874-A748-F772037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break the Transposition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8A1D-E363-42A0-9CB2-1F0DD003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cryptanalyst must first be aware that he is dealing with a transposition cipher</a:t>
            </a:r>
          </a:p>
          <a:p>
            <a:r>
              <a:rPr lang="en-US" dirty="0"/>
              <a:t>The next step is to make a guess at the number of columns</a:t>
            </a:r>
          </a:p>
          <a:p>
            <a:pPr lvl="1"/>
            <a:r>
              <a:rPr lang="en-US" dirty="0" err="1"/>
              <a:t>digrams</a:t>
            </a:r>
            <a:r>
              <a:rPr lang="en-US" dirty="0"/>
              <a:t> </a:t>
            </a:r>
            <a:r>
              <a:rPr lang="en-US" i="1" dirty="0"/>
              <a:t>MO</a:t>
            </a:r>
            <a:r>
              <a:rPr lang="en-US" dirty="0"/>
              <a:t>, </a:t>
            </a:r>
            <a:r>
              <a:rPr lang="en-US" i="1" dirty="0"/>
              <a:t>IL</a:t>
            </a:r>
            <a:r>
              <a:rPr lang="en-US" dirty="0"/>
              <a:t>, </a:t>
            </a:r>
            <a:r>
              <a:rPr lang="en-US" i="1" dirty="0"/>
              <a:t>LL</a:t>
            </a:r>
            <a:r>
              <a:rPr lang="en-US" dirty="0"/>
              <a:t>, </a:t>
            </a:r>
            <a:r>
              <a:rPr lang="en-US" i="1" dirty="0"/>
              <a:t>LA</a:t>
            </a:r>
            <a:r>
              <a:rPr lang="en-US" dirty="0"/>
              <a:t>, </a:t>
            </a:r>
            <a:r>
              <a:rPr lang="en-US" i="1" dirty="0"/>
              <a:t>IR</a:t>
            </a:r>
            <a:r>
              <a:rPr lang="en-US" dirty="0"/>
              <a:t>, and </a:t>
            </a:r>
            <a:r>
              <a:rPr lang="en-US" i="1" dirty="0"/>
              <a:t>OS </a:t>
            </a:r>
            <a:r>
              <a:rPr lang="en-US" dirty="0"/>
              <a:t>occur in the ciphertext as a result of this phrase wrapping around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remaining step is to order the columns</a:t>
            </a:r>
          </a:p>
          <a:p>
            <a:pPr lvl="1"/>
            <a:r>
              <a:rPr lang="en-US" dirty="0"/>
              <a:t>When the number of columns, </a:t>
            </a:r>
            <a:r>
              <a:rPr lang="en-US" i="1" dirty="0"/>
              <a:t>k</a:t>
            </a:r>
            <a:r>
              <a:rPr lang="en-US" dirty="0"/>
              <a:t>, is small, each of the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 </a:t>
            </a:r>
            <a:r>
              <a:rPr lang="en-US" dirty="0"/>
              <a:t>− 1) column pairs can be examined in turn to see if its </a:t>
            </a:r>
            <a:r>
              <a:rPr lang="en-US" dirty="0" err="1"/>
              <a:t>digram</a:t>
            </a:r>
            <a:r>
              <a:rPr lang="en-US" dirty="0"/>
              <a:t> frequencies match those for English plaintext</a:t>
            </a:r>
          </a:p>
          <a:p>
            <a:pPr lvl="1"/>
            <a:r>
              <a:rPr lang="en-US" dirty="0"/>
              <a:t>The column whose </a:t>
            </a:r>
            <a:r>
              <a:rPr lang="en-US" dirty="0" err="1"/>
              <a:t>digram</a:t>
            </a:r>
            <a:r>
              <a:rPr lang="en-US" dirty="0"/>
              <a:t> and trigram frequencies give the best match is tentatively assumed to be correct</a:t>
            </a:r>
          </a:p>
          <a:p>
            <a:pPr lvl="1"/>
            <a:r>
              <a:rPr lang="en-US" dirty="0"/>
              <a:t>The entire process is continued until a potential ordering is found</a:t>
            </a:r>
          </a:p>
        </p:txBody>
      </p:sp>
    </p:spTree>
    <p:extLst>
      <p:ext uri="{BB962C8B-B14F-4D97-AF65-F5344CB8AC3E}">
        <p14:creationId xmlns:p14="http://schemas.microsoft.com/office/powerpoint/2010/main" val="192953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17D1-3A54-4DC3-8E95-ADD9B3F4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 (The unbreakable cipher!)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C951-F476-488E-A8CD-080C6D93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choose a random bit string as the key</a:t>
            </a:r>
          </a:p>
          <a:p>
            <a:r>
              <a:rPr lang="en-US" dirty="0"/>
              <a:t>Then convert the plaintext into a bit string, for example, by using its ASCII representation</a:t>
            </a:r>
          </a:p>
          <a:p>
            <a:r>
              <a:rPr lang="en-US" dirty="0"/>
              <a:t>Finally, compute the XOR (</a:t>
            </a:r>
            <a:r>
              <a:rPr lang="en-US" dirty="0" err="1"/>
              <a:t>eXclusive</a:t>
            </a:r>
            <a:r>
              <a:rPr lang="en-US" dirty="0"/>
              <a:t> OR) of these two strings, bit by bit</a:t>
            </a:r>
          </a:p>
          <a:p>
            <a:r>
              <a:rPr lang="en-US" dirty="0"/>
              <a:t>Example: M = I love you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6CE6D-E5E6-4E9E-AB33-075DB1C3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3" y="4377806"/>
            <a:ext cx="11325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5A54-F20B-4600-9A72-F093C502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A885-3C79-405E-B095-78E94288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Cipher: </a:t>
            </a:r>
            <a:r>
              <a:rPr lang="en-US" dirty="0"/>
              <a:t>a character-for-character or bit-for-bit transformation, without regard to the linguistic structure of the message. </a:t>
            </a:r>
          </a:p>
          <a:p>
            <a:endParaRPr lang="en-US" dirty="0"/>
          </a:p>
          <a:p>
            <a:r>
              <a:rPr lang="en-US" b="1" dirty="0"/>
              <a:t>Code: </a:t>
            </a:r>
            <a:r>
              <a:rPr lang="en-US" dirty="0"/>
              <a:t>replaces one word with another word or symbol. Codes are not used any more, although they have a glorious history.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B06-C666-49BC-A252-A37A3121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the one time pad???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C1F3-44B3-4883-B439-0368E528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SORRY, You cant</a:t>
            </a:r>
          </a:p>
          <a:p>
            <a:r>
              <a:rPr lang="en-US" dirty="0"/>
              <a:t>The resulting ciphertext cannot be broken because in a sufficiently large sample of</a:t>
            </a:r>
            <a:br>
              <a:rPr lang="en-US" dirty="0"/>
            </a:br>
            <a:r>
              <a:rPr lang="en-US" dirty="0"/>
              <a:t>ciphertext, each letter will occur equally often, as will every </a:t>
            </a:r>
            <a:r>
              <a:rPr lang="en-US" dirty="0" err="1"/>
              <a:t>digram</a:t>
            </a:r>
            <a:r>
              <a:rPr lang="en-US" dirty="0"/>
              <a:t>, every trigram, and so 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Decoded message M’ = Elvis lives</a:t>
            </a:r>
          </a:p>
          <a:p>
            <a:pPr marL="4572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A3D83-8DB7-404D-AD4F-1C4D3020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41" y="3594910"/>
            <a:ext cx="8839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618-22FA-46DF-A1EB-54C28F38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where is the catch???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F27-F516-4AB2-A380-FFF0F80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cannot be memorized, so both sender and receiver must carry a written copy with them</a:t>
            </a:r>
          </a:p>
          <a:p>
            <a:r>
              <a:rPr lang="en-US" dirty="0"/>
              <a:t>the total amount of data that can be transmitted is limited by the amount of key available</a:t>
            </a:r>
          </a:p>
          <a:p>
            <a:r>
              <a:rPr lang="en-US" dirty="0"/>
              <a:t>Another problem is the sensitivity of the method to lost or inserted characters</a:t>
            </a:r>
          </a:p>
          <a:p>
            <a:pPr lvl="1"/>
            <a:r>
              <a:rPr lang="en-US" dirty="0"/>
              <a:t>If the sender and receiver get out</a:t>
            </a:r>
            <a:br>
              <a:rPr lang="en-US" dirty="0"/>
            </a:br>
            <a:r>
              <a:rPr lang="en-US" dirty="0"/>
              <a:t>of synchronization, all data from then on will appear garbled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30CC-F857-4651-AC80-6BAFEAF4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 - </a:t>
            </a:r>
            <a:r>
              <a:rPr lang="en-US" b="1" dirty="0"/>
              <a:t>Quantum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7ED8-6321-4591-9E61-81B38E92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comes in little packets called </a:t>
            </a:r>
            <a:r>
              <a:rPr lang="en-US" b="1" dirty="0"/>
              <a:t>photons</a:t>
            </a:r>
          </a:p>
          <a:p>
            <a:r>
              <a:rPr lang="en-US" dirty="0"/>
              <a:t>light can be polarized by being passed through a polarizing filter</a:t>
            </a:r>
          </a:p>
          <a:p>
            <a:r>
              <a:rPr lang="en-US" dirty="0"/>
              <a:t>To generate a one-time pad, Alice needs two sets of polarizing filters.</a:t>
            </a:r>
          </a:p>
          <a:p>
            <a:pPr lvl="1"/>
            <a:r>
              <a:rPr lang="en-US" dirty="0"/>
              <a:t>Rectilinear Basis</a:t>
            </a:r>
          </a:p>
          <a:p>
            <a:pPr lvl="1"/>
            <a:r>
              <a:rPr lang="en-US" dirty="0"/>
              <a:t>Diagonal Basis </a:t>
            </a:r>
          </a:p>
          <a:p>
            <a:r>
              <a:rPr lang="en-US" b="1" dirty="0"/>
              <a:t>Remember: </a:t>
            </a:r>
            <a:r>
              <a:rPr lang="en-US" dirty="0"/>
              <a:t>Quantum cryptography is used to send the one time pad only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695-4384-413C-A2D4-4FF0E274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6592-C4A6-4A6E-B1E8-E6617888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4896-206D-476D-B66B-290372C4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1763486"/>
            <a:ext cx="7195164" cy="48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5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FDE-9CEF-4BD0-B599-4441BE8E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fundamental cryptographic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DAC5-F824-4E1C-B4CD-123460B8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Cryptographic principle 1: Messages must contain some redundancy</a:t>
            </a:r>
          </a:p>
          <a:p>
            <a:r>
              <a:rPr lang="en-US" i="1" dirty="0"/>
              <a:t>Cryptographic principle 2: Some method is needed to foil replay attacks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1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B9DA-63B8-43BD-B77C-079B36DE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881" y="2643673"/>
            <a:ext cx="7310535" cy="1356360"/>
          </a:xfrm>
        </p:spPr>
        <p:txBody>
          <a:bodyPr/>
          <a:lstStyle/>
          <a:p>
            <a:r>
              <a:rPr lang="en-US" b="1" dirty="0"/>
              <a:t>Symmetric Key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6004-A4D0-47C8-9234-95F2C8DF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1496-32C3-491C-9FD2-CDDB48B6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5D4E-0997-451F-B448-5B5CA007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Cryptographic algorithms can be implemented in either </a:t>
            </a:r>
            <a:r>
              <a:rPr lang="en-US" b="1" dirty="0"/>
              <a:t>hardware (for speed)</a:t>
            </a:r>
            <a:br>
              <a:rPr lang="en-US" b="1" dirty="0"/>
            </a:br>
            <a:r>
              <a:rPr lang="en-US" dirty="0"/>
              <a:t>or </a:t>
            </a:r>
            <a:r>
              <a:rPr lang="en-US" b="1" dirty="0"/>
              <a:t>software (for flexibility).</a:t>
            </a:r>
          </a:p>
          <a:p>
            <a:r>
              <a:rPr lang="en-US" b="1" dirty="0"/>
              <a:t>P-box </a:t>
            </a:r>
            <a:r>
              <a:rPr lang="en-US" dirty="0"/>
              <a:t>(P stands for permutation), used to effect a</a:t>
            </a:r>
            <a:br>
              <a:rPr lang="en-US" dirty="0"/>
            </a:br>
            <a:r>
              <a:rPr lang="en-US" dirty="0"/>
              <a:t>transposition on an 8-bit input.</a:t>
            </a:r>
          </a:p>
          <a:p>
            <a:r>
              <a:rPr lang="en-US" b="1" dirty="0"/>
              <a:t>S- Box: </a:t>
            </a:r>
            <a:r>
              <a:rPr lang="en-US" dirty="0"/>
              <a:t>In this example, a 3-bit plaintext is entered and a</a:t>
            </a:r>
          </a:p>
          <a:p>
            <a:pPr marL="45720" indent="0">
              <a:buNone/>
            </a:pPr>
            <a:r>
              <a:rPr lang="en-US" dirty="0"/>
              <a:t> 3-bit ciphertext is output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353D5-E0B1-479A-A8D9-6A0B965F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824" y="2531901"/>
            <a:ext cx="207645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55C89-7B2F-4D91-99BC-B99D2930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4014468"/>
            <a:ext cx="3416072" cy="25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3181-6EC2-4B1E-BFAB-8ED1CB66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D6EB-4003-4C10-95B3-7983DEE7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on </a:t>
            </a:r>
            <a:r>
              <a:rPr lang="en-US" i="1" dirty="0"/>
              <a:t>k</a:t>
            </a:r>
            <a:r>
              <a:rPr lang="en-US" dirty="0"/>
              <a:t>-bit inputs to produce </a:t>
            </a:r>
            <a:r>
              <a:rPr lang="en-US" i="1" dirty="0"/>
              <a:t>k</a:t>
            </a:r>
            <a:r>
              <a:rPr lang="en-US" dirty="0"/>
              <a:t>-bit outputs are very</a:t>
            </a:r>
            <a:br>
              <a:rPr lang="en-US" dirty="0"/>
            </a:br>
            <a:r>
              <a:rPr lang="en-US" dirty="0"/>
              <a:t>common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52308-02B6-48FA-927C-FD866714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49" y="2834640"/>
            <a:ext cx="73056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A2DE-BE28-4A58-AACB-A2466593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DES-Data Encryption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B807-9802-4A85-BA33-D224F7B6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IBM, adopted by US govt in 1977</a:t>
            </a:r>
          </a:p>
          <a:p>
            <a:r>
              <a:rPr lang="en-US" dirty="0"/>
              <a:t>Plaintext is encrypted in blocks of 64 bits, yielding 64 bits of ciphertext</a:t>
            </a:r>
          </a:p>
          <a:p>
            <a:r>
              <a:rPr lang="en-US" dirty="0"/>
              <a:t>The algorithm, which is parameterized by a 56-bit key, has 19 distinct stages.</a:t>
            </a:r>
          </a:p>
          <a:p>
            <a:r>
              <a:rPr lang="en-US" dirty="0"/>
              <a:t>Decryption is the inverse of encryption process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4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87-BC7D-4344-9E6A-F06BBF08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4" y="229864"/>
            <a:ext cx="9875520" cy="1356360"/>
          </a:xfrm>
        </p:spPr>
        <p:txBody>
          <a:bodyPr/>
          <a:lstStyle/>
          <a:p>
            <a:r>
              <a:rPr lang="en-US" dirty="0"/>
              <a:t>DES-Data Encryption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A2A3-1E10-4189-BD4E-CF337537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27351-A2F4-4BC6-968C-EC6A8977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48" y="1492898"/>
            <a:ext cx="2905368" cy="513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E05DC-C795-42F6-AD65-BDF5C2E0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71" y="1492897"/>
            <a:ext cx="4300281" cy="51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690-A0B6-4D3B-893A-A3182C8C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encryption model (for a symmetric-key cipher)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BAF0-5A91-4CED-8A33-61D28D7E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key for encryption and decryption </a:t>
            </a:r>
          </a:p>
          <a:p>
            <a:endParaRPr lang="en-US" dirty="0"/>
          </a:p>
        </p:txBody>
      </p:sp>
      <p:pic>
        <p:nvPicPr>
          <p:cNvPr id="4" name="Picture 4" descr="8-02">
            <a:extLst>
              <a:ext uri="{FF2B5EF4-FFF2-40B4-BE49-F238E27FC236}">
                <a16:creationId xmlns:a16="http://schemas.microsoft.com/office/drawing/2014/main" id="{573A20B8-8785-40A7-B976-FD240A32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2838094"/>
            <a:ext cx="706596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4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88B6-D5A4-4769-864C-34FC219D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DES-Data Encryption Standard (Key)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7E09-A011-441D-8EB2-59CD439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algorithm starts, a 56-bit transposition is applied to the key.</a:t>
            </a:r>
          </a:p>
          <a:p>
            <a:r>
              <a:rPr lang="en-US" dirty="0"/>
              <a:t>Just before each iteration, the key is partitioned into two 28-bit units, each of which is rotated left by a number of bits dependent on the iteration number.</a:t>
            </a:r>
          </a:p>
          <a:p>
            <a:r>
              <a:rPr lang="en-US" i="1" dirty="0"/>
              <a:t>Ki </a:t>
            </a:r>
            <a:r>
              <a:rPr lang="en-US" dirty="0"/>
              <a:t>is derived from this rotated key by applying yet another 56-bit transposition to it.</a:t>
            </a:r>
          </a:p>
          <a:p>
            <a:r>
              <a:rPr lang="en-US" dirty="0"/>
              <a:t> A different 48-bit subset of the 56 bits is extracted and permuted on each round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2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6642-1780-4AA1-9F2B-E92639E3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DES to strong (Whitening)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1529-6E4A-40C4-94F4-672575A5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XORing a random 64-bit key with each plaintext block before feeding it into DES </a:t>
            </a:r>
          </a:p>
          <a:p>
            <a:r>
              <a:rPr lang="en-US" dirty="0"/>
              <a:t>XORing a second 64-bit key with the resulting ciphertext before transmitting it</a:t>
            </a:r>
          </a:p>
          <a:p>
            <a:r>
              <a:rPr lang="en-US" dirty="0"/>
              <a:t> it makes an exhaustive search of the key space much more time consuming</a:t>
            </a:r>
          </a:p>
          <a:p>
            <a:r>
              <a:rPr lang="en-US" dirty="0"/>
              <a:t>same whitening key is used for each block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8A0B-EA87-46C7-B8C6-4B8025D5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DES???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B88D-5D53-4026-B7C8-73AC73A2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reduced the key from 128 bits to 56 bits and decided to keep secret the process by which DES was designed</a:t>
            </a:r>
          </a:p>
          <a:p>
            <a:r>
              <a:rPr lang="en-US" dirty="0"/>
              <a:t>In 1977, two Stanford cryptography researchers, Diffie and Hellman (1977),</a:t>
            </a:r>
            <a:br>
              <a:rPr lang="en-US" dirty="0"/>
            </a:br>
            <a:r>
              <a:rPr lang="en-US" dirty="0"/>
              <a:t>designed a machine to break DES and estimated that it could be built for 20 million dollars</a:t>
            </a:r>
          </a:p>
          <a:p>
            <a:r>
              <a:rPr lang="en-US" dirty="0"/>
              <a:t>Nowadays, if Such a machine exists, is for sale, and costs</a:t>
            </a:r>
            <a:br>
              <a:rPr lang="en-US" dirty="0"/>
            </a:br>
            <a:r>
              <a:rPr lang="en-US" dirty="0"/>
              <a:t>less than $10,000 to make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C81F-D836-4F49-B6AE-8594D8C6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E26A1-A6D3-4B3D-8329-F1A93261E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95174-915F-4E85-BA14-A56EF6163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7947" y="3087460"/>
            <a:ext cx="4495459" cy="202587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B8219-88D3-43A3-AF8C-70602F76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5AA125-AE04-4132-AA6D-E9D6E6CE74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4619" y="3087460"/>
            <a:ext cx="4343400" cy="20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4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7861C2-190F-46A2-A3C2-DC70CB66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A15EA-465B-4F40-AC49-3952FCC0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2 keys used instead of 3???</a:t>
            </a:r>
          </a:p>
          <a:p>
            <a:pPr lvl="1"/>
            <a:r>
              <a:rPr lang="en-US" dirty="0"/>
              <a:t>even the most paranoid of cryptographers believe that 112 bits is adequate for routine commercial applications </a:t>
            </a:r>
          </a:p>
          <a:p>
            <a:pPr lvl="1"/>
            <a:r>
              <a:rPr lang="en-US" dirty="0"/>
              <a:t>Going to 168 bits would just add the unnecessary overhead of managing and transporting another key for little real gain</a:t>
            </a:r>
            <a:endParaRPr lang="en-US" b="1" dirty="0"/>
          </a:p>
          <a:p>
            <a:r>
              <a:rPr lang="en-US" b="1" dirty="0"/>
              <a:t>Why EDE instead of EEE???</a:t>
            </a:r>
          </a:p>
          <a:p>
            <a:pPr lvl="1"/>
            <a:r>
              <a:rPr lang="en-US" dirty="0"/>
              <a:t>Backward compatibility with existing single-key DES systems</a:t>
            </a:r>
          </a:p>
          <a:p>
            <a:pPr lvl="1"/>
            <a:r>
              <a:rPr lang="en-US" dirty="0"/>
              <a:t>By using EDE, however, instead of EEE, a computer using triple encryption can speak to one using single encryption by just setting </a:t>
            </a:r>
            <a:r>
              <a:rPr lang="en-US" i="1" dirty="0"/>
              <a:t>K </a:t>
            </a:r>
            <a:r>
              <a:rPr lang="en-US" dirty="0"/>
              <a:t>1 = </a:t>
            </a:r>
            <a:r>
              <a:rPr lang="en-US" i="1" dirty="0"/>
              <a:t>K </a:t>
            </a:r>
            <a:r>
              <a:rPr lang="en-US" dirty="0"/>
              <a:t>2</a:t>
            </a:r>
            <a:br>
              <a:rPr lang="en-US" dirty="0"/>
            </a:br>
            <a:br>
              <a:rPr lang="en-US" dirty="0"/>
            </a:b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727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85C9-290F-4F8C-AB57-4499651C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(Advanced Encryption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593B-C49E-4026-A748-A0F6AB4A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1997, the U.S. (NIST) put out a public call for a replacement of the symmetric encryption algorithm DES</a:t>
            </a:r>
          </a:p>
          <a:p>
            <a:r>
              <a:rPr lang="en-US" dirty="0"/>
              <a:t>5 finalists and ultimately chosen was the </a:t>
            </a:r>
            <a:r>
              <a:rPr lang="en-US" dirty="0" err="1"/>
              <a:t>Rijandle</a:t>
            </a:r>
            <a:r>
              <a:rPr lang="en-US" dirty="0"/>
              <a:t> </a:t>
            </a:r>
          </a:p>
          <a:p>
            <a:r>
              <a:rPr lang="en-US" dirty="0"/>
              <a:t>It becomes the new standard of cryptography</a:t>
            </a:r>
          </a:p>
          <a:p>
            <a:r>
              <a:rPr lang="en-US" dirty="0"/>
              <a:t>A 128-bit key gives a key space of 2128 ∼  3 × 10^38 keys. Even if NSA manages to build a machine with 1 billion parallel processors, each being able to evaluate one key per picosecond, it would take such a machine about 1010 years to search the key space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3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2E4C-ED8C-46B5-9F05-E4B20DAE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(Advanced Encryption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DEFD-2F39-4A37-BE7F-95AE25DE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is a block cipher that operates on 128-bit blocks</a:t>
            </a:r>
          </a:p>
          <a:p>
            <a:r>
              <a:rPr lang="en-US" dirty="0"/>
              <a:t>It is designed to be used with keys that are 128, 192, or 256 bits long</a:t>
            </a:r>
          </a:p>
          <a:p>
            <a:r>
              <a:rPr lang="en-US" dirty="0"/>
              <a:t>It is supported by all mainstream operating systems, including Windows, Mac OS, and Linux.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46B84-8E20-4249-9BEA-69D83237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7" y="3774571"/>
            <a:ext cx="6828745" cy="26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5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9D4F-291F-4628-B521-98E9812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171062"/>
            <a:ext cx="9875520" cy="1356360"/>
          </a:xfrm>
        </p:spPr>
        <p:txBody>
          <a:bodyPr/>
          <a:lstStyle/>
          <a:p>
            <a:r>
              <a:rPr lang="en-US" dirty="0"/>
              <a:t>AES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9B57-D371-4CE1-856B-450A73FE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round is built from four basic steps: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i="1" dirty="0" err="1"/>
              <a:t>SubBytes</a:t>
            </a:r>
            <a:r>
              <a:rPr lang="en-US" b="1" i="1" dirty="0"/>
              <a:t> step</a:t>
            </a:r>
            <a:r>
              <a:rPr lang="en-US" b="1" dirty="0"/>
              <a:t>: </a:t>
            </a:r>
            <a:r>
              <a:rPr lang="en-US" dirty="0"/>
              <a:t>an S-box substitution step</a:t>
            </a:r>
            <a:br>
              <a:rPr lang="en-US" dirty="0"/>
            </a:br>
            <a:r>
              <a:rPr lang="en-US" dirty="0"/>
              <a:t>2. </a:t>
            </a:r>
            <a:r>
              <a:rPr lang="en-US" b="1" i="1" dirty="0" err="1"/>
              <a:t>ShiftRows</a:t>
            </a:r>
            <a:r>
              <a:rPr lang="en-US" b="1" i="1" dirty="0"/>
              <a:t> step</a:t>
            </a:r>
            <a:r>
              <a:rPr lang="en-US" b="1" dirty="0"/>
              <a:t>: </a:t>
            </a:r>
            <a:r>
              <a:rPr lang="en-US" dirty="0"/>
              <a:t>a permutation step</a:t>
            </a:r>
            <a:br>
              <a:rPr lang="en-US" dirty="0"/>
            </a:br>
            <a:r>
              <a:rPr lang="en-US" dirty="0"/>
              <a:t>3. </a:t>
            </a:r>
            <a:r>
              <a:rPr lang="en-US" b="1" i="1" dirty="0" err="1"/>
              <a:t>MixColumns</a:t>
            </a:r>
            <a:r>
              <a:rPr lang="en-US" b="1" i="1" dirty="0"/>
              <a:t> step</a:t>
            </a:r>
            <a:r>
              <a:rPr lang="en-US" b="1" dirty="0"/>
              <a:t>: </a:t>
            </a:r>
            <a:r>
              <a:rPr lang="en-US" dirty="0"/>
              <a:t>a matrix multiplication (Hill cipher) step</a:t>
            </a:r>
            <a:br>
              <a:rPr lang="en-US" dirty="0"/>
            </a:br>
            <a:r>
              <a:rPr lang="en-US" dirty="0"/>
              <a:t>4. </a:t>
            </a:r>
            <a:r>
              <a:rPr lang="en-US" b="1" i="1" dirty="0" err="1"/>
              <a:t>AddRoundKey</a:t>
            </a:r>
            <a:r>
              <a:rPr lang="en-US" b="1" i="1" dirty="0"/>
              <a:t> step</a:t>
            </a:r>
            <a:r>
              <a:rPr lang="en-US" b="1" dirty="0"/>
              <a:t>: </a:t>
            </a:r>
            <a:r>
              <a:rPr lang="en-US" dirty="0"/>
              <a:t>an XOR step with a </a:t>
            </a:r>
            <a:r>
              <a:rPr lang="en-US" i="1" dirty="0"/>
              <a:t>round key 			           </a:t>
            </a:r>
            <a:r>
              <a:rPr lang="en-US" dirty="0"/>
              <a:t>derived from the 128-bit encryption key</a:t>
            </a:r>
          </a:p>
          <a:p>
            <a:endParaRPr lang="en-US" dirty="0"/>
          </a:p>
          <a:p>
            <a:r>
              <a:rPr lang="en-US" dirty="0"/>
              <a:t>decryption can be done just by running the algorithm 				backward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1E63C-DEAA-44C5-B496-32A78F6E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46" y="693414"/>
            <a:ext cx="3531376" cy="57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455-7866-4F18-8D76-4EBE3881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BEE7-8BBB-4C19-83BE-26F7FD51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several </a:t>
            </a:r>
            <a:r>
              <a:rPr lang="en-US" b="1" i="1" dirty="0"/>
              <a:t>lookup tables </a:t>
            </a:r>
            <a:r>
              <a:rPr lang="en-US" dirty="0"/>
              <a:t>to implement the basic steps of each round to optimize execution time</a:t>
            </a:r>
          </a:p>
          <a:p>
            <a:r>
              <a:rPr lang="en-US" dirty="0"/>
              <a:t>A lookup table stores all the possible values of a function into an</a:t>
            </a:r>
            <a:br>
              <a:rPr lang="en-US" dirty="0"/>
            </a:br>
            <a:r>
              <a:rPr lang="en-US" dirty="0"/>
              <a:t>array that is indexed by the input of the function</a:t>
            </a:r>
          </a:p>
          <a:p>
            <a:r>
              <a:rPr lang="en-US" dirty="0"/>
              <a:t>128-bit version of the AES algorithm can be implemented using exactly eight lookup tables</a:t>
            </a:r>
          </a:p>
          <a:p>
            <a:r>
              <a:rPr lang="en-US" dirty="0"/>
              <a:t>each mapping an input </a:t>
            </a:r>
            <a:r>
              <a:rPr lang="en-US" i="1" dirty="0"/>
              <a:t>byte </a:t>
            </a:r>
            <a:r>
              <a:rPr lang="en-US" dirty="0"/>
              <a:t>(an 8-bit word) to an output </a:t>
            </a:r>
            <a:r>
              <a:rPr lang="en-US" i="1" dirty="0"/>
              <a:t>int </a:t>
            </a:r>
            <a:r>
              <a:rPr lang="en-US" dirty="0"/>
              <a:t>(a 32-bit word)</a:t>
            </a:r>
          </a:p>
          <a:p>
            <a:r>
              <a:rPr lang="en-US" dirty="0"/>
              <a:t>each of the eight lookup tables stores 256, 32-bit </a:t>
            </a:r>
            <a:r>
              <a:rPr lang="en-US" dirty="0" err="1"/>
              <a:t>ints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53-7F0E-47D2-9EE9-037C55AE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3202-0030-4B86-A226-DBC6C24E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i="1" dirty="0"/>
              <a:t>• </a:t>
            </a:r>
            <a:r>
              <a:rPr lang="en-US" dirty="0"/>
              <a:t>XOR of two </a:t>
            </a:r>
            <a:r>
              <a:rPr lang="en-US" dirty="0" err="1"/>
              <a:t>ints</a:t>
            </a:r>
            <a:r>
              <a:rPr lang="en-US" dirty="0"/>
              <a:t>: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1 </a:t>
            </a:r>
            <a:r>
              <a:rPr lang="en-US" i="1" dirty="0"/>
              <a:t>⊕ x</a:t>
            </a:r>
            <a:r>
              <a:rPr lang="en-US" dirty="0"/>
              <a:t>2, where </a:t>
            </a:r>
            <a:r>
              <a:rPr lang="en-US" i="1" dirty="0"/>
              <a:t>x</a:t>
            </a:r>
            <a:r>
              <a:rPr lang="en-US" dirty="0"/>
              <a:t>1, </a:t>
            </a:r>
            <a:r>
              <a:rPr lang="en-US" i="1" dirty="0"/>
              <a:t>x</a:t>
            </a:r>
            <a:r>
              <a:rPr lang="en-US" dirty="0"/>
              <a:t>2, and </a:t>
            </a:r>
            <a:r>
              <a:rPr lang="en-US" i="1" dirty="0"/>
              <a:t>y </a:t>
            </a:r>
            <a:r>
              <a:rPr lang="en-US" dirty="0"/>
              <a:t>are </a:t>
            </a:r>
            <a:r>
              <a:rPr lang="en-US" dirty="0" err="1"/>
              <a:t>ints</a:t>
            </a:r>
            <a:endParaRPr lang="en-US" dirty="0"/>
          </a:p>
          <a:p>
            <a:pPr marL="45720" indent="0">
              <a:buNone/>
            </a:pP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Split of an int into 4 bytes: (</a:t>
            </a:r>
            <a:r>
              <a:rPr lang="en-US" i="1" dirty="0"/>
              <a:t>y</a:t>
            </a:r>
            <a:r>
              <a:rPr lang="en-US" dirty="0"/>
              <a:t>1, </a:t>
            </a:r>
            <a:r>
              <a:rPr lang="en-US" i="1" dirty="0"/>
              <a:t>y</a:t>
            </a:r>
            <a:r>
              <a:rPr lang="en-US" dirty="0"/>
              <a:t>2, </a:t>
            </a:r>
            <a:r>
              <a:rPr lang="en-US" i="1" dirty="0"/>
              <a:t>y</a:t>
            </a:r>
            <a:r>
              <a:rPr lang="en-US" dirty="0"/>
              <a:t>3, </a:t>
            </a:r>
            <a:r>
              <a:rPr lang="en-US" i="1" dirty="0"/>
              <a:t>y</a:t>
            </a:r>
            <a:r>
              <a:rPr lang="en-US" dirty="0"/>
              <a:t>4) = </a:t>
            </a:r>
            <a:r>
              <a:rPr lang="en-US" i="1" dirty="0"/>
              <a:t>x</a:t>
            </a:r>
            <a:r>
              <a:rPr lang="en-US" dirty="0"/>
              <a:t>, where </a:t>
            </a:r>
            <a:r>
              <a:rPr lang="en-US" i="1" dirty="0"/>
              <a:t>y</a:t>
            </a:r>
            <a:r>
              <a:rPr lang="en-US" dirty="0"/>
              <a:t>1, </a:t>
            </a:r>
            <a:r>
              <a:rPr lang="en-US" i="1" dirty="0"/>
              <a:t>y</a:t>
            </a:r>
            <a:r>
              <a:rPr lang="en-US" dirty="0"/>
              <a:t>2, </a:t>
            </a:r>
            <a:r>
              <a:rPr lang="en-US" i="1" dirty="0"/>
              <a:t>y</a:t>
            </a:r>
            <a:r>
              <a:rPr lang="en-US" dirty="0"/>
              <a:t>3, and </a:t>
            </a:r>
            <a:r>
              <a:rPr lang="en-US" i="1" dirty="0"/>
              <a:t>y</a:t>
            </a: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are bytes and </a:t>
            </a:r>
            <a:r>
              <a:rPr lang="en-US" i="1" dirty="0"/>
              <a:t>x </a:t>
            </a:r>
            <a:r>
              <a:rPr lang="en-US" dirty="0"/>
              <a:t>is an int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Table lookup of an int indexed by a byte: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x</a:t>
            </a:r>
            <a:r>
              <a:rPr lang="en-US" dirty="0"/>
              <a:t>], where </a:t>
            </a:r>
            <a:r>
              <a:rPr lang="en-US" i="1" dirty="0"/>
              <a:t>y </a:t>
            </a:r>
            <a:r>
              <a:rPr lang="en-US" dirty="0"/>
              <a:t>is an int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is a byte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01DD-818D-41DA-AFB1-FECA483A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rule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AA7B-A454-426E-A965-524B2633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>
            <a:normAutofit/>
          </a:bodyPr>
          <a:lstStyle/>
          <a:p>
            <a:r>
              <a:rPr lang="en-US" b="1" i="1" dirty="0" err="1"/>
              <a:t>Kerckhoff’s</a:t>
            </a:r>
            <a:r>
              <a:rPr lang="en-US" b="1" i="1" dirty="0"/>
              <a:t> principle</a:t>
            </a:r>
            <a:r>
              <a:rPr lang="en-US" i="1" dirty="0"/>
              <a:t>: All algorithms must be public; only the keys are secret</a:t>
            </a:r>
          </a:p>
          <a:p>
            <a:r>
              <a:rPr lang="en-US" dirty="0"/>
              <a:t>cryptanalyst knows how the encryption method, </a:t>
            </a:r>
            <a:r>
              <a:rPr lang="en-US" i="1" dirty="0"/>
              <a:t>E</a:t>
            </a:r>
            <a:r>
              <a:rPr lang="en-US" dirty="0"/>
              <a:t>, and decryption, </a:t>
            </a:r>
            <a:r>
              <a:rPr lang="en-US" i="1" dirty="0"/>
              <a:t>D</a:t>
            </a:r>
            <a:r>
              <a:rPr lang="en-US" dirty="0"/>
              <a:t>, work in detail.</a:t>
            </a:r>
          </a:p>
          <a:p>
            <a:r>
              <a:rPr lang="en-US" dirty="0"/>
              <a:t>Trying to keep the algorithm secret, known in the trade as </a:t>
            </a:r>
            <a:r>
              <a:rPr lang="en-US" b="1" dirty="0"/>
              <a:t>security by obscurity</a:t>
            </a:r>
            <a:r>
              <a:rPr lang="en-US" dirty="0"/>
              <a:t>, never works</a:t>
            </a:r>
          </a:p>
          <a:p>
            <a:r>
              <a:rPr lang="en-US" dirty="0"/>
              <a:t>Since the real secrecy is in the key, its length is a major design issue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4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85E5-7B29-40FB-B8C2-7C230C0D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E349-3D60-4046-911E-77F5C499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known practical attacks on AES are side channel attacks.</a:t>
            </a:r>
          </a:p>
          <a:p>
            <a:r>
              <a:rPr lang="en-US" dirty="0"/>
              <a:t>The timing attack is based on the fact that the cache of the processor where the AES algorithm is executed will store portions of the lookup tables used in the</a:t>
            </a:r>
            <a:br>
              <a:rPr lang="en-US" dirty="0"/>
            </a:br>
            <a:r>
              <a:rPr lang="en-US" dirty="0"/>
              <a:t>implementation of AES</a:t>
            </a:r>
          </a:p>
          <a:p>
            <a:r>
              <a:rPr lang="en-US" dirty="0"/>
              <a:t>By timing multiple executions of the algorithm using the same key on a series</a:t>
            </a:r>
            <a:br>
              <a:rPr lang="en-US" dirty="0"/>
            </a:br>
            <a:r>
              <a:rPr lang="en-US" dirty="0"/>
              <a:t>of known plaintexts of known ciphertexts, the attacker can eventually learn</a:t>
            </a:r>
            <a:br>
              <a:rPr lang="en-US" dirty="0"/>
            </a:br>
            <a:r>
              <a:rPr lang="en-US" dirty="0"/>
              <a:t>the key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94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B5F7-A6B6-4BA6-9DC9-5650EDBD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potentially wrong with AES and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8CA2-6C75-4D18-9456-7F9AFA7D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monoalphabetic substitution cipher</a:t>
            </a:r>
          </a:p>
          <a:p>
            <a:r>
              <a:rPr lang="en-US" dirty="0"/>
              <a:t>If you encrypt the plaintext </a:t>
            </a:r>
            <a:r>
              <a:rPr lang="en-US" i="1" dirty="0" err="1"/>
              <a:t>abcdefgh</a:t>
            </a:r>
            <a:r>
              <a:rPr lang="en-US" i="1" dirty="0"/>
              <a:t> </a:t>
            </a:r>
            <a:r>
              <a:rPr lang="en-US" dirty="0"/>
              <a:t>100 times with the same DES key, you get the same ciphertext 100 times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80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4258-6182-4863-9758-3EB61848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potentially wrong with AES and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3609-9CC3-4AB5-9230-4EE4E14B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Electronic Code Book Mode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D2CFB-9A3F-40CF-96C5-A17EB8DA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3000375"/>
            <a:ext cx="9572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7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90EE-C97D-4715-A01E-556A9994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D0EF29-A409-414C-9C8C-60ACB4EC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59479"/>
            <a:ext cx="9872663" cy="36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5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2696-908A-45AB-8305-06CC007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4C98-B763-4C89-968D-D1DA7DF5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of block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a function of all the plaintext in blocks 0 through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− 1, so the same plaintext generates different ciphertext depending on where it occurs</a:t>
            </a:r>
          </a:p>
          <a:p>
            <a:r>
              <a:rPr lang="en-US" dirty="0"/>
              <a:t>Cipher block chaining also has the advantage that the same plaintext block</a:t>
            </a:r>
            <a:br>
              <a:rPr lang="en-US" dirty="0"/>
            </a:br>
            <a:r>
              <a:rPr lang="en-US" dirty="0"/>
              <a:t>will not result in the same ciphertext block, making cryptanalysis more difficult</a:t>
            </a:r>
          </a:p>
          <a:p>
            <a:endParaRPr lang="en-US" dirty="0"/>
          </a:p>
          <a:p>
            <a:r>
              <a:rPr lang="en-US" dirty="0"/>
              <a:t>However, cipher block chaining has the disadvantage of </a:t>
            </a:r>
            <a:r>
              <a:rPr lang="en-US" b="1" dirty="0"/>
              <a:t>requiring an entire</a:t>
            </a:r>
            <a:br>
              <a:rPr lang="en-US" b="1" dirty="0"/>
            </a:br>
            <a:r>
              <a:rPr lang="en-US" b="1" dirty="0"/>
              <a:t>64-bit block to arrive before decryption can begin.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5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677-D91F-4FCB-99AE-B333D2C4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Feedback Mode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9733C-2864-43D5-824A-1811A3382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002BAF-E62D-4611-900B-A5953046C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4597" y="2720975"/>
            <a:ext cx="3531368" cy="33845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0BD0F5-4BB1-44C5-A8A7-86897694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973354-05C3-4F4A-9473-0F8C682965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11867" y="2719388"/>
            <a:ext cx="3468903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5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D8F2A4-C519-46DA-BA97-074F832A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Feedback Mode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38001-FD0D-41C3-8D0F-11B61E89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with cipher feedback mode is that if one bit of the ciphertext is accidentally inverted during transmission, the 8 bytes that are decrypted while the</a:t>
            </a:r>
            <a:br>
              <a:rPr lang="en-US" dirty="0"/>
            </a:br>
            <a:r>
              <a:rPr lang="en-US" dirty="0"/>
              <a:t>bad byte is in the shift register will be corrupted</a:t>
            </a:r>
          </a:p>
          <a:p>
            <a:endParaRPr lang="en-US" dirty="0"/>
          </a:p>
          <a:p>
            <a:r>
              <a:rPr lang="en-US" dirty="0"/>
              <a:t>Nevertheless, applications exist in which having a 1-bit transmission error</a:t>
            </a:r>
            <a:br>
              <a:rPr lang="en-US" dirty="0"/>
            </a:br>
            <a:r>
              <a:rPr lang="en-US" dirty="0"/>
              <a:t>mess up 64 bits of plaintext is too large an effect.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49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07D8-BE95-4366-B3D3-8C65E9C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 Mode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7F95A-33E3-45DD-8122-4BF3D1B82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1A81CD-3917-4851-A69F-F5C3E35884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6706" y="3070225"/>
            <a:ext cx="3867150" cy="26860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3385BC-F797-49C5-8AB1-84E13887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F687F0-2DFB-4F2B-8AA5-9CE63839D5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4656" y="2991644"/>
            <a:ext cx="3743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81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84325-1478-4726-955E-423E973E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 Mode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3BEA90-F720-46A9-A463-AA2DCC9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keystream depends only on the IV and the key, it is not affected by</a:t>
            </a:r>
            <a:br>
              <a:rPr lang="en-US" dirty="0"/>
            </a:br>
            <a:r>
              <a:rPr lang="en-US" dirty="0"/>
              <a:t>transmission errors in the ciphertext and can be pre-computed earlier</a:t>
            </a:r>
          </a:p>
          <a:p>
            <a:endParaRPr lang="en-US" dirty="0"/>
          </a:p>
          <a:p>
            <a:r>
              <a:rPr lang="en-US" dirty="0"/>
              <a:t>Thus, a 1-bit error in the transmitted ciphertext generates only a 1-bit error in the decrypted plaintext</a:t>
            </a:r>
          </a:p>
          <a:p>
            <a:endParaRPr lang="en-US" dirty="0"/>
          </a:p>
          <a:p>
            <a:r>
              <a:rPr lang="en-US" dirty="0"/>
              <a:t>Using the same keystream twice exposes the ciphertext to a </a:t>
            </a:r>
            <a:r>
              <a:rPr lang="en-US" b="1" dirty="0"/>
              <a:t>keystream reuse attack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3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D870-C328-4F10-A192-ADBCC27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33F-44DB-4D00-A29C-3D709A54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problem that all the modes except electronic code book mode have is that</a:t>
            </a:r>
            <a:br>
              <a:rPr lang="en-US" dirty="0"/>
            </a:br>
            <a:r>
              <a:rPr lang="en-US" dirty="0"/>
              <a:t>random access to encrypted data is impossible</a:t>
            </a:r>
          </a:p>
          <a:p>
            <a:r>
              <a:rPr lang="en-US" dirty="0"/>
              <a:t>However, disk files are often accessed in nonsequential order, especially files</a:t>
            </a:r>
            <a:br>
              <a:rPr lang="en-US" dirty="0"/>
            </a:br>
            <a:r>
              <a:rPr lang="en-US" dirty="0"/>
              <a:t>in databases</a:t>
            </a:r>
          </a:p>
          <a:p>
            <a:r>
              <a:rPr lang="en-US" dirty="0"/>
              <a:t>With a file encrypted using cipher block chaining, accessing a random block requires first decrypting all the blocks ahead of it, an expensive</a:t>
            </a:r>
            <a:br>
              <a:rPr lang="en-US" dirty="0"/>
            </a:br>
            <a:r>
              <a:rPr lang="en-US" dirty="0"/>
              <a:t>proposition.</a:t>
            </a:r>
          </a:p>
          <a:p>
            <a:r>
              <a:rPr lang="en-US" dirty="0"/>
              <a:t>So counter mode has been invented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10-93E1-4052-B1AD-9B59510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Crypto-system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0BBC-8EDE-41DD-9D83-191588AB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Ciphertext-only attack</a:t>
            </a:r>
            <a:r>
              <a:rPr lang="en-US" dirty="0"/>
              <a:t>. the cryptanalyst has access to the ciphertext of one or more messages, all of which were encrypted using the same key, </a:t>
            </a:r>
            <a:r>
              <a:rPr lang="en-US" i="1" dirty="0"/>
              <a:t>K</a:t>
            </a:r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2531-5D7C-431C-BA50-3BDA5830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18" y="3268144"/>
            <a:ext cx="7572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0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11F2-ABCB-4DB5-B975-F69D398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4D3BC-2395-4AEA-BEB0-09632356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94" y="2557462"/>
            <a:ext cx="928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03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6E7-13D9-4EFA-8EBE-5BB842D5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763-E7F6-4EB3-90FA-A80F8FCF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Vulnerable to </a:t>
            </a:r>
            <a:r>
              <a:rPr lang="en-US" b="1" dirty="0"/>
              <a:t>keystream reuse attack </a:t>
            </a:r>
            <a:r>
              <a:rPr lang="en-US" dirty="0"/>
              <a:t>if same IV and key pair are used again  </a:t>
            </a:r>
          </a:p>
          <a:p>
            <a:endParaRPr lang="en-US" dirty="0"/>
          </a:p>
          <a:p>
            <a:r>
              <a:rPr lang="en-US" dirty="0"/>
              <a:t>However, even if the same key is accidentally used twice, if the IV is different each time, the plaintext is safe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9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ABFE-AD60-4E8F-81BF-EBA6034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8653-E128-4812-91B1-63A782AC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168A0-C788-462A-8CDD-C5F81D0E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0" y="2257425"/>
            <a:ext cx="10344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F441-C2AE-4B40-8EF3-A00D510A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Crypto-system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EC8-CFE5-4020-972A-45292FC4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Known-plaintext attack</a:t>
            </a:r>
            <a:r>
              <a:rPr lang="en-US" b="1" dirty="0"/>
              <a:t>. </a:t>
            </a:r>
            <a:r>
              <a:rPr lang="en-US" dirty="0"/>
              <a:t>the cryptanalyst has access to one or more plaintext-ciphertext pairs, such that each plaintext was encrypted using the same key, </a:t>
            </a:r>
            <a:r>
              <a:rPr lang="en-US" i="1" dirty="0"/>
              <a:t>K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6CDDB-028C-4B2A-918B-39F67AE8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90" y="3031866"/>
            <a:ext cx="668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ACB1-F475-4701-B5FE-C51E823B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Crypto-system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CD97-26E6-4B37-8377-8B95F70B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Chosen-ciphertext attack</a:t>
            </a:r>
            <a:r>
              <a:rPr lang="en-US" b="1" dirty="0"/>
              <a:t>. </a:t>
            </a:r>
            <a:r>
              <a:rPr lang="en-US" dirty="0"/>
              <a:t>the cryptanalyst can choose</a:t>
            </a:r>
            <a:br>
              <a:rPr lang="en-US" dirty="0"/>
            </a:br>
            <a:r>
              <a:rPr lang="en-US" dirty="0"/>
              <a:t>one or more ciphertext messages and get the plaintext that is associated with each one, based on the use of same key, </a:t>
            </a:r>
            <a:r>
              <a:rPr lang="en-US" i="1" dirty="0"/>
              <a:t>K</a:t>
            </a:r>
          </a:p>
          <a:p>
            <a:r>
              <a:rPr lang="en-US" dirty="0"/>
              <a:t>Can be offline or adaptive based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3531-D254-4AB9-B33C-F268AB34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05" y="3690257"/>
            <a:ext cx="7286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5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2AD-8EB3-40F0-A812-B0E96959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Crypto-system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29D0-BC91-46D1-B763-9D1B838C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Chosen-plaintext attack</a:t>
            </a:r>
            <a:r>
              <a:rPr lang="en-US" b="1" dirty="0"/>
              <a:t>. </a:t>
            </a:r>
            <a:r>
              <a:rPr lang="en-US" dirty="0"/>
              <a:t>the cryptanalyst can chose</a:t>
            </a:r>
            <a:br>
              <a:rPr lang="en-US" dirty="0"/>
            </a:br>
            <a:r>
              <a:rPr lang="en-US" dirty="0"/>
              <a:t>one or more plaintext messages and get the ciphertext that is associated with each one, based on the use of same key, </a:t>
            </a:r>
            <a:r>
              <a:rPr lang="en-US" i="1" dirty="0"/>
              <a:t>K</a:t>
            </a:r>
          </a:p>
          <a:p>
            <a:r>
              <a:rPr lang="en-US" dirty="0"/>
              <a:t>Can be offline or adaptive based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579F3-0D47-40DD-BE29-7A0DC91A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01" y="3686175"/>
            <a:ext cx="69437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79CC-CEF0-45E8-A417-8163D53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22" y="2750820"/>
            <a:ext cx="9875520" cy="1356360"/>
          </a:xfrm>
        </p:spPr>
        <p:txBody>
          <a:bodyPr/>
          <a:lstStyle/>
          <a:p>
            <a:r>
              <a:rPr lang="en-US" b="1" dirty="0"/>
              <a:t>Traditional Cryptography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285F-CF07-4A1E-8C15-D746655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63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000000"/>
      </a:dk1>
      <a:lt1>
        <a:srgbClr val="DDDDDD"/>
      </a:lt1>
      <a:dk2>
        <a:srgbClr val="000000"/>
      </a:dk2>
      <a:lt2>
        <a:srgbClr val="DDDDDD"/>
      </a:lt2>
      <a:accent1>
        <a:srgbClr val="000000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351</TotalTime>
  <Words>1699</Words>
  <Application>Microsoft Office PowerPoint</Application>
  <PresentationFormat>Widescreen</PresentationFormat>
  <Paragraphs>213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Corbel</vt:lpstr>
      <vt:lpstr>Basis</vt:lpstr>
      <vt:lpstr>Cryptography</vt:lpstr>
      <vt:lpstr>Some backgrounds</vt:lpstr>
      <vt:lpstr>The encryption model (for a symmetric-key cipher)</vt:lpstr>
      <vt:lpstr>Fundamental rule of Cryptography</vt:lpstr>
      <vt:lpstr>Crypto-system attacks</vt:lpstr>
      <vt:lpstr>Crypto-system attacks</vt:lpstr>
      <vt:lpstr>Crypto-system attacks</vt:lpstr>
      <vt:lpstr>Crypto-system attacks</vt:lpstr>
      <vt:lpstr>Traditional Cryptography Algorithms</vt:lpstr>
      <vt:lpstr>Substitution Cipher</vt:lpstr>
      <vt:lpstr>Substitution Cipher</vt:lpstr>
      <vt:lpstr>How to break substitution cipher</vt:lpstr>
      <vt:lpstr>How to break substitution cipher</vt:lpstr>
      <vt:lpstr>How to break substitution cipher</vt:lpstr>
      <vt:lpstr>Hill Cipher</vt:lpstr>
      <vt:lpstr>Transposition Cipher</vt:lpstr>
      <vt:lpstr>Transposition cipher as hill cipher</vt:lpstr>
      <vt:lpstr>How to break the Transposition Cipher</vt:lpstr>
      <vt:lpstr>One time pad (The unbreakable cipher!)</vt:lpstr>
      <vt:lpstr>Break the one time pad???</vt:lpstr>
      <vt:lpstr>Then where is the catch???</vt:lpstr>
      <vt:lpstr>The future! - Quantum Cryptography</vt:lpstr>
      <vt:lpstr>Quantum Cryptography</vt:lpstr>
      <vt:lpstr>Two fundamental cryptographic principles</vt:lpstr>
      <vt:lpstr>Symmetric Key Algorithms</vt:lpstr>
      <vt:lpstr>Block ciphers</vt:lpstr>
      <vt:lpstr>Product ciphers</vt:lpstr>
      <vt:lpstr>DES-Data Encryption Standard</vt:lpstr>
      <vt:lpstr>DES-Data Encryption Standard</vt:lpstr>
      <vt:lpstr>DES-Data Encryption Standard (Key)</vt:lpstr>
      <vt:lpstr>To make DES to strong (Whitening)</vt:lpstr>
      <vt:lpstr>Breaking DES???</vt:lpstr>
      <vt:lpstr>Triple DES</vt:lpstr>
      <vt:lpstr>Triple DES</vt:lpstr>
      <vt:lpstr>AES (Advanced Encryption Algorithm)</vt:lpstr>
      <vt:lpstr>AES (Advanced Encryption Algorithm)</vt:lpstr>
      <vt:lpstr>AES rounds</vt:lpstr>
      <vt:lpstr>Implementation of AES</vt:lpstr>
      <vt:lpstr>Implementation of AES</vt:lpstr>
      <vt:lpstr>Attacks on AES</vt:lpstr>
      <vt:lpstr>What's potentially wrong with AES and DES</vt:lpstr>
      <vt:lpstr>What's potentially wrong with AES and DES</vt:lpstr>
      <vt:lpstr>Cipher Block Chaining Mode</vt:lpstr>
      <vt:lpstr>Cipher Block Chaining Mode</vt:lpstr>
      <vt:lpstr>Cipher Feedback Mode</vt:lpstr>
      <vt:lpstr>Cipher Feedback Mode</vt:lpstr>
      <vt:lpstr>Stream Cipher Mode</vt:lpstr>
      <vt:lpstr>Stream Cipher Mode</vt:lpstr>
      <vt:lpstr>Counter Mode</vt:lpstr>
      <vt:lpstr>Counter Mode</vt:lpstr>
      <vt:lpstr>Counter Mode</vt:lpstr>
      <vt:lpstr>Other ciphers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Lenovo</dc:creator>
  <cp:lastModifiedBy>Lenovo</cp:lastModifiedBy>
  <cp:revision>76</cp:revision>
  <dcterms:created xsi:type="dcterms:W3CDTF">2019-05-01T15:41:07Z</dcterms:created>
  <dcterms:modified xsi:type="dcterms:W3CDTF">2019-05-04T16:50:56Z</dcterms:modified>
</cp:coreProperties>
</file>