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9" r:id="rId2"/>
    <p:sldId id="260" r:id="rId3"/>
    <p:sldId id="261" r:id="rId4"/>
    <p:sldId id="262" r:id="rId5"/>
    <p:sldId id="263" r:id="rId6"/>
    <p:sldId id="264" r:id="rId7"/>
    <p:sldId id="267" r:id="rId8"/>
    <p:sldId id="268" r:id="rId9"/>
    <p:sldId id="265" r:id="rId10"/>
    <p:sldId id="266" r:id="rId11"/>
    <p:sldId id="270" r:id="rId12"/>
    <p:sldId id="25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1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BF8E07-EA92-41E8-8939-B59947F7243A}" type="datetimeFigureOut">
              <a:rPr lang="en-US" smtClean="0"/>
              <a:t>11/22/2023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C74F3-E460-4350-9E74-0CECEB90CA65}" type="slidenum">
              <a:rPr lang="en-IN" smtClean="0"/>
              <a:t>‹#›</a:t>
            </a:fld>
            <a:endParaRPr lang="en-IN"/>
          </a:p>
        </p:txBody>
      </p:sp>
    </p:spTree>
    <p:extLst>
      <p:ext uri="{BB962C8B-B14F-4D97-AF65-F5344CB8AC3E}">
        <p14:creationId xmlns:p14="http://schemas.microsoft.com/office/powerpoint/2010/main" val="2382151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8FC74F3-E460-4350-9E74-0CECEB90CA65}" type="slidenum">
              <a:rPr lang="en-IN" smtClean="0"/>
              <a:t>3</a:t>
            </a:fld>
            <a:endParaRPr lang="en-IN"/>
          </a:p>
        </p:txBody>
      </p:sp>
    </p:spTree>
    <p:extLst>
      <p:ext uri="{BB962C8B-B14F-4D97-AF65-F5344CB8AC3E}">
        <p14:creationId xmlns:p14="http://schemas.microsoft.com/office/powerpoint/2010/main" val="29964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8FC74F3-E460-4350-9E74-0CECEB90CA65}" type="slidenum">
              <a:rPr lang="en-IN" smtClean="0"/>
              <a:t>12</a:t>
            </a:fld>
            <a:endParaRPr lang="en-IN"/>
          </a:p>
        </p:txBody>
      </p:sp>
    </p:spTree>
    <p:extLst>
      <p:ext uri="{BB962C8B-B14F-4D97-AF65-F5344CB8AC3E}">
        <p14:creationId xmlns:p14="http://schemas.microsoft.com/office/powerpoint/2010/main" val="4285539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852118F-E152-4561-98E7-BB596BEF0E04}" type="datetimeFigureOut">
              <a:rPr lang="en-US" smtClean="0"/>
              <a:pPr/>
              <a:t>11/22/2023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28BC8F5-D2EB-4A2C-A1B2-AB0EB8409A2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52118F-E152-4561-98E7-BB596BEF0E04}" type="datetimeFigureOut">
              <a:rPr lang="en-US" smtClean="0"/>
              <a:pPr/>
              <a:t>11/22/2023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BC8F5-D2EB-4A2C-A1B2-AB0EB8409A2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52118F-E152-4561-98E7-BB596BEF0E04}" type="datetimeFigureOut">
              <a:rPr lang="en-US" smtClean="0"/>
              <a:pPr/>
              <a:t>11/22/2023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BC8F5-D2EB-4A2C-A1B2-AB0EB8409A2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852118F-E152-4561-98E7-BB596BEF0E04}" type="datetimeFigureOut">
              <a:rPr lang="en-US" smtClean="0"/>
              <a:pPr/>
              <a:t>11/22/2023</a:t>
            </a:fld>
            <a:endParaRPr lang="en-IN"/>
          </a:p>
        </p:txBody>
      </p:sp>
      <p:sp>
        <p:nvSpPr>
          <p:cNvPr id="9" name="Slide Number Placeholder 8"/>
          <p:cNvSpPr>
            <a:spLocks noGrp="1"/>
          </p:cNvSpPr>
          <p:nvPr>
            <p:ph type="sldNum" sz="quarter" idx="15"/>
          </p:nvPr>
        </p:nvSpPr>
        <p:spPr/>
        <p:txBody>
          <a:bodyPr rtlCol="0"/>
          <a:lstStyle/>
          <a:p>
            <a:fld id="{E28BC8F5-D2EB-4A2C-A1B2-AB0EB8409A28}"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852118F-E152-4561-98E7-BB596BEF0E04}" type="datetimeFigureOut">
              <a:rPr lang="en-US" smtClean="0"/>
              <a:pPr/>
              <a:t>11/22/2023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28BC8F5-D2EB-4A2C-A1B2-AB0EB8409A2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52118F-E152-4561-98E7-BB596BEF0E04}" type="datetimeFigureOut">
              <a:rPr lang="en-US" smtClean="0"/>
              <a:pPr/>
              <a:t>11/22/2023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8BC8F5-D2EB-4A2C-A1B2-AB0EB8409A28}"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852118F-E152-4561-98E7-BB596BEF0E04}" type="datetimeFigureOut">
              <a:rPr lang="en-US" smtClean="0"/>
              <a:pPr/>
              <a:t>11/22/2023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8BC8F5-D2EB-4A2C-A1B2-AB0EB8409A28}"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852118F-E152-4561-98E7-BB596BEF0E04}" type="datetimeFigureOut">
              <a:rPr lang="en-US" smtClean="0"/>
              <a:pPr/>
              <a:t>11/22/2023</a:t>
            </a:fld>
            <a:endParaRPr lang="en-IN"/>
          </a:p>
        </p:txBody>
      </p:sp>
      <p:sp>
        <p:nvSpPr>
          <p:cNvPr id="7" name="Slide Number Placeholder 6"/>
          <p:cNvSpPr>
            <a:spLocks noGrp="1"/>
          </p:cNvSpPr>
          <p:nvPr>
            <p:ph type="sldNum" sz="quarter" idx="11"/>
          </p:nvPr>
        </p:nvSpPr>
        <p:spPr/>
        <p:txBody>
          <a:bodyPr rtlCol="0"/>
          <a:lstStyle/>
          <a:p>
            <a:fld id="{E28BC8F5-D2EB-4A2C-A1B2-AB0EB8409A28}"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2118F-E152-4561-98E7-BB596BEF0E04}" type="datetimeFigureOut">
              <a:rPr lang="en-US" smtClean="0"/>
              <a:pPr/>
              <a:t>11/22/2023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8BC8F5-D2EB-4A2C-A1B2-AB0EB8409A2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852118F-E152-4561-98E7-BB596BEF0E04}" type="datetimeFigureOut">
              <a:rPr lang="en-US" smtClean="0"/>
              <a:pPr/>
              <a:t>11/22/2023</a:t>
            </a:fld>
            <a:endParaRPr lang="en-IN"/>
          </a:p>
        </p:txBody>
      </p:sp>
      <p:sp>
        <p:nvSpPr>
          <p:cNvPr id="22" name="Slide Number Placeholder 21"/>
          <p:cNvSpPr>
            <a:spLocks noGrp="1"/>
          </p:cNvSpPr>
          <p:nvPr>
            <p:ph type="sldNum" sz="quarter" idx="15"/>
          </p:nvPr>
        </p:nvSpPr>
        <p:spPr/>
        <p:txBody>
          <a:bodyPr rtlCol="0"/>
          <a:lstStyle/>
          <a:p>
            <a:fld id="{E28BC8F5-D2EB-4A2C-A1B2-AB0EB8409A28}"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852118F-E152-4561-98E7-BB596BEF0E04}" type="datetimeFigureOut">
              <a:rPr lang="en-US" smtClean="0"/>
              <a:pPr/>
              <a:t>11/22/2023</a:t>
            </a:fld>
            <a:endParaRPr lang="en-IN"/>
          </a:p>
        </p:txBody>
      </p:sp>
      <p:sp>
        <p:nvSpPr>
          <p:cNvPr id="18" name="Slide Number Placeholder 17"/>
          <p:cNvSpPr>
            <a:spLocks noGrp="1"/>
          </p:cNvSpPr>
          <p:nvPr>
            <p:ph type="sldNum" sz="quarter" idx="11"/>
          </p:nvPr>
        </p:nvSpPr>
        <p:spPr/>
        <p:txBody>
          <a:bodyPr rtlCol="0"/>
          <a:lstStyle/>
          <a:p>
            <a:fld id="{E28BC8F5-D2EB-4A2C-A1B2-AB0EB8409A28}"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852118F-E152-4561-98E7-BB596BEF0E04}" type="datetimeFigureOut">
              <a:rPr lang="en-US" smtClean="0"/>
              <a:pPr/>
              <a:t>11/22/2023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28BC8F5-D2EB-4A2C-A1B2-AB0EB8409A2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wikipedia.org:htttp:/www.wikipedia.org/wiki/Mbarara__Hospit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a:blip r:embed="rId2" cstate="print"/>
          <a:stretch>
            <a:fillRect/>
          </a:stretch>
        </p:blipFill>
        <p:spPr>
          <a:xfrm>
            <a:off x="228600" y="152400"/>
            <a:ext cx="1663892" cy="1473276"/>
          </a:xfrm>
          <a:prstGeom prst="rect">
            <a:avLst/>
          </a:prstGeom>
        </p:spPr>
      </p:pic>
      <p:pic>
        <p:nvPicPr>
          <p:cNvPr id="5" name="Picture 4"/>
          <p:cNvPicPr>
            <a:picLocks noChangeAspect="1"/>
          </p:cNvPicPr>
          <p:nvPr/>
        </p:nvPicPr>
        <p:blipFill>
          <a:blip r:embed="rId3" cstate="print"/>
          <a:stretch>
            <a:fillRect/>
          </a:stretch>
        </p:blipFill>
        <p:spPr>
          <a:xfrm>
            <a:off x="7500958" y="214290"/>
            <a:ext cx="1449963" cy="1473276"/>
          </a:xfrm>
          <a:prstGeom prst="rect">
            <a:avLst/>
          </a:prstGeom>
        </p:spPr>
      </p:pic>
      <p:sp>
        <p:nvSpPr>
          <p:cNvPr id="6" name="Title 1"/>
          <p:cNvSpPr txBox="1">
            <a:spLocks/>
          </p:cNvSpPr>
          <p:nvPr/>
        </p:nvSpPr>
        <p:spPr>
          <a:xfrm>
            <a:off x="2286000" y="0"/>
            <a:ext cx="5257800" cy="16764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small" spc="0" normalizeH="0" baseline="0" noProof="0" smtClean="0">
                <a:ln>
                  <a:noFill/>
                </a:ln>
                <a:solidFill>
                  <a:schemeClr val="accent2">
                    <a:lumMod val="50000"/>
                  </a:schemeClr>
                </a:solidFill>
                <a:effectLst/>
                <a:uLnTx/>
                <a:uFillTx/>
                <a:latin typeface="Times New Roman" pitchFamily="18" charset="0"/>
                <a:ea typeface="+mj-ea"/>
                <a:cs typeface="Times New Roman" pitchFamily="18" charset="0"/>
              </a:rPr>
              <a:t>Adarsh Institute of Technology &amp;                                                                                                                                                                                              Research Centre, Vita</a:t>
            </a:r>
            <a:br>
              <a:rPr kumimoji="0" lang="en-US" sz="2000" b="1" i="0" u="none" strike="noStrike" kern="1200" cap="small" spc="0" normalizeH="0" baseline="0" noProof="0" smtClean="0">
                <a:ln>
                  <a:noFill/>
                </a:ln>
                <a:solidFill>
                  <a:schemeClr val="accent2">
                    <a:lumMod val="50000"/>
                  </a:schemeClr>
                </a:solidFill>
                <a:effectLst/>
                <a:uLnTx/>
                <a:uFillTx/>
                <a:latin typeface="Times New Roman" pitchFamily="18" charset="0"/>
                <a:ea typeface="+mj-ea"/>
                <a:cs typeface="Times New Roman" pitchFamily="18" charset="0"/>
              </a:rPr>
            </a:br>
            <a:r>
              <a:rPr kumimoji="0" lang="en-US" sz="2000" b="1" i="0" u="none" strike="noStrike" kern="1200" cap="small" spc="0" normalizeH="0" baseline="0" noProof="0" smtClean="0">
                <a:ln>
                  <a:noFill/>
                </a:ln>
                <a:solidFill>
                  <a:schemeClr val="accent2">
                    <a:lumMod val="50000"/>
                  </a:schemeClr>
                </a:solidFill>
                <a:effectLst/>
                <a:uLnTx/>
                <a:uFillTx/>
                <a:latin typeface="Times New Roman" pitchFamily="18" charset="0"/>
                <a:ea typeface="+mj-ea"/>
                <a:cs typeface="Times New Roman" pitchFamily="18" charset="0"/>
              </a:rPr>
              <a:t>Department of Computer Science &amp; Engg</a:t>
            </a:r>
            <a:br>
              <a:rPr kumimoji="0" lang="en-US" sz="2000" b="1" i="0" u="none" strike="noStrike" kern="1200" cap="small" spc="0" normalizeH="0" baseline="0" noProof="0" smtClean="0">
                <a:ln>
                  <a:noFill/>
                </a:ln>
                <a:solidFill>
                  <a:schemeClr val="accent2">
                    <a:lumMod val="50000"/>
                  </a:schemeClr>
                </a:solidFill>
                <a:effectLst/>
                <a:uLnTx/>
                <a:uFillTx/>
                <a:latin typeface="Times New Roman" pitchFamily="18" charset="0"/>
                <a:ea typeface="+mj-ea"/>
                <a:cs typeface="Times New Roman" pitchFamily="18" charset="0"/>
              </a:rPr>
            </a:br>
            <a:r>
              <a:rPr kumimoji="0" lang="en-US" sz="2000" b="1" i="0" u="none" strike="noStrike" kern="1200" cap="small" spc="0" normalizeH="0" baseline="0" noProof="0" smtClean="0">
                <a:ln>
                  <a:noFill/>
                </a:ln>
                <a:solidFill>
                  <a:schemeClr val="accent2">
                    <a:lumMod val="50000"/>
                  </a:schemeClr>
                </a:solidFill>
                <a:effectLst/>
                <a:uLnTx/>
                <a:uFillTx/>
                <a:latin typeface="Times New Roman" pitchFamily="18" charset="0"/>
                <a:ea typeface="+mj-ea"/>
                <a:cs typeface="Times New Roman" pitchFamily="18" charset="0"/>
              </a:rPr>
              <a:t>           Class-TY(B.Tech)</a:t>
            </a:r>
            <a:endParaRPr kumimoji="0" lang="en-US" sz="2000" b="1" i="0" u="none" strike="noStrike" kern="1200" cap="small" spc="0" normalizeH="0" baseline="0" noProof="0" dirty="0">
              <a:ln>
                <a:noFill/>
              </a:ln>
              <a:solidFill>
                <a:schemeClr val="tx2"/>
              </a:solidFill>
              <a:effectLst/>
              <a:uLnTx/>
              <a:uFillTx/>
              <a:latin typeface="+mj-lt"/>
              <a:ea typeface="+mj-ea"/>
              <a:cs typeface="+mj-cs"/>
            </a:endParaRPr>
          </a:p>
        </p:txBody>
      </p:sp>
      <p:sp>
        <p:nvSpPr>
          <p:cNvPr id="8" name="Subtitle 2"/>
          <p:cNvSpPr>
            <a:spLocks noGrp="1"/>
          </p:cNvSpPr>
          <p:nvPr>
            <p:ph type="subTitle" idx="1"/>
          </p:nvPr>
        </p:nvSpPr>
        <p:spPr>
          <a:xfrm>
            <a:off x="2143108" y="2000240"/>
            <a:ext cx="6172200" cy="4572032"/>
          </a:xfrm>
        </p:spPr>
        <p:txBody>
          <a:bodyPr>
            <a:normAutofit fontScale="77500" lnSpcReduction="20000"/>
          </a:bodyPr>
          <a:lstStyle/>
          <a:p>
            <a:r>
              <a:rPr lang="en-US" sz="1600" dirty="0">
                <a:solidFill>
                  <a:schemeClr val="tx1">
                    <a:lumMod val="65000"/>
                    <a:lumOff val="35000"/>
                  </a:schemeClr>
                </a:solidFill>
                <a:latin typeface="Times New Roman" pitchFamily="18" charset="0"/>
                <a:cs typeface="Times New Roman" pitchFamily="18" charset="0"/>
              </a:rPr>
              <a:t>                             </a:t>
            </a:r>
            <a:r>
              <a:rPr lang="en-US" sz="2200" dirty="0">
                <a:solidFill>
                  <a:schemeClr val="tx1">
                    <a:lumMod val="65000"/>
                    <a:lumOff val="35000"/>
                  </a:schemeClr>
                </a:solidFill>
                <a:latin typeface="Times New Roman" pitchFamily="18" charset="0"/>
                <a:cs typeface="Times New Roman" pitchFamily="18" charset="0"/>
              </a:rPr>
              <a:t>Mini- Project Presentation on</a:t>
            </a:r>
          </a:p>
          <a:p>
            <a:endParaRPr lang="en-US" sz="1600" dirty="0">
              <a:solidFill>
                <a:schemeClr val="tx1">
                  <a:lumMod val="65000"/>
                  <a:lumOff val="35000"/>
                </a:schemeClr>
              </a:solidFill>
              <a:latin typeface="Times New Roman" pitchFamily="18" charset="0"/>
              <a:cs typeface="Times New Roman" pitchFamily="18" charset="0"/>
            </a:endParaRPr>
          </a:p>
          <a:p>
            <a:r>
              <a:rPr lang="en-US" sz="1600" dirty="0">
                <a:solidFill>
                  <a:schemeClr val="tx1">
                    <a:lumMod val="65000"/>
                    <a:lumOff val="35000"/>
                  </a:schemeClr>
                </a:solidFill>
                <a:latin typeface="Times New Roman" pitchFamily="18" charset="0"/>
                <a:cs typeface="Times New Roman" pitchFamily="18" charset="0"/>
              </a:rPr>
              <a:t>           </a:t>
            </a:r>
            <a:r>
              <a:rPr lang="en-US" sz="1600" dirty="0" smtClean="0">
                <a:solidFill>
                  <a:schemeClr val="tx1">
                    <a:lumMod val="65000"/>
                    <a:lumOff val="35000"/>
                  </a:schemeClr>
                </a:solidFill>
                <a:latin typeface="Times New Roman" pitchFamily="18" charset="0"/>
                <a:cs typeface="Times New Roman" pitchFamily="18" charset="0"/>
              </a:rPr>
              <a:t>            </a:t>
            </a:r>
            <a:r>
              <a:rPr lang="en-US" sz="2000" dirty="0" smtClean="0">
                <a:solidFill>
                  <a:schemeClr val="tx1">
                    <a:lumMod val="65000"/>
                    <a:lumOff val="35000"/>
                  </a:schemeClr>
                </a:solidFill>
                <a:latin typeface="Times New Roman" pitchFamily="18" charset="0"/>
                <a:cs typeface="Times New Roman" pitchFamily="18" charset="0"/>
              </a:rPr>
              <a:t>“Health Care Management System”</a:t>
            </a:r>
            <a:endParaRPr lang="en-US" sz="2000" dirty="0">
              <a:solidFill>
                <a:schemeClr val="tx1">
                  <a:lumMod val="65000"/>
                  <a:lumOff val="35000"/>
                </a:schemeClr>
              </a:solidFill>
              <a:latin typeface="Times New Roman" pitchFamily="18" charset="0"/>
              <a:cs typeface="Times New Roman" pitchFamily="18" charset="0"/>
            </a:endParaRPr>
          </a:p>
          <a:p>
            <a:r>
              <a:rPr lang="en-US" sz="2000" dirty="0">
                <a:solidFill>
                  <a:schemeClr val="tx1">
                    <a:lumMod val="65000"/>
                    <a:lumOff val="35000"/>
                  </a:schemeClr>
                </a:solidFill>
                <a:latin typeface="Times New Roman" pitchFamily="18" charset="0"/>
                <a:cs typeface="Times New Roman" pitchFamily="18" charset="0"/>
              </a:rPr>
              <a:t>                             </a:t>
            </a:r>
          </a:p>
          <a:p>
            <a:r>
              <a:rPr lang="en-US" sz="2000" dirty="0">
                <a:solidFill>
                  <a:schemeClr val="tx1">
                    <a:lumMod val="65000"/>
                    <a:lumOff val="35000"/>
                  </a:schemeClr>
                </a:solidFill>
                <a:latin typeface="Times New Roman" pitchFamily="18" charset="0"/>
                <a:cs typeface="Times New Roman" pitchFamily="18" charset="0"/>
              </a:rPr>
              <a:t>                            </a:t>
            </a:r>
            <a:r>
              <a:rPr lang="en-US" dirty="0">
                <a:solidFill>
                  <a:schemeClr val="accent2">
                    <a:lumMod val="50000"/>
                  </a:schemeClr>
                </a:solidFill>
                <a:latin typeface="Times New Roman" pitchFamily="18" charset="0"/>
                <a:cs typeface="Times New Roman" pitchFamily="18" charset="0"/>
              </a:rPr>
              <a:t>Presented by :</a:t>
            </a:r>
          </a:p>
          <a:p>
            <a:r>
              <a:rPr lang="en-US" altLang="en-US" dirty="0">
                <a:solidFill>
                  <a:schemeClr val="accent2">
                    <a:lumMod val="50000"/>
                  </a:schemeClr>
                </a:solidFill>
                <a:latin typeface="Times New Roman" pitchFamily="18" charset="0"/>
                <a:cs typeface="Times New Roman" pitchFamily="18" charset="0"/>
              </a:rPr>
              <a:t> </a:t>
            </a:r>
            <a:endParaRPr lang="zh-CN" altLang="en-US" dirty="0"/>
          </a:p>
          <a:p>
            <a:pPr lvl="1"/>
            <a:r>
              <a:rPr lang="en-US" altLang="en-US" dirty="0" smtClean="0">
                <a:solidFill>
                  <a:schemeClr val="accent2">
                    <a:lumMod val="50000"/>
                  </a:schemeClr>
                </a:solidFill>
                <a:latin typeface="Times New Roman" pitchFamily="18" charset="0"/>
                <a:cs typeface="Times New Roman" pitchFamily="18" charset="0"/>
              </a:rPr>
              <a:t>Nikita Sanjay Bhosale           CS3057</a:t>
            </a:r>
            <a:endParaRPr lang="zh-CN" altLang="en-US" dirty="0"/>
          </a:p>
          <a:p>
            <a:pPr lvl="1"/>
            <a:r>
              <a:rPr lang="en-US" altLang="en-US" dirty="0" smtClean="0">
                <a:solidFill>
                  <a:schemeClr val="accent2">
                    <a:lumMod val="50000"/>
                  </a:schemeClr>
                </a:solidFill>
                <a:latin typeface="Times New Roman" pitchFamily="18" charset="0"/>
                <a:cs typeface="Times New Roman" pitchFamily="18" charset="0"/>
              </a:rPr>
              <a:t>Payal Randhirsing Jamdar.          CS3058</a:t>
            </a:r>
            <a:endParaRPr lang="zh-CN" altLang="en-US" dirty="0"/>
          </a:p>
          <a:p>
            <a:pPr lvl="1"/>
            <a:r>
              <a:rPr lang="en-US" altLang="en-US" dirty="0" smtClean="0">
                <a:solidFill>
                  <a:schemeClr val="accent2">
                    <a:lumMod val="50000"/>
                  </a:schemeClr>
                </a:solidFill>
                <a:latin typeface="Times New Roman" pitchFamily="18" charset="0"/>
                <a:cs typeface="Times New Roman" pitchFamily="18" charset="0"/>
              </a:rPr>
              <a:t>Manisha Arjun Gaikwad.            CS3059</a:t>
            </a:r>
            <a:endParaRPr lang="en-US" altLang="en-US" dirty="0" smtClean="0"/>
          </a:p>
          <a:p>
            <a:pPr lvl="1"/>
            <a:r>
              <a:rPr lang="en-US" altLang="en-US" dirty="0" smtClean="0">
                <a:solidFill>
                  <a:schemeClr val="accent2">
                    <a:lumMod val="50000"/>
                  </a:schemeClr>
                </a:solidFill>
                <a:latin typeface="Times New Roman" pitchFamily="18" charset="0"/>
                <a:cs typeface="Times New Roman" pitchFamily="18" charset="0"/>
              </a:rPr>
              <a:t>Shreya Popat Karade.               CS3060</a:t>
            </a:r>
          </a:p>
          <a:p>
            <a:pPr lvl="1"/>
            <a:endParaRPr lang="zh-CN" altLang="en-US" dirty="0"/>
          </a:p>
          <a:p>
            <a:r>
              <a:rPr lang="en-US" dirty="0">
                <a:latin typeface="Times New Roman" pitchFamily="18" charset="0"/>
                <a:cs typeface="Times New Roman" pitchFamily="18" charset="0"/>
              </a:rPr>
              <a:t>                           </a:t>
            </a:r>
            <a:endParaRPr lang="en-US" dirty="0">
              <a:latin typeface="Cambria" pitchFamily="18" charset="0"/>
              <a:cs typeface="Times New Roman" pitchFamily="18" charset="0"/>
            </a:endParaRPr>
          </a:p>
          <a:p>
            <a:pPr lvl="1"/>
            <a:r>
              <a:rPr lang="en-US" dirty="0">
                <a:latin typeface="Times New Roman" pitchFamily="18" charset="0"/>
                <a:cs typeface="Times New Roman" pitchFamily="18" charset="0"/>
              </a:rPr>
              <a:t>     </a:t>
            </a:r>
            <a:r>
              <a:rPr lang="en-US" dirty="0">
                <a:solidFill>
                  <a:schemeClr val="accent2">
                    <a:lumMod val="50000"/>
                  </a:schemeClr>
                </a:solidFill>
                <a:latin typeface="Times New Roman" pitchFamily="18" charset="0"/>
                <a:cs typeface="Times New Roman" pitchFamily="18" charset="0"/>
              </a:rPr>
              <a:t>Academic Year</a:t>
            </a:r>
            <a:endParaRPr lang="en-US" dirty="0">
              <a:latin typeface="Cambria" pitchFamily="18" charset="0"/>
              <a:cs typeface="Times New Roman" pitchFamily="18" charset="0"/>
            </a:endParaRPr>
          </a:p>
          <a:p>
            <a:pPr lvl="1"/>
            <a:r>
              <a:rPr lang="en-US" dirty="0">
                <a:solidFill>
                  <a:schemeClr val="accent2">
                    <a:lumMod val="50000"/>
                  </a:schemeClr>
                </a:solidFill>
                <a:latin typeface="Times New Roman" pitchFamily="18" charset="0"/>
                <a:cs typeface="Times New Roman" pitchFamily="18" charset="0"/>
              </a:rPr>
              <a:t>   2023-2024</a:t>
            </a:r>
            <a:r>
              <a:rPr lang="en-US" dirty="0">
                <a:solidFill>
                  <a:schemeClr val="tx1">
                    <a:lumMod val="65000"/>
                    <a:lumOff val="35000"/>
                  </a:schemeClr>
                </a:solidFill>
                <a:latin typeface="Times New Roman" pitchFamily="18" charset="0"/>
                <a:cs typeface="Times New Roman" pitchFamily="18" charset="0"/>
              </a:rPr>
              <a:t> </a:t>
            </a:r>
          </a:p>
          <a:p>
            <a:pPr lvl="1"/>
            <a:endParaRPr lang="en-US" dirty="0">
              <a:solidFill>
                <a:schemeClr val="tx1">
                  <a:lumMod val="65000"/>
                  <a:lumOff val="35000"/>
                </a:schemeClr>
              </a:solidFill>
              <a:latin typeface="Times New Roman" pitchFamily="18" charset="0"/>
              <a:cs typeface="Times New Roman" pitchFamily="18" charset="0"/>
            </a:endParaRPr>
          </a:p>
          <a:p>
            <a:pPr lvl="1"/>
            <a:r>
              <a:rPr lang="en-US" dirty="0">
                <a:solidFill>
                  <a:schemeClr val="tx1">
                    <a:lumMod val="65000"/>
                    <a:lumOff val="35000"/>
                  </a:schemeClr>
                </a:solidFill>
                <a:latin typeface="Times New Roman" pitchFamily="18" charset="0"/>
                <a:cs typeface="Times New Roman" pitchFamily="18" charset="0"/>
              </a:rPr>
              <a:t>        </a:t>
            </a:r>
            <a:r>
              <a:rPr lang="en-US" dirty="0">
                <a:solidFill>
                  <a:schemeClr val="accent3"/>
                </a:solidFill>
              </a:rPr>
              <a:t>Under Guidance of</a:t>
            </a:r>
            <a:endParaRPr lang="zh-CN" altLang="en-US" dirty="0"/>
          </a:p>
          <a:p>
            <a:pPr lvl="1"/>
            <a:r>
              <a:rPr lang="en-IN" dirty="0">
                <a:solidFill>
                  <a:schemeClr val="accent3"/>
                </a:solidFill>
              </a:rPr>
              <a:t>	   </a:t>
            </a:r>
            <a:r>
              <a:rPr lang="en-IN" dirty="0">
                <a:solidFill>
                  <a:srgbClr val="0070C0"/>
                </a:solidFill>
              </a:rPr>
              <a:t>Mr</a:t>
            </a:r>
            <a:r>
              <a:rPr lang="en-US" dirty="0">
                <a:solidFill>
                  <a:srgbClr val="0070C0"/>
                </a:solidFill>
              </a:rPr>
              <a:t>.</a:t>
            </a:r>
            <a:r>
              <a:rPr lang="en-US" dirty="0" err="1">
                <a:solidFill>
                  <a:srgbClr val="0070C0"/>
                </a:solidFill>
              </a:rPr>
              <a:t>S.S.Lad</a:t>
            </a:r>
            <a:endParaRPr lang="en-US" dirty="0">
              <a:solidFill>
                <a:srgbClr val="0070C0"/>
              </a:solidFill>
            </a:endParaRPr>
          </a:p>
          <a:p>
            <a:r>
              <a:rPr lang="en-US" dirty="0">
                <a:latin typeface="Times New Roman" pitchFamily="18" charset="0"/>
                <a:cs typeface="Times New Roman" pitchFamily="18" charset="0"/>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74638"/>
            <a:ext cx="6786610" cy="1143000"/>
          </a:xfrm>
        </p:spPr>
        <p:txBody>
          <a:bodyPr/>
          <a:lstStyle/>
          <a:p>
            <a:r>
              <a:rPr lang="en-IN" dirty="0" smtClean="0"/>
              <a:t>flowchart</a:t>
            </a:r>
            <a:endParaRPr lang="en-IN" dirty="0"/>
          </a:p>
        </p:txBody>
      </p:sp>
      <p:pic>
        <p:nvPicPr>
          <p:cNvPr id="1027" name="Picture 3"/>
          <p:cNvPicPr>
            <a:picLocks noGrp="1" noChangeAspect="1" noChangeArrowheads="1"/>
          </p:cNvPicPr>
          <p:nvPr>
            <p:ph sz="quarter" idx="1"/>
          </p:nvPr>
        </p:nvPicPr>
        <p:blipFill>
          <a:blip r:embed="rId2"/>
          <a:srcRect/>
          <a:stretch>
            <a:fillRect/>
          </a:stretch>
        </p:blipFill>
        <p:spPr bwMode="auto">
          <a:xfrm>
            <a:off x="1728787" y="1989137"/>
            <a:ext cx="4924425" cy="40957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lstStyle/>
          <a:p>
            <a:r>
              <a:rPr lang="en-IN" dirty="0" smtClean="0"/>
              <a:t>In conclusion, the researchers found that the system could speed up the working progress and</a:t>
            </a:r>
            <a:br>
              <a:rPr lang="en-IN" dirty="0" smtClean="0"/>
            </a:br>
            <a:r>
              <a:rPr lang="en-IN" dirty="0" smtClean="0"/>
              <a:t>productivity of hospital employees. It could also generate hospital reports that could help the users to provide an overview of the hospital transaction within specific date.</a:t>
            </a:r>
            <a:br>
              <a:rPr lang="en-IN" dirty="0" smtClean="0"/>
            </a:br>
            <a:endParaRPr lang="en-IN" dirty="0" smtClean="0"/>
          </a:p>
          <a:p>
            <a:r>
              <a:rPr lang="en-IN" dirty="0" smtClean="0"/>
              <a:t/>
            </a:r>
            <a:br>
              <a:rPr lang="en-IN" dirty="0" smtClean="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Reference</a:t>
            </a:r>
            <a:endParaRPr lang="en-IN" dirty="0">
              <a:solidFill>
                <a:schemeClr val="tx1"/>
              </a:solidFill>
            </a:endParaRPr>
          </a:p>
        </p:txBody>
      </p:sp>
      <p:sp>
        <p:nvSpPr>
          <p:cNvPr id="7" name="Content Placeholder 6"/>
          <p:cNvSpPr>
            <a:spLocks noGrp="1"/>
          </p:cNvSpPr>
          <p:nvPr>
            <p:ph sz="quarter" idx="1"/>
          </p:nvPr>
        </p:nvSpPr>
        <p:spPr/>
        <p:txBody>
          <a:bodyPr/>
          <a:lstStyle/>
          <a:p>
            <a:r>
              <a:rPr lang="en-US" sz="1800" u="heavy" dirty="0" smtClean="0"/>
              <a:t>a)Wikipedia(</a:t>
            </a:r>
            <a:r>
              <a:rPr lang="en-US" sz="1800" u="heavy" dirty="0" err="1" smtClean="0"/>
              <a:t>n.d</a:t>
            </a:r>
            <a:r>
              <a:rPr lang="en-US" sz="1800" u="heavy" dirty="0" smtClean="0"/>
              <a:t>).Mbarara_Hospital.RetrievedSeptember27</a:t>
            </a:r>
            <a:r>
              <a:rPr lang="en-US" sz="1800" u="heavy" baseline="30000" dirty="0" smtClean="0"/>
              <a:t>th</a:t>
            </a:r>
            <a:r>
              <a:rPr lang="en-US" sz="1800" u="heavy" dirty="0" smtClean="0"/>
              <a:t>,2010,from </a:t>
            </a:r>
            <a:r>
              <a:rPr lang="en-US" sz="1800" u="heavy" dirty="0" smtClean="0">
                <a:hlinkClick r:id="rId3"/>
              </a:rPr>
              <a:t>http://www.wikipedia.org:htttp://www.wikipedia.org/wiki/Mbarara__Hospital</a:t>
            </a:r>
            <a:endParaRPr lang="en-IN" sz="1800" b="1" u="sng" dirty="0" smtClean="0"/>
          </a:p>
          <a:p>
            <a:r>
              <a:rPr lang="en-US" sz="1800" u="heavy" dirty="0" smtClean="0"/>
              <a:t>b)Support.microsoft.com</a:t>
            </a:r>
            <a:endParaRPr lang="en-IN" sz="1800" b="1" u="sng" dirty="0" smtClean="0"/>
          </a:p>
          <a:p>
            <a:r>
              <a:rPr lang="en-US" sz="1800" u="heavy" dirty="0" smtClean="0"/>
              <a:t>c) Advance C Programming Oxford Publisher 2010</a:t>
            </a:r>
            <a:endParaRPr lang="en-IN" sz="1800" b="1" u="sng"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2357430"/>
            <a:ext cx="4500594" cy="1143000"/>
          </a:xfrm>
        </p:spPr>
        <p:txBody>
          <a:bodyPr>
            <a:normAutofit/>
          </a:bodyPr>
          <a:lstStyle/>
          <a:p>
            <a:r>
              <a:rPr lang="en-IN" sz="6000" dirty="0" smtClean="0">
                <a:solidFill>
                  <a:schemeClr val="tx1"/>
                </a:solidFill>
                <a:latin typeface="Algerian" pitchFamily="82" charset="0"/>
              </a:rPr>
              <a:t>Thank You</a:t>
            </a:r>
            <a:endParaRPr lang="en-IN" sz="6000" dirty="0">
              <a:solidFill>
                <a:schemeClr val="tx1"/>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1"/>
                </a:solidFill>
              </a:rPr>
              <a:t>INDEX:</a:t>
            </a:r>
            <a:endParaRPr lang="en-IN" sz="4000" dirty="0">
              <a:solidFill>
                <a:schemeClr val="tx1"/>
              </a:solidFill>
            </a:endParaRPr>
          </a:p>
        </p:txBody>
      </p:sp>
      <p:sp>
        <p:nvSpPr>
          <p:cNvPr id="3" name="Content Placeholder 2"/>
          <p:cNvSpPr>
            <a:spLocks noGrp="1"/>
          </p:cNvSpPr>
          <p:nvPr>
            <p:ph sz="quarter" idx="1"/>
          </p:nvPr>
        </p:nvSpPr>
        <p:spPr/>
        <p:txBody>
          <a:bodyPr/>
          <a:lstStyle/>
          <a:p>
            <a:r>
              <a:rPr lang="en-IN" dirty="0" smtClean="0"/>
              <a:t>Introduction </a:t>
            </a:r>
          </a:p>
          <a:p>
            <a:r>
              <a:rPr lang="en-IN" dirty="0" smtClean="0"/>
              <a:t>Relevance of the Work</a:t>
            </a:r>
          </a:p>
          <a:p>
            <a:r>
              <a:rPr lang="en-IN" dirty="0" smtClean="0"/>
              <a:t>Proposed Work</a:t>
            </a:r>
          </a:p>
          <a:p>
            <a:r>
              <a:rPr lang="en-IN" dirty="0" smtClean="0"/>
              <a:t>Proposed Methodology</a:t>
            </a:r>
          </a:p>
          <a:p>
            <a:r>
              <a:rPr lang="en-IN" dirty="0" smtClean="0"/>
              <a:t>Literature Review</a:t>
            </a:r>
          </a:p>
          <a:p>
            <a:r>
              <a:rPr lang="en-IN" dirty="0" smtClean="0"/>
              <a:t>HW/SW Requirement</a:t>
            </a:r>
          </a:p>
          <a:p>
            <a:r>
              <a:rPr lang="en-IN" dirty="0" smtClean="0"/>
              <a:t>Flowchart</a:t>
            </a:r>
          </a:p>
          <a:p>
            <a:r>
              <a:rPr lang="en-IN" dirty="0" smtClean="0"/>
              <a:t>References</a:t>
            </a:r>
          </a:p>
          <a:p>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Introduction</a:t>
            </a:r>
            <a:endParaRPr lang="en-IN" dirty="0">
              <a:solidFill>
                <a:schemeClr val="tx1"/>
              </a:solidFill>
            </a:endParaRPr>
          </a:p>
        </p:txBody>
      </p:sp>
      <p:sp>
        <p:nvSpPr>
          <p:cNvPr id="3" name="Content Placeholder 2"/>
          <p:cNvSpPr>
            <a:spLocks noGrp="1"/>
          </p:cNvSpPr>
          <p:nvPr>
            <p:ph sz="quarter" idx="1"/>
          </p:nvPr>
        </p:nvSpPr>
        <p:spPr/>
        <p:txBody>
          <a:bodyPr>
            <a:normAutofit/>
          </a:bodyPr>
          <a:lstStyle/>
          <a:p>
            <a:r>
              <a:rPr lang="en-IN" sz="1600" dirty="0" smtClean="0"/>
              <a:t>Health care management system is a web application developed for hospitals to manage staff data and patients data effectively. the main aim of developing “HEALTH CARE MANAGEMENT SYSTEM” is to computerize the Front Office Management of Hospital. Hospital Management.</a:t>
            </a:r>
          </a:p>
          <a:p>
            <a:r>
              <a:rPr lang="en-IN" sz="1600" dirty="0" smtClean="0"/>
              <a:t> The project Hospital Management system includes registration of patients, storing their details into the system, and also computerized billing in the pharmacy, and labs. Healthcare is a field in which accurate record keeping and communication are critical. The software has the facility to give a unique id for every patient and stores the details of every patient and the staff automatically. </a:t>
            </a:r>
          </a:p>
          <a:p>
            <a:r>
              <a:rPr lang="en-IN" sz="1600" dirty="0" smtClean="0"/>
              <a:t> It deals with the collection of patient’s information, diagnosis details, etc. It includes a search facility to know the current status of each room. User can search availability of a doctor and the details of a patient using the id.</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Relevance of the work</a:t>
            </a:r>
            <a:endParaRPr lang="en-IN" dirty="0">
              <a:solidFill>
                <a:schemeClr val="tx1"/>
              </a:solidFill>
            </a:endParaRPr>
          </a:p>
        </p:txBody>
      </p:sp>
      <p:sp>
        <p:nvSpPr>
          <p:cNvPr id="3" name="Content Placeholder 2"/>
          <p:cNvSpPr>
            <a:spLocks noGrp="1"/>
          </p:cNvSpPr>
          <p:nvPr>
            <p:ph sz="quarter" idx="1"/>
          </p:nvPr>
        </p:nvSpPr>
        <p:spPr/>
        <p:txBody>
          <a:bodyPr/>
          <a:lstStyle/>
          <a:p>
            <a:r>
              <a:rPr lang="en-IN" dirty="0" smtClean="0"/>
              <a:t> Enhanced Efficiency</a:t>
            </a:r>
          </a:p>
          <a:p>
            <a:r>
              <a:rPr lang="en-IN" dirty="0" smtClean="0"/>
              <a:t> Improved Patient Care</a:t>
            </a:r>
          </a:p>
          <a:p>
            <a:r>
              <a:rPr lang="en-IN" dirty="0" smtClean="0"/>
              <a:t> Enhanced Communication and Collaboration</a:t>
            </a:r>
          </a:p>
          <a:p>
            <a:r>
              <a:rPr lang="en-IN" dirty="0" smtClean="0"/>
              <a:t>Data-Driven Decision Making</a:t>
            </a:r>
          </a:p>
          <a:p>
            <a:r>
              <a:rPr lang="en-IN" dirty="0" smtClean="0"/>
              <a:t> Regulatory Compliance and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Proposed work</a:t>
            </a:r>
            <a:endParaRPr lang="en-IN" dirty="0">
              <a:solidFill>
                <a:schemeClr val="tx1"/>
              </a:solidFill>
            </a:endParaRPr>
          </a:p>
        </p:txBody>
      </p:sp>
      <p:sp>
        <p:nvSpPr>
          <p:cNvPr id="3" name="Content Placeholder 2"/>
          <p:cNvSpPr>
            <a:spLocks noGrp="1"/>
          </p:cNvSpPr>
          <p:nvPr>
            <p:ph sz="quarter" idx="1"/>
          </p:nvPr>
        </p:nvSpPr>
        <p:spPr/>
        <p:txBody>
          <a:bodyPr/>
          <a:lstStyle/>
          <a:p>
            <a:r>
              <a:rPr lang="en-IN" dirty="0" smtClean="0"/>
              <a:t> Define objectives</a:t>
            </a:r>
          </a:p>
          <a:p>
            <a:r>
              <a:rPr lang="en-IN" dirty="0" smtClean="0"/>
              <a:t>Identify key features</a:t>
            </a:r>
          </a:p>
          <a:p>
            <a:r>
              <a:rPr lang="en-IN" dirty="0" smtClean="0"/>
              <a:t>Assemble a skilled team</a:t>
            </a:r>
          </a:p>
          <a:p>
            <a:r>
              <a:rPr lang="en-IN" dirty="0" smtClean="0"/>
              <a:t>Gather </a:t>
            </a:r>
            <a:r>
              <a:rPr lang="en-IN" smtClean="0"/>
              <a:t>user </a:t>
            </a:r>
            <a:r>
              <a:rPr lang="en-IN" smtClean="0"/>
              <a:t>feedback</a:t>
            </a:r>
            <a:endParaRPr lang="en-IN" dirty="0" smtClean="0"/>
          </a:p>
          <a:p>
            <a:r>
              <a:rPr lang="en-IN" dirty="0" smtClean="0"/>
              <a:t>Test and quality assurance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Proposed methodology</a:t>
            </a:r>
            <a:endParaRPr lang="en-IN" dirty="0">
              <a:solidFill>
                <a:schemeClr val="tx1"/>
              </a:solidFill>
            </a:endParaRPr>
          </a:p>
        </p:txBody>
      </p:sp>
      <p:sp>
        <p:nvSpPr>
          <p:cNvPr id="3" name="Content Placeholder 2"/>
          <p:cNvSpPr>
            <a:spLocks noGrp="1"/>
          </p:cNvSpPr>
          <p:nvPr>
            <p:ph sz="quarter" idx="1"/>
          </p:nvPr>
        </p:nvSpPr>
        <p:spPr/>
        <p:txBody>
          <a:bodyPr/>
          <a:lstStyle/>
          <a:p>
            <a:r>
              <a:rPr lang="en-IN" dirty="0" smtClean="0"/>
              <a:t> Requirement gathering</a:t>
            </a:r>
          </a:p>
          <a:p>
            <a:r>
              <a:rPr lang="en-IN" dirty="0" smtClean="0"/>
              <a:t>System design</a:t>
            </a:r>
          </a:p>
          <a:p>
            <a:r>
              <a:rPr lang="en-IN" dirty="0" smtClean="0"/>
              <a:t>Development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Literature review</a:t>
            </a:r>
            <a:endParaRPr lang="en-IN" dirty="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714348" y="1571612"/>
            <a:ext cx="7143800" cy="497811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85786" y="785794"/>
          <a:ext cx="7072362" cy="3500462"/>
        </p:xfrm>
        <a:graphic>
          <a:graphicData uri="http://schemas.openxmlformats.org/drawingml/2006/table">
            <a:tbl>
              <a:tblPr/>
              <a:tblGrid>
                <a:gridCol w="696463"/>
                <a:gridCol w="2794957"/>
                <a:gridCol w="1160771"/>
                <a:gridCol w="2420171"/>
              </a:tblGrid>
              <a:tr h="3500462">
                <a:tc>
                  <a:txBody>
                    <a:bodyPr/>
                    <a:lstStyle/>
                    <a:p>
                      <a:pPr algn="just">
                        <a:lnSpc>
                          <a:spcPct val="115000"/>
                        </a:lnSpc>
                        <a:spcBef>
                          <a:spcPts val="10"/>
                        </a:spcBef>
                        <a:spcAft>
                          <a:spcPts val="0"/>
                        </a:spcAft>
                      </a:pPr>
                      <a:r>
                        <a:rPr lang="en-US" sz="1200">
                          <a:latin typeface="Times New Roman"/>
                          <a:ea typeface="Times New Roman"/>
                          <a:cs typeface="Times New Roman"/>
                        </a:rPr>
                        <a:t>3</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
                        </a:spcBef>
                        <a:spcAft>
                          <a:spcPts val="0"/>
                        </a:spcAft>
                      </a:pPr>
                      <a:r>
                        <a:rPr lang="en-US" sz="1200">
                          <a:latin typeface="Times New Roman"/>
                          <a:ea typeface="Times New Roman"/>
                          <a:cs typeface="Times New Roman"/>
                        </a:rPr>
                        <a:t>Maria Rodriguez</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
                        </a:spcBef>
                        <a:spcAft>
                          <a:spcPts val="0"/>
                        </a:spcAft>
                      </a:pPr>
                      <a:r>
                        <a:rPr lang="en-US" sz="1200">
                          <a:latin typeface="Times New Roman"/>
                          <a:ea typeface="Times New Roman"/>
                          <a:cs typeface="Times New Roman"/>
                        </a:rPr>
                        <a:t>2018</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
                        </a:spcBef>
                        <a:spcAft>
                          <a:spcPts val="0"/>
                        </a:spcAft>
                      </a:pPr>
                      <a:r>
                        <a:rPr lang="en-US" sz="1200" dirty="0">
                          <a:latin typeface="Times New Roman"/>
                          <a:ea typeface="Times New Roman"/>
                          <a:cs typeface="Times New Roman"/>
                        </a:rPr>
                        <a:t>Maria Rodriguez's literature review in 2019 explores the benefits of healthcare management systems that incorporate Artificial Intelligence (AI) and Machine Learning (ML).predict disease outbreaks, optimize resource allocation, and personalize treatment plans. These technologies ultimately lead to more efficient healthcare delivery and improved patient outcomes.</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Hw/</a:t>
            </a:r>
            <a:r>
              <a:rPr lang="en-IN" dirty="0" err="1" smtClean="0">
                <a:solidFill>
                  <a:schemeClr val="tx1"/>
                </a:solidFill>
              </a:rPr>
              <a:t>sw</a:t>
            </a:r>
            <a:r>
              <a:rPr lang="en-IN" dirty="0" smtClean="0">
                <a:solidFill>
                  <a:schemeClr val="tx1"/>
                </a:solidFill>
              </a:rPr>
              <a:t> requirement</a:t>
            </a:r>
            <a:endParaRPr lang="en-IN" dirty="0">
              <a:solidFill>
                <a:schemeClr val="tx1"/>
              </a:solidFill>
            </a:endParaRPr>
          </a:p>
        </p:txBody>
      </p:sp>
      <p:sp>
        <p:nvSpPr>
          <p:cNvPr id="3" name="Content Placeholder 2"/>
          <p:cNvSpPr>
            <a:spLocks noGrp="1"/>
          </p:cNvSpPr>
          <p:nvPr>
            <p:ph sz="quarter" idx="1"/>
          </p:nvPr>
        </p:nvSpPr>
        <p:spPr/>
        <p:txBody>
          <a:bodyPr/>
          <a:lstStyle/>
          <a:p>
            <a:r>
              <a:rPr lang="en-US" b="1" dirty="0" smtClean="0"/>
              <a:t>Hardware:</a:t>
            </a:r>
            <a:endParaRPr lang="en-IN" dirty="0" smtClean="0"/>
          </a:p>
          <a:p>
            <a:pPr lvl="0"/>
            <a:r>
              <a:rPr lang="en-US" dirty="0" smtClean="0"/>
              <a:t>256MB Ram</a:t>
            </a:r>
            <a:endParaRPr lang="en-IN" dirty="0" smtClean="0"/>
          </a:p>
          <a:p>
            <a:pPr lvl="0"/>
            <a:r>
              <a:rPr lang="en-US" dirty="0" smtClean="0"/>
              <a:t>512 KB Cache Memory</a:t>
            </a:r>
            <a:endParaRPr lang="en-IN" dirty="0" smtClean="0"/>
          </a:p>
          <a:p>
            <a:pPr lvl="0"/>
            <a:r>
              <a:rPr lang="en-US" dirty="0" smtClean="0"/>
              <a:t>Hard Disk 10 GB</a:t>
            </a:r>
            <a:endParaRPr lang="en-IN" dirty="0" smtClean="0"/>
          </a:p>
          <a:p>
            <a:r>
              <a:rPr lang="en-US" dirty="0" smtClean="0"/>
              <a:t>.</a:t>
            </a:r>
            <a:endParaRPr lang="en-IN" dirty="0" smtClean="0"/>
          </a:p>
          <a:p>
            <a:r>
              <a:rPr lang="en-US" b="1" dirty="0" smtClean="0"/>
              <a:t>Software:</a:t>
            </a:r>
            <a:endParaRPr lang="en-IN" dirty="0" smtClean="0"/>
          </a:p>
          <a:p>
            <a:pPr lvl="0"/>
            <a:r>
              <a:rPr lang="en-US" dirty="0" smtClean="0"/>
              <a:t>Windows </a:t>
            </a:r>
            <a:r>
              <a:rPr lang="en-US" dirty="0" err="1" smtClean="0"/>
              <a:t>xp</a:t>
            </a:r>
            <a:endParaRPr lang="en-IN" dirty="0" smtClean="0"/>
          </a:p>
          <a:p>
            <a:pPr lvl="0"/>
            <a:r>
              <a:rPr lang="en-US" dirty="0" smtClean="0"/>
              <a:t>Operating system</a:t>
            </a:r>
            <a:endParaRPr lang="en-IN" dirty="0" smtClean="0"/>
          </a:p>
          <a:p>
            <a:pPr lvl="0"/>
            <a:r>
              <a:rPr lang="en-US" dirty="0" err="1" smtClean="0"/>
              <a:t>Programing</a:t>
            </a:r>
            <a:r>
              <a:rPr lang="en-US" dirty="0" smtClean="0"/>
              <a:t> Language C</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txDef>
      <a:spPr>
        <a:noFill/>
        <a:ln>
          <a:solidFill>
            <a:schemeClr val="accent1"/>
          </a:solidFill>
        </a:ln>
      </a:spPr>
      <a:bodyPr wrap="square" rtlCol="0">
        <a:spAutoFit/>
      </a:bodyPr>
      <a:lstStyle>
        <a:defPPr algn="ctr">
          <a:defRPr b="1" dirty="0" smtClean="0">
            <a:solidFill>
              <a:schemeClr val="accent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1061</TotalTime>
  <Words>408</Words>
  <Application>Microsoft Office PowerPoint</Application>
  <PresentationFormat>On-screen Show (4:3)</PresentationFormat>
  <Paragraphs>74</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宋体</vt:lpstr>
      <vt:lpstr>Algerian</vt:lpstr>
      <vt:lpstr>Calibri</vt:lpstr>
      <vt:lpstr>Cambria</vt:lpstr>
      <vt:lpstr>Century Schoolbook</vt:lpstr>
      <vt:lpstr>Times New Roman</vt:lpstr>
      <vt:lpstr>Wingdings</vt:lpstr>
      <vt:lpstr>Wingdings 2</vt:lpstr>
      <vt:lpstr>Oriel</vt:lpstr>
      <vt:lpstr>PowerPoint Presentation</vt:lpstr>
      <vt:lpstr>INDEX:</vt:lpstr>
      <vt:lpstr>Introduction</vt:lpstr>
      <vt:lpstr>Relevance of the work</vt:lpstr>
      <vt:lpstr>Proposed work</vt:lpstr>
      <vt:lpstr>Proposed methodology</vt:lpstr>
      <vt:lpstr>Literature review</vt:lpstr>
      <vt:lpstr>PowerPoint Presentation</vt:lpstr>
      <vt:lpstr>Hw/sw requirement</vt:lpstr>
      <vt:lpstr>flowchart</vt:lpstr>
      <vt:lpstr>conclusion</vt:lpstr>
      <vt:lpstr>Reference</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PRABHAKAR AYAVALE</dc:creator>
  <cp:lastModifiedBy>Microsoft account</cp:lastModifiedBy>
  <cp:revision>40</cp:revision>
  <dcterms:created xsi:type="dcterms:W3CDTF">2023-11-21T10:55:54Z</dcterms:created>
  <dcterms:modified xsi:type="dcterms:W3CDTF">2023-11-22T09:44:09Z</dcterms:modified>
</cp:coreProperties>
</file>