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Montserrat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  <p:embeddedFont>
      <p:font typeface="Gill Sans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5F717B-F1D6-42C3-920A-4FFEC8A22E35}">
  <a:tblStyle styleId="{615F717B-F1D6-42C3-920A-4FFEC8A22E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Montserrat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Montserrat-italic.fntdata"/><Relationship Id="rId45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regular.fntdata"/><Relationship Id="rId47" Type="http://schemas.openxmlformats.org/officeDocument/2006/relationships/font" Target="fonts/Montserrat-boldItalic.fntdata"/><Relationship Id="rId49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53" Type="http://schemas.openxmlformats.org/officeDocument/2006/relationships/font" Target="fonts/GillSans-bold.fntdata"/><Relationship Id="rId52" Type="http://schemas.openxmlformats.org/officeDocument/2006/relationships/font" Target="fonts/GillSans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3e79799c5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3e79799c5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3e79799c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3e79799c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3e79799c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43e79799c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3e79799c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3e79799c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bee9a6ae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3bee9a6ae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3e262455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43e262455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3e262455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43e262455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3e262455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43e262455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3e262455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3e262455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3e262455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3e262455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810d0c5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810d0c5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43e262455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43e262455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43e262455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43e262455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43e262455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43e262455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43e262455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43e262455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43e262455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43e262455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43e262455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43e262455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43e262455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43e262455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3e262455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43e262455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43e262455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43e262455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3e262455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43e262455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810d0c585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810d0c585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43e262455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43e262455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43e262455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43e262455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6810d0c585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6810d0c585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747cb4c2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747cb4c2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3e262455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3e262455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810d0c585_0_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810d0c585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810d0c585_0_1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810d0c585_0_1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810d0c585_0_1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810d0c585_0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3e79799c5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3e79799c5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3e79799c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3e79799c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paisabazaar.com/personal-loan/" TargetMode="External"/><Relationship Id="rId4" Type="http://schemas.openxmlformats.org/officeDocument/2006/relationships/hyperlink" Target="https://www.paisabazaar.com/home-loan/" TargetMode="External"/><Relationship Id="rId5" Type="http://schemas.openxmlformats.org/officeDocument/2006/relationships/hyperlink" Target="https://www.paisabazaar.com/business-loan/" TargetMode="External"/><Relationship Id="rId6" Type="http://schemas.openxmlformats.org/officeDocument/2006/relationships/hyperlink" Target="https://www.paisabazaar.com/credit-card/apply-online/" TargetMode="External"/><Relationship Id="rId7" Type="http://schemas.openxmlformats.org/officeDocument/2006/relationships/hyperlink" Target="https://www.paisabazaar.com/savings-account/interest-rate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83575" y="1484975"/>
            <a:ext cx="60183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100">
                <a:latin typeface="Arial"/>
                <a:ea typeface="Arial"/>
                <a:cs typeface="Arial"/>
                <a:sym typeface="Arial"/>
              </a:rPr>
              <a:t>Online Banking</a:t>
            </a:r>
            <a:endParaRPr b="1" sz="61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7020075" y="2466850"/>
            <a:ext cx="179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GROUP-4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2800">
                <a:latin typeface="Arial"/>
                <a:ea typeface="Arial"/>
                <a:cs typeface="Arial"/>
                <a:sym typeface="Arial"/>
              </a:rPr>
              <a:t>Feign</a:t>
            </a:r>
            <a:endParaRPr b="1"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35756" lvl="0" marL="457200" rtl="0" algn="l"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Imagine you have a microservices-based application, and different microservices need to communicate with each other over HTTP to exchange data or perform actions. 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33575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Manually writing the code to make these HTTP requests can be repetitive and error-prone, especially when you have multiple services to interact with.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33575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This is where Feign Client comes in. It simplifies the process of making HTTP requests to other services by providing a more intuitive and declarative (annotations) way to define and call RESTful APIs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2800">
                <a:latin typeface="Arial"/>
                <a:ea typeface="Arial"/>
                <a:cs typeface="Arial"/>
                <a:sym typeface="Arial"/>
              </a:rPr>
              <a:t>Resilience4j</a:t>
            </a:r>
            <a:endParaRPr b="1"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35756" lvl="0" marL="457200" rtl="0" algn="l"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Imagine you have a microservices-based application where different services interact with each other and external services over the network. 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33575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In such a complex and dynamic environment, failures, such as network issues or service unavailability, can happen unexpectedly. 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33575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Ensuring that your application continues to function despite these failures is crucial.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33575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This is where Resilience4j comes in. It provides a toolkit for building resilient applications by helping you manage and control the interactions between your services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2800">
                <a:latin typeface="Arial"/>
                <a:ea typeface="Arial"/>
                <a:cs typeface="Arial"/>
                <a:sym typeface="Arial"/>
              </a:rPr>
              <a:t>Retry</a:t>
            </a:r>
            <a:endParaRPr b="1"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❖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Spring Retry provides an ability to automatically re-invoke a failed operation.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❖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This is helpful where the errors may be transient (like a momentary network glitch).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❖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Spring provides a module called "Spring Retry" that allows you to add retry logic to methods in your Spring components.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To use it, you can annotate a method with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@Retryable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and configure the retry behavior using annotations or XML configuration.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2860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2800">
                <a:latin typeface="Arial"/>
                <a:ea typeface="Arial"/>
                <a:cs typeface="Arial"/>
                <a:sym typeface="Arial"/>
              </a:rPr>
              <a:t>Sleuth and Zipkin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35756" lvl="0" marL="457200" rtl="0" algn="l"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Imagine you have a complex microservices architecture with multiple services that communicate with each other to fulfill user requests. 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33575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When a user interacts with your application, their request may bounce between several microservices before returning a response. 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33575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If something goes wrong, such as slow response times or errors, it can be challenging to identify where the problem originated.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33575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This is where Sleuth and Zipkin come to the rescue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33575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b="1" lang="en" sz="2700">
                <a:latin typeface="Arial"/>
                <a:ea typeface="Arial"/>
                <a:cs typeface="Arial"/>
                <a:sym typeface="Arial"/>
              </a:rPr>
              <a:t>Sleuth (Distributed Tracing)</a:t>
            </a:r>
            <a:endParaRPr b="1" sz="2700">
              <a:latin typeface="Arial"/>
              <a:ea typeface="Arial"/>
              <a:cs typeface="Arial"/>
              <a:sym typeface="Arial"/>
            </a:endParaRPr>
          </a:p>
          <a:p>
            <a:pPr indent="-33575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b="1" lang="en" sz="2700">
                <a:latin typeface="Arial"/>
                <a:ea typeface="Arial"/>
                <a:cs typeface="Arial"/>
                <a:sym typeface="Arial"/>
              </a:rPr>
              <a:t>Zipkin (Distributed Tracing Server)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OUTPUT SCREENSHOTS</a:t>
            </a:r>
            <a:endParaRPr b="1" sz="2600"/>
          </a:p>
        </p:txBody>
      </p:sp>
      <p:sp>
        <p:nvSpPr>
          <p:cNvPr id="213" name="Google Shape;213;p26"/>
          <p:cNvSpPr txBox="1"/>
          <p:nvPr/>
        </p:nvSpPr>
        <p:spPr>
          <a:xfrm>
            <a:off x="1297500" y="907650"/>
            <a:ext cx="63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GIT HUB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25" y="1539700"/>
            <a:ext cx="8635249" cy="328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318475" y="632725"/>
            <a:ext cx="68151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60">
                <a:latin typeface="Arial"/>
                <a:ea typeface="Arial"/>
                <a:cs typeface="Arial"/>
                <a:sym typeface="Arial"/>
              </a:rPr>
              <a:t>Eureka</a:t>
            </a:r>
            <a:endParaRPr sz="3160"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225" y="1532925"/>
            <a:ext cx="7383552" cy="34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/>
        </p:nvSpPr>
        <p:spPr>
          <a:xfrm>
            <a:off x="1314675" y="356425"/>
            <a:ext cx="68190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260">
                <a:solidFill>
                  <a:schemeClr val="lt1"/>
                </a:solidFill>
              </a:rPr>
              <a:t>RabbitMQ</a:t>
            </a:r>
            <a:endParaRPr sz="316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275" y="1167575"/>
            <a:ext cx="7854101" cy="370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1052550" y="393750"/>
            <a:ext cx="70389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Config Server Running</a:t>
            </a:r>
            <a:endParaRPr b="1" sz="2200"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850" y="1359500"/>
            <a:ext cx="7750698" cy="31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675" y="1242176"/>
            <a:ext cx="7602226" cy="335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0"/>
          <p:cNvSpPr txBox="1"/>
          <p:nvPr/>
        </p:nvSpPr>
        <p:spPr>
          <a:xfrm>
            <a:off x="1769700" y="359800"/>
            <a:ext cx="560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Config Server Running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850" y="1231450"/>
            <a:ext cx="7630327" cy="36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1"/>
          <p:cNvSpPr txBox="1"/>
          <p:nvPr/>
        </p:nvSpPr>
        <p:spPr>
          <a:xfrm>
            <a:off x="1272000" y="399100"/>
            <a:ext cx="68937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APPLICATION REGISTERED IN EUREKA</a:t>
            </a:r>
            <a:endParaRPr b="1"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02625" y="78850"/>
            <a:ext cx="70389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TEAM MEMBERS</a:t>
            </a:r>
            <a:endParaRPr b="1" sz="3000"/>
          </a:p>
        </p:txBody>
      </p:sp>
      <p:graphicFrame>
        <p:nvGraphicFramePr>
          <p:cNvPr id="141" name="Google Shape;141;p14"/>
          <p:cNvGraphicFramePr/>
          <p:nvPr/>
        </p:nvGraphicFramePr>
        <p:xfrm>
          <a:off x="1278925" y="61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{615F717B-F1D6-42C3-920A-4FFEC8A22E35}</a:tableStyleId>
              </a:tblPr>
              <a:tblGrid>
                <a:gridCol w="1584525"/>
                <a:gridCol w="1979100"/>
                <a:gridCol w="4055475"/>
              </a:tblGrid>
              <a:tr h="37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 ID</a:t>
                      </a:r>
                      <a:endParaRPr b="1"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b="1"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ROLE</a:t>
                      </a:r>
                      <a:endParaRPr b="1"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2564331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Kathiresan X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AdminService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2563078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Thota Jayanth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ChequebookService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2563432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Vaishnavi Srivastava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loanService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2563935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Kabilan M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LoginService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2564006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Shreya Ajit Kudachi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ProfileService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2563662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Joru Sandeep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RegistrationService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2563068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Boby Sebastian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SaccountService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2563523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Niroop S Rao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TransferHistoryService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2564059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Stain Thomas Rajan Babu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UserHistoryService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052550" y="425775"/>
            <a:ext cx="70389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REGISTER SERVICE</a:t>
            </a:r>
            <a:endParaRPr b="1" sz="21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975" y="1074500"/>
            <a:ext cx="6699944" cy="39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1297500" y="393750"/>
            <a:ext cx="7038900" cy="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FALLBACK FOR REGISTER SERVICE</a:t>
            </a:r>
            <a:endParaRPr sz="2100"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100" y="932600"/>
            <a:ext cx="7597846" cy="40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297500" y="393750"/>
            <a:ext cx="70389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RETRY</a:t>
            </a:r>
            <a:endParaRPr sz="2100"/>
          </a:p>
        </p:txBody>
      </p:sp>
      <p:pic>
        <p:nvPicPr>
          <p:cNvPr id="262" name="Google Shape;2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675" y="902925"/>
            <a:ext cx="6578532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1297500" y="185675"/>
            <a:ext cx="703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CIRCUIT BREAKER EVENTS</a:t>
            </a:r>
            <a:endParaRPr sz="2100"/>
          </a:p>
        </p:txBody>
      </p:sp>
      <p:pic>
        <p:nvPicPr>
          <p:cNvPr id="268" name="Google Shape;2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138" y="880250"/>
            <a:ext cx="5795721" cy="40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1297500" y="393750"/>
            <a:ext cx="70389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Arial"/>
                <a:ea typeface="Arial"/>
                <a:cs typeface="Arial"/>
                <a:sym typeface="Arial"/>
              </a:rPr>
              <a:t>ZIPKINS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300" y="1098900"/>
            <a:ext cx="7926401" cy="36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1052550" y="436425"/>
            <a:ext cx="70389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LOGIN SERVICE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825" y="1178075"/>
            <a:ext cx="7691874" cy="36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title"/>
          </p:nvPr>
        </p:nvSpPr>
        <p:spPr>
          <a:xfrm>
            <a:off x="1052550" y="393750"/>
            <a:ext cx="70389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ACCOUNT SERVICE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488" y="901450"/>
            <a:ext cx="6388929" cy="405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1297500" y="393750"/>
            <a:ext cx="70389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CHEQUEBOOK SERVICE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050" y="1109575"/>
            <a:ext cx="7930124" cy="36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>
            <p:ph type="title"/>
          </p:nvPr>
        </p:nvSpPr>
        <p:spPr>
          <a:xfrm>
            <a:off x="1052550" y="425750"/>
            <a:ext cx="70389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LOAN SERVICE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000" y="965800"/>
            <a:ext cx="6427030" cy="40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>
            <p:ph type="title"/>
          </p:nvPr>
        </p:nvSpPr>
        <p:spPr>
          <a:xfrm>
            <a:off x="1052550" y="447100"/>
            <a:ext cx="7038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PROFILE SERVICE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025" y="1052200"/>
            <a:ext cx="7693026" cy="38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INTRODUCTION</a:t>
            </a:r>
            <a:endParaRPr b="1" sz="2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495025"/>
            <a:ext cx="7038900" cy="25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Online banking, also known as internet banking, is an electronic system managed by banks which enables customers to access financial as well as non-financial banking products online.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Earlier, customers had to visit the banks even for a small service.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However, after the arrival of internet banking, almost all the services and products can be accessed online.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From fund transfer to requesting demand draft, net-banking facilities, and all banking essentials. It is not just convenient but also a secure method of banking.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>
            <p:ph type="title"/>
          </p:nvPr>
        </p:nvSpPr>
        <p:spPr>
          <a:xfrm>
            <a:off x="1052550" y="447100"/>
            <a:ext cx="70389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TRANSFER SERVICE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875" y="954600"/>
            <a:ext cx="7333542" cy="399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>
            <p:ph type="title"/>
          </p:nvPr>
        </p:nvSpPr>
        <p:spPr>
          <a:xfrm>
            <a:off x="1052550" y="457775"/>
            <a:ext cx="7038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USER HISTORY SERVICE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550" y="975800"/>
            <a:ext cx="7342218" cy="3972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1297500" y="393750"/>
            <a:ext cx="70389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CONCLUSION</a:t>
            </a:r>
            <a:endParaRPr b="1" sz="2600"/>
          </a:p>
        </p:txBody>
      </p:sp>
      <p:sp>
        <p:nvSpPr>
          <p:cNvPr id="322" name="Google Shape;322;p44"/>
          <p:cNvSpPr txBox="1"/>
          <p:nvPr>
            <p:ph idx="1" type="body"/>
          </p:nvPr>
        </p:nvSpPr>
        <p:spPr>
          <a:xfrm>
            <a:off x="1297500" y="1815225"/>
            <a:ext cx="7038900" cy="25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This project has been developed successfully and the overall performance of the system has been found satisfactory.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Online banking is a convenient technology that works for both – banks and their customers.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04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THANK YOU</a:t>
            </a:r>
            <a:endParaRPr b="1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Features of Net Banking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41850" y="1410100"/>
            <a:ext cx="7830600" cy="32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9">
              <a:latin typeface="Arial"/>
              <a:ea typeface="Arial"/>
              <a:cs typeface="Arial"/>
              <a:sym typeface="Arial"/>
            </a:endParaRPr>
          </a:p>
          <a:p>
            <a:pPr indent="-33829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◆"/>
            </a:pPr>
            <a:r>
              <a:rPr lang="en" sz="2229">
                <a:latin typeface="Arial"/>
                <a:ea typeface="Arial"/>
                <a:cs typeface="Arial"/>
                <a:sym typeface="Arial"/>
              </a:rPr>
              <a:t>Password-protected banking system</a:t>
            </a:r>
            <a:endParaRPr sz="2229">
              <a:latin typeface="Arial"/>
              <a:ea typeface="Arial"/>
              <a:cs typeface="Arial"/>
              <a:sym typeface="Arial"/>
            </a:endParaRPr>
          </a:p>
          <a:p>
            <a:pPr indent="-33829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◆"/>
            </a:pPr>
            <a:r>
              <a:rPr lang="en" sz="2229">
                <a:latin typeface="Arial"/>
                <a:ea typeface="Arial"/>
                <a:cs typeface="Arial"/>
                <a:sym typeface="Arial"/>
              </a:rPr>
              <a:t>Easy access to financial and non-financial banking products/services</a:t>
            </a:r>
            <a:endParaRPr sz="2229">
              <a:latin typeface="Arial"/>
              <a:ea typeface="Arial"/>
              <a:cs typeface="Arial"/>
              <a:sym typeface="Arial"/>
            </a:endParaRPr>
          </a:p>
          <a:p>
            <a:pPr indent="-33829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◆"/>
            </a:pPr>
            <a:r>
              <a:rPr lang="en" sz="2229">
                <a:latin typeface="Arial"/>
                <a:ea typeface="Arial"/>
                <a:cs typeface="Arial"/>
                <a:sym typeface="Arial"/>
              </a:rPr>
              <a:t>Access your bank account anytime anywhere</a:t>
            </a:r>
            <a:endParaRPr sz="2229">
              <a:latin typeface="Arial"/>
              <a:ea typeface="Arial"/>
              <a:cs typeface="Arial"/>
              <a:sym typeface="Arial"/>
            </a:endParaRPr>
          </a:p>
          <a:p>
            <a:pPr indent="-33829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◆"/>
            </a:pPr>
            <a:r>
              <a:rPr lang="en" sz="2229">
                <a:latin typeface="Arial"/>
                <a:ea typeface="Arial"/>
                <a:cs typeface="Arial"/>
                <a:sym typeface="Arial"/>
              </a:rPr>
              <a:t>Track and manage bank balance, last transactions, statements, etc.</a:t>
            </a:r>
            <a:endParaRPr sz="2229">
              <a:latin typeface="Arial"/>
              <a:ea typeface="Arial"/>
              <a:cs typeface="Arial"/>
              <a:sym typeface="Arial"/>
            </a:endParaRPr>
          </a:p>
          <a:p>
            <a:pPr indent="-33829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◆"/>
            </a:pPr>
            <a:r>
              <a:rPr lang="en" sz="2229">
                <a:latin typeface="Arial"/>
                <a:ea typeface="Arial"/>
                <a:cs typeface="Arial"/>
                <a:sym typeface="Arial"/>
              </a:rPr>
              <a:t>Transfer funds online via NEFT, RTGS, IMPS anytime</a:t>
            </a:r>
            <a:endParaRPr sz="2229">
              <a:latin typeface="Arial"/>
              <a:ea typeface="Arial"/>
              <a:cs typeface="Arial"/>
              <a:sym typeface="Arial"/>
            </a:endParaRPr>
          </a:p>
          <a:p>
            <a:pPr indent="-33829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◆"/>
            </a:pPr>
            <a:r>
              <a:rPr lang="en" sz="2229">
                <a:latin typeface="Arial"/>
                <a:ea typeface="Arial"/>
                <a:cs typeface="Arial"/>
                <a:sym typeface="Arial"/>
              </a:rPr>
              <a:t>Process bill payments quickly</a:t>
            </a:r>
            <a:endParaRPr sz="2229">
              <a:latin typeface="Arial"/>
              <a:ea typeface="Arial"/>
              <a:cs typeface="Arial"/>
              <a:sym typeface="Arial"/>
            </a:endParaRPr>
          </a:p>
          <a:p>
            <a:pPr indent="-33829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◆"/>
            </a:pPr>
            <a:r>
              <a:rPr lang="en" sz="2229">
                <a:latin typeface="Arial"/>
                <a:ea typeface="Arial"/>
                <a:cs typeface="Arial"/>
                <a:sym typeface="Arial"/>
              </a:rPr>
              <a:t>Keep a track of payments, </a:t>
            </a:r>
            <a:r>
              <a:rPr lang="en" sz="2229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personal loans</a:t>
            </a:r>
            <a:r>
              <a:rPr lang="en" sz="2229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229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home loans</a:t>
            </a:r>
            <a:r>
              <a:rPr lang="en" sz="2229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229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business loans</a:t>
            </a:r>
            <a:r>
              <a:rPr lang="en" sz="2229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229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credit cards</a:t>
            </a:r>
            <a:r>
              <a:rPr lang="en" sz="2229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229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savings account</a:t>
            </a:r>
            <a:r>
              <a:rPr lang="en" sz="2229">
                <a:latin typeface="Arial"/>
                <a:ea typeface="Arial"/>
                <a:cs typeface="Arial"/>
                <a:sym typeface="Arial"/>
              </a:rPr>
              <a:t>, etc.</a:t>
            </a:r>
            <a:endParaRPr sz="2229">
              <a:latin typeface="Arial"/>
              <a:ea typeface="Arial"/>
              <a:cs typeface="Arial"/>
              <a:sym typeface="Arial"/>
            </a:endParaRPr>
          </a:p>
          <a:p>
            <a:pPr indent="-33829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◆"/>
            </a:pPr>
            <a:r>
              <a:rPr lang="en" sz="2229">
                <a:latin typeface="Arial"/>
                <a:ea typeface="Arial"/>
                <a:cs typeface="Arial"/>
                <a:sym typeface="Arial"/>
              </a:rPr>
              <a:t>Channelize or cancel automatic payments</a:t>
            </a:r>
            <a:endParaRPr sz="2229">
              <a:latin typeface="Arial"/>
              <a:ea typeface="Arial"/>
              <a:cs typeface="Arial"/>
              <a:sym typeface="Arial"/>
            </a:endParaRPr>
          </a:p>
          <a:p>
            <a:pPr indent="-338296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◆"/>
            </a:pPr>
            <a:r>
              <a:rPr lang="en" sz="2229">
                <a:latin typeface="Arial"/>
                <a:ea typeface="Arial"/>
                <a:cs typeface="Arial"/>
                <a:sym typeface="Arial"/>
              </a:rPr>
              <a:t>A secure and convenient method of banking</a:t>
            </a:r>
            <a:endParaRPr sz="2229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4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TOOLS AND TECHNOLOGIES</a:t>
            </a:r>
            <a:endParaRPr b="1" sz="26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7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220980" lvl="0" marL="22860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85714"/>
              <a:buFont typeface="Arial"/>
              <a:buChar char="❏"/>
            </a:pPr>
            <a:r>
              <a:rPr b="1" lang="en" sz="2800">
                <a:latin typeface="Arial"/>
                <a:ea typeface="Arial"/>
                <a:cs typeface="Arial"/>
                <a:sym typeface="Arial"/>
              </a:rPr>
              <a:t>Server-side:</a:t>
            </a:r>
            <a:r>
              <a:rPr lang="en" sz="2800">
                <a:latin typeface="Arial"/>
                <a:ea typeface="Arial"/>
                <a:cs typeface="Arial"/>
                <a:sym typeface="Arial"/>
              </a:rPr>
              <a:t> Spring Boot, Spring Cloud, Spring Data JPA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0980" lvl="0" marL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5714"/>
              <a:buFont typeface="Arial"/>
              <a:buChar char="❏"/>
            </a:pPr>
            <a:r>
              <a:rPr b="1" lang="en" sz="2800">
                <a:latin typeface="Arial"/>
                <a:ea typeface="Arial"/>
                <a:cs typeface="Arial"/>
                <a:sym typeface="Arial"/>
              </a:rPr>
              <a:t>Database:</a:t>
            </a:r>
            <a:r>
              <a:rPr lang="en" sz="2800">
                <a:latin typeface="Arial"/>
                <a:ea typeface="Arial"/>
                <a:cs typeface="Arial"/>
                <a:sym typeface="Arial"/>
              </a:rPr>
              <a:t> MySQL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0980" lvl="0" marL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5714"/>
              <a:buFont typeface="Arial"/>
              <a:buChar char="❏"/>
            </a:pPr>
            <a:r>
              <a:rPr b="1" lang="en" sz="2800">
                <a:latin typeface="Arial"/>
                <a:ea typeface="Arial"/>
                <a:cs typeface="Arial"/>
                <a:sym typeface="Arial"/>
              </a:rPr>
              <a:t>Server:</a:t>
            </a:r>
            <a:r>
              <a:rPr lang="en" sz="2800">
                <a:latin typeface="Arial"/>
                <a:ea typeface="Arial"/>
                <a:cs typeface="Arial"/>
                <a:sym typeface="Arial"/>
              </a:rPr>
              <a:t> Embedded Tomcat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0980" lvl="0" marL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5714"/>
              <a:buFont typeface="Arial"/>
              <a:buChar char="❏"/>
            </a:pPr>
            <a:r>
              <a:rPr b="1" lang="en" sz="2800">
                <a:latin typeface="Arial"/>
                <a:ea typeface="Arial"/>
                <a:cs typeface="Arial"/>
                <a:sym typeface="Arial"/>
              </a:rPr>
              <a:t>DevOps:</a:t>
            </a:r>
            <a:r>
              <a:rPr lang="en" sz="2800">
                <a:latin typeface="Arial"/>
                <a:ea typeface="Arial"/>
                <a:cs typeface="Arial"/>
                <a:sym typeface="Arial"/>
              </a:rPr>
              <a:t> Docker, GitHub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0980" lvl="0" marL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5714"/>
              <a:buFont typeface="Arial"/>
              <a:buChar char="❏"/>
            </a:pPr>
            <a:r>
              <a:rPr b="1" lang="en" sz="2800">
                <a:latin typeface="Arial"/>
                <a:ea typeface="Arial"/>
                <a:cs typeface="Arial"/>
                <a:sym typeface="Arial"/>
              </a:rPr>
              <a:t>Spring Cloud: </a:t>
            </a:r>
            <a:r>
              <a:rPr lang="en" sz="2800">
                <a:latin typeface="Arial"/>
                <a:ea typeface="Arial"/>
                <a:cs typeface="Arial"/>
                <a:sym typeface="Arial"/>
              </a:rPr>
              <a:t>Spring Cloud Config, Spring Cloud Netflix Eureka, Feign, Resilience4j, Retry, Sleuth and Zipkin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ADMIN &amp; USER ROLES</a:t>
            </a:r>
            <a:endParaRPr b="1" sz="2600"/>
          </a:p>
        </p:txBody>
      </p:sp>
      <p:graphicFrame>
        <p:nvGraphicFramePr>
          <p:cNvPr id="165" name="Google Shape;165;p18"/>
          <p:cNvGraphicFramePr/>
          <p:nvPr/>
        </p:nvGraphicFramePr>
        <p:xfrm>
          <a:off x="1197450" y="135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{615F717B-F1D6-42C3-920A-4FFEC8A22E35}</a:tableStyleId>
              </a:tblPr>
              <a:tblGrid>
                <a:gridCol w="3619500"/>
                <a:gridCol w="3619500"/>
              </a:tblGrid>
              <a:tr h="50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ADMIN ROLE</a:t>
                      </a:r>
                      <a:endParaRPr b="1" sz="2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USER ROLE</a:t>
                      </a:r>
                      <a:endParaRPr b="1" sz="2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AdminService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AccountService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ChequebookService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loanService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LoginService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ProfileService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RegistrationService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SaccountService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TransferHistoryService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UserHistoryService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53725"/>
            <a:ext cx="70389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DATABASE SCHEMA</a:t>
            </a:r>
            <a:endParaRPr b="1" sz="2600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175" y="1074625"/>
            <a:ext cx="6875224" cy="376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Spring Cloud Config</a:t>
            </a:r>
            <a:endParaRPr b="1" sz="2600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29406" lvl="0" marL="457200" rtl="0" algn="l"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 sz="2540">
                <a:latin typeface="Arial"/>
                <a:ea typeface="Arial"/>
                <a:cs typeface="Arial"/>
                <a:sym typeface="Arial"/>
              </a:rPr>
              <a:t>Imagine you have multiple microservices in your application, each with its own configuration settings like database connection details, feature toggles, or API endpoints. </a:t>
            </a:r>
            <a:endParaRPr sz="2540">
              <a:latin typeface="Arial"/>
              <a:ea typeface="Arial"/>
              <a:cs typeface="Arial"/>
              <a:sym typeface="Arial"/>
            </a:endParaRPr>
          </a:p>
          <a:p>
            <a:pPr indent="-32940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 sz="2540">
                <a:latin typeface="Arial"/>
                <a:ea typeface="Arial"/>
                <a:cs typeface="Arial"/>
                <a:sym typeface="Arial"/>
              </a:rPr>
              <a:t>Keeping track of and managing these configurations can become complex, especially when you need to make changes across all services.</a:t>
            </a:r>
            <a:endParaRPr sz="2540">
              <a:latin typeface="Arial"/>
              <a:ea typeface="Arial"/>
              <a:cs typeface="Arial"/>
              <a:sym typeface="Arial"/>
            </a:endParaRPr>
          </a:p>
          <a:p>
            <a:pPr indent="-32940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 sz="2540">
                <a:latin typeface="Arial"/>
                <a:ea typeface="Arial"/>
                <a:cs typeface="Arial"/>
                <a:sym typeface="Arial"/>
              </a:rPr>
              <a:t>This is where Spring Cloud Config Server comes in. It acts as a central hub for storing and serving configurations to your microservices</a:t>
            </a:r>
            <a:endParaRPr sz="25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2800">
                <a:latin typeface="Arial"/>
                <a:ea typeface="Arial"/>
                <a:cs typeface="Arial"/>
                <a:sym typeface="Arial"/>
              </a:rPr>
              <a:t>Spring Cloud Netflix Eureka</a:t>
            </a:r>
            <a:endParaRPr b="1"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41247" lvl="0" marL="457200" rtl="0" algn="l"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 sz="3734">
                <a:latin typeface="Arial"/>
                <a:ea typeface="Arial"/>
                <a:cs typeface="Arial"/>
                <a:sym typeface="Arial"/>
              </a:rPr>
              <a:t>Imagine you have many microservices in your application, each performing a specific task like user authentication, data processing, or serving web pages. </a:t>
            </a:r>
            <a:endParaRPr sz="3734">
              <a:latin typeface="Arial"/>
              <a:ea typeface="Arial"/>
              <a:cs typeface="Arial"/>
              <a:sym typeface="Arial"/>
            </a:endParaRPr>
          </a:p>
          <a:p>
            <a:pPr indent="-34124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 sz="3734">
                <a:latin typeface="Arial"/>
                <a:ea typeface="Arial"/>
                <a:cs typeface="Arial"/>
                <a:sym typeface="Arial"/>
              </a:rPr>
              <a:t>These microservices need to find and communicate with each other. </a:t>
            </a:r>
            <a:endParaRPr sz="3734">
              <a:latin typeface="Arial"/>
              <a:ea typeface="Arial"/>
              <a:cs typeface="Arial"/>
              <a:sym typeface="Arial"/>
            </a:endParaRPr>
          </a:p>
          <a:p>
            <a:pPr indent="-34124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 sz="3734">
                <a:latin typeface="Arial"/>
                <a:ea typeface="Arial"/>
                <a:cs typeface="Arial"/>
                <a:sym typeface="Arial"/>
              </a:rPr>
              <a:t>However, in a dynamic and scalable environment, knowing where each microservice is located can be challenging.</a:t>
            </a:r>
            <a:endParaRPr sz="3734">
              <a:latin typeface="Arial"/>
              <a:ea typeface="Arial"/>
              <a:cs typeface="Arial"/>
              <a:sym typeface="Arial"/>
            </a:endParaRPr>
          </a:p>
          <a:p>
            <a:pPr indent="-34124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 sz="3734">
                <a:latin typeface="Arial"/>
                <a:ea typeface="Arial"/>
                <a:cs typeface="Arial"/>
                <a:sym typeface="Arial"/>
              </a:rPr>
              <a:t>This is where Spring Cloud Netflix Eureka comes in. </a:t>
            </a:r>
            <a:endParaRPr sz="3734">
              <a:latin typeface="Arial"/>
              <a:ea typeface="Arial"/>
              <a:cs typeface="Arial"/>
              <a:sym typeface="Arial"/>
            </a:endParaRPr>
          </a:p>
          <a:p>
            <a:pPr indent="-34124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 sz="3734">
                <a:latin typeface="Arial"/>
                <a:ea typeface="Arial"/>
                <a:cs typeface="Arial"/>
                <a:sym typeface="Arial"/>
              </a:rPr>
              <a:t>It acts as a service registry or a directory that keeps track of all your microservices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