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notesMasterIdLst>
    <p:notesMasterId r:id="rId36"/>
  </p:notesMasterIdLst>
  <p:sldIdLst>
    <p:sldId id="256" r:id="rId2"/>
    <p:sldId id="261" r:id="rId3"/>
    <p:sldId id="260"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7" r:id="rId20"/>
    <p:sldId id="280" r:id="rId21"/>
    <p:sldId id="283" r:id="rId22"/>
    <p:sldId id="284" r:id="rId23"/>
    <p:sldId id="285" r:id="rId24"/>
    <p:sldId id="286" r:id="rId25"/>
    <p:sldId id="288" r:id="rId26"/>
    <p:sldId id="287" r:id="rId27"/>
    <p:sldId id="294" r:id="rId28"/>
    <p:sldId id="282" r:id="rId29"/>
    <p:sldId id="289" r:id="rId30"/>
    <p:sldId id="293" r:id="rId31"/>
    <p:sldId id="290" r:id="rId32"/>
    <p:sldId id="291" r:id="rId33"/>
    <p:sldId id="292" r:id="rId34"/>
    <p:sldId id="29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20:21:06.976"/>
    </inkml:context>
    <inkml:brush xml:id="br0">
      <inkml:brushProperty name="width" value="0.05" units="cm"/>
      <inkml:brushProperty name="height" value="0.05" units="cm"/>
      <inkml:brushProperty name="color" value="#AE198D"/>
      <inkml:brushProperty name="inkEffects" value="galaxy"/>
      <inkml:brushProperty name="anchorX" value="-4580.50586"/>
      <inkml:brushProperty name="anchorY" value="76.19561"/>
      <inkml:brushProperty name="scaleFactor" value="0.5"/>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1T20:21:12.363"/>
    </inkml:context>
    <inkml:brush xml:id="br0">
      <inkml:brushProperty name="width" value="0.05" units="cm"/>
      <inkml:brushProperty name="height" value="0.05" units="cm"/>
      <inkml:brushProperty name="color" value="#AE198D"/>
      <inkml:brushProperty name="inkEffects" value="galaxy"/>
      <inkml:brushProperty name="anchorX" value="-5596.50635"/>
      <inkml:brushProperty name="anchorY" value="-939.80438"/>
      <inkml:brushProperty name="scaleFactor" value="0.5"/>
    </inkml:brush>
  </inkml:definitions>
  <inkml:trace contextRef="#ctx0" brushRef="#br0">0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8E093B-F64F-419F-A536-11BEC3F86BDA}"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9F743-A73A-4EF9-9EBC-0262F22AA822}" type="slidenum">
              <a:rPr lang="en-IN" smtClean="0"/>
              <a:t>‹#›</a:t>
            </a:fld>
            <a:endParaRPr lang="en-IN"/>
          </a:p>
        </p:txBody>
      </p:sp>
    </p:spTree>
    <p:extLst>
      <p:ext uri="{BB962C8B-B14F-4D97-AF65-F5344CB8AC3E}">
        <p14:creationId xmlns:p14="http://schemas.microsoft.com/office/powerpoint/2010/main" val="2548997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29F743-A73A-4EF9-9EBC-0262F22AA822}" type="slidenum">
              <a:rPr lang="en-IN" smtClean="0"/>
              <a:t>1</a:t>
            </a:fld>
            <a:endParaRPr lang="en-IN"/>
          </a:p>
        </p:txBody>
      </p:sp>
    </p:spTree>
    <p:extLst>
      <p:ext uri="{BB962C8B-B14F-4D97-AF65-F5344CB8AC3E}">
        <p14:creationId xmlns:p14="http://schemas.microsoft.com/office/powerpoint/2010/main" val="164782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29F743-A73A-4EF9-9EBC-0262F22AA822}" type="slidenum">
              <a:rPr lang="en-IN" smtClean="0"/>
              <a:t>15</a:t>
            </a:fld>
            <a:endParaRPr lang="en-IN"/>
          </a:p>
        </p:txBody>
      </p:sp>
    </p:spTree>
    <p:extLst>
      <p:ext uri="{BB962C8B-B14F-4D97-AF65-F5344CB8AC3E}">
        <p14:creationId xmlns:p14="http://schemas.microsoft.com/office/powerpoint/2010/main" val="242604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D3DD9B-0580-4BA5-B90C-1A98E72211C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24079936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3DD9B-0580-4BA5-B90C-1A98E72211C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2548950468"/>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3DD9B-0580-4BA5-B90C-1A98E72211C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AA5EDB-D5E7-49A8-97AA-3A66DAEA389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9147301"/>
      </p:ext>
    </p:extLst>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D3DD9B-0580-4BA5-B90C-1A98E72211C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1008079176"/>
      </p:ext>
    </p:extLst>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D3DD9B-0580-4BA5-B90C-1A98E72211C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AA5EDB-D5E7-49A8-97AA-3A66DAEA389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0762883"/>
      </p:ext>
    </p:extLst>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5D3DD9B-0580-4BA5-B90C-1A98E72211C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2409248483"/>
      </p:ext>
    </p:extLst>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3DD9B-0580-4BA5-B90C-1A98E72211C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2387375881"/>
      </p:ext>
    </p:extLst>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3DD9B-0580-4BA5-B90C-1A98E72211C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92616889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D3DD9B-0580-4BA5-B90C-1A98E72211C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3209913471"/>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D3DD9B-0580-4BA5-B90C-1A98E72211C3}"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4102493916"/>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D3DD9B-0580-4BA5-B90C-1A98E72211C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865229255"/>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D3DD9B-0580-4BA5-B90C-1A98E72211C3}"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734682529"/>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D3DD9B-0580-4BA5-B90C-1A98E72211C3}"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1743980419"/>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3DD9B-0580-4BA5-B90C-1A98E72211C3}"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664650251"/>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3DD9B-0580-4BA5-B90C-1A98E72211C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829003571"/>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3DD9B-0580-4BA5-B90C-1A98E72211C3}"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8AA5EDB-D5E7-49A8-97AA-3A66DAEA389B}" type="slidenum">
              <a:rPr lang="en-IN" smtClean="0"/>
              <a:t>‹#›</a:t>
            </a:fld>
            <a:endParaRPr lang="en-IN"/>
          </a:p>
        </p:txBody>
      </p:sp>
    </p:spTree>
    <p:extLst>
      <p:ext uri="{BB962C8B-B14F-4D97-AF65-F5344CB8AC3E}">
        <p14:creationId xmlns:p14="http://schemas.microsoft.com/office/powerpoint/2010/main" val="496221077"/>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5D3DD9B-0580-4BA5-B90C-1A98E72211C3}" type="datetimeFigureOut">
              <a:rPr lang="en-IN" smtClean="0"/>
              <a:t>24-05-2024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8AA5EDB-D5E7-49A8-97AA-3A66DAEA389B}" type="slidenum">
              <a:rPr lang="en-IN" smtClean="0"/>
              <a:t>‹#›</a:t>
            </a:fld>
            <a:endParaRPr lang="en-IN"/>
          </a:p>
        </p:txBody>
      </p:sp>
    </p:spTree>
    <p:extLst>
      <p:ext uri="{BB962C8B-B14F-4D97-AF65-F5344CB8AC3E}">
        <p14:creationId xmlns:p14="http://schemas.microsoft.com/office/powerpoint/2010/main" val="464012188"/>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Lst>
  <p:transition spd="med">
    <p:pull/>
  </p:transition>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tmp"/></Relationships>
</file>

<file path=ppt/slides/_rels/slide16.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3.tmp"/><Relationship Id="rId3" Type="http://schemas.openxmlformats.org/officeDocument/2006/relationships/image" Target="../media/image18.tmp"/><Relationship Id="rId7" Type="http://schemas.openxmlformats.org/officeDocument/2006/relationships/image" Target="../media/image22.tmp"/><Relationship Id="rId2" Type="http://schemas.openxmlformats.org/officeDocument/2006/relationships/image" Target="../media/image17.tmp"/><Relationship Id="rId1" Type="http://schemas.openxmlformats.org/officeDocument/2006/relationships/slideLayout" Target="../slideLayouts/slideLayout2.xml"/><Relationship Id="rId6" Type="http://schemas.openxmlformats.org/officeDocument/2006/relationships/image" Target="../media/image21.tmp"/><Relationship Id="rId5" Type="http://schemas.openxmlformats.org/officeDocument/2006/relationships/image" Target="../media/image20.tmp"/><Relationship Id="rId4" Type="http://schemas.openxmlformats.org/officeDocument/2006/relationships/image" Target="../media/image19.tmp"/></Relationships>
</file>

<file path=ppt/slides/_rels/slide1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tmp"/><Relationship Id="rId7" Type="http://schemas.openxmlformats.org/officeDocument/2006/relationships/image" Target="../media/image35.tmp"/><Relationship Id="rId2" Type="http://schemas.openxmlformats.org/officeDocument/2006/relationships/image" Target="../media/image30.tmp"/><Relationship Id="rId1" Type="http://schemas.openxmlformats.org/officeDocument/2006/relationships/slideLayout" Target="../slideLayouts/slideLayout2.xml"/><Relationship Id="rId6" Type="http://schemas.openxmlformats.org/officeDocument/2006/relationships/image" Target="../media/image34.tmp"/><Relationship Id="rId5" Type="http://schemas.openxmlformats.org/officeDocument/2006/relationships/image" Target="../media/image33.tmp"/><Relationship Id="rId4" Type="http://schemas.openxmlformats.org/officeDocument/2006/relationships/image" Target="../media/image32.tmp"/></Relationships>
</file>

<file path=ppt/slides/_rels/slide26.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9.tmp"/><Relationship Id="rId7" Type="http://schemas.openxmlformats.org/officeDocument/2006/relationships/image" Target="../media/image43.tmp"/><Relationship Id="rId2" Type="http://schemas.openxmlformats.org/officeDocument/2006/relationships/image" Target="../media/image38.tmp"/><Relationship Id="rId1" Type="http://schemas.openxmlformats.org/officeDocument/2006/relationships/slideLayout" Target="../slideLayouts/slideLayout2.xml"/><Relationship Id="rId6" Type="http://schemas.openxmlformats.org/officeDocument/2006/relationships/image" Target="../media/image42.tmp"/><Relationship Id="rId5" Type="http://schemas.openxmlformats.org/officeDocument/2006/relationships/image" Target="../media/image41.tmp"/><Relationship Id="rId4" Type="http://schemas.openxmlformats.org/officeDocument/2006/relationships/image" Target="../media/image40.tm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tmp"/><Relationship Id="rId7" Type="http://schemas.openxmlformats.org/officeDocument/2006/relationships/image" Target="../media/image47.png"/><Relationship Id="rId2" Type="http://schemas.openxmlformats.org/officeDocument/2006/relationships/image" Target="../media/image46.tmp"/><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6.png"/><Relationship Id="rId4" Type="http://schemas.openxmlformats.org/officeDocument/2006/relationships/customXml" Target="../ink/ink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F9CF6-DA7B-958E-35F0-2BEF7AE0032C}"/>
              </a:ext>
            </a:extLst>
          </p:cNvPr>
          <p:cNvSpPr>
            <a:spLocks noGrp="1"/>
          </p:cNvSpPr>
          <p:nvPr>
            <p:ph type="ctrTitle"/>
          </p:nvPr>
        </p:nvSpPr>
        <p:spPr>
          <a:xfrm>
            <a:off x="2348947" y="342182"/>
            <a:ext cx="9144000" cy="1758489"/>
          </a:xfrm>
        </p:spPr>
        <p:txBody>
          <a:bodyPr/>
          <a:lstStyle/>
          <a:p>
            <a:pPr algn="r"/>
            <a:r>
              <a:rPr lang="en-IN" b="1" dirty="0"/>
              <a:t>Placement Project </a:t>
            </a:r>
          </a:p>
        </p:txBody>
      </p:sp>
      <p:sp>
        <p:nvSpPr>
          <p:cNvPr id="3" name="Subtitle 2">
            <a:extLst>
              <a:ext uri="{FF2B5EF4-FFF2-40B4-BE49-F238E27FC236}">
                <a16:creationId xmlns:a16="http://schemas.microsoft.com/office/drawing/2014/main" id="{A51BB79F-5701-56BA-3C1D-40132016C1C9}"/>
              </a:ext>
            </a:extLst>
          </p:cNvPr>
          <p:cNvSpPr>
            <a:spLocks noGrp="1"/>
          </p:cNvSpPr>
          <p:nvPr>
            <p:ph type="subTitle" idx="1"/>
          </p:nvPr>
        </p:nvSpPr>
        <p:spPr>
          <a:xfrm>
            <a:off x="2425148" y="2601119"/>
            <a:ext cx="9067799" cy="1655762"/>
          </a:xfrm>
        </p:spPr>
        <p:txBody>
          <a:bodyPr>
            <a:normAutofit lnSpcReduction="10000"/>
          </a:bodyPr>
          <a:lstStyle/>
          <a:p>
            <a:pPr algn="r"/>
            <a:r>
              <a:rPr lang="en-IN" sz="2800" b="1" dirty="0"/>
              <a:t>Data Science</a:t>
            </a:r>
          </a:p>
          <a:p>
            <a:pPr algn="r"/>
            <a:endParaRPr lang="en-IN" dirty="0"/>
          </a:p>
          <a:p>
            <a:pPr algn="r"/>
            <a:r>
              <a:rPr lang="en-IN" sz="2200" b="1" dirty="0"/>
              <a:t>Topic</a:t>
            </a:r>
            <a:r>
              <a:rPr lang="en-IN" sz="2200" dirty="0"/>
              <a:t>: </a:t>
            </a:r>
            <a:r>
              <a:rPr lang="en-US" sz="2200" dirty="0"/>
              <a:t>Forecast the Probability of Successfully Collecting Debts by Analyzing Statute-Barred Status</a:t>
            </a:r>
            <a:endParaRPr lang="en-IN" sz="2200" dirty="0"/>
          </a:p>
        </p:txBody>
      </p:sp>
      <p:sp>
        <p:nvSpPr>
          <p:cNvPr id="5" name="Subtitle 2">
            <a:extLst>
              <a:ext uri="{FF2B5EF4-FFF2-40B4-BE49-F238E27FC236}">
                <a16:creationId xmlns:a16="http://schemas.microsoft.com/office/drawing/2014/main" id="{8163D7BE-D717-9B37-205A-1F7D0D85C481}"/>
              </a:ext>
            </a:extLst>
          </p:cNvPr>
          <p:cNvSpPr txBox="1">
            <a:spLocks/>
          </p:cNvSpPr>
          <p:nvPr/>
        </p:nvSpPr>
        <p:spPr>
          <a:xfrm>
            <a:off x="2348947" y="486840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sz="3600" b="1" dirty="0"/>
              <a:t>Project By</a:t>
            </a:r>
            <a:r>
              <a:rPr lang="en-IN" sz="3600" dirty="0"/>
              <a:t>: Shreya Mankar</a:t>
            </a:r>
          </a:p>
        </p:txBody>
      </p:sp>
    </p:spTree>
    <p:extLst>
      <p:ext uri="{BB962C8B-B14F-4D97-AF65-F5344CB8AC3E}">
        <p14:creationId xmlns:p14="http://schemas.microsoft.com/office/powerpoint/2010/main" val="266563087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51C66-4135-8CD4-0870-EED80292C4A5}"/>
              </a:ext>
            </a:extLst>
          </p:cNvPr>
          <p:cNvSpPr>
            <a:spLocks noGrp="1"/>
          </p:cNvSpPr>
          <p:nvPr>
            <p:ph type="title"/>
          </p:nvPr>
        </p:nvSpPr>
        <p:spPr/>
        <p:txBody>
          <a:bodyPr/>
          <a:lstStyle/>
          <a:p>
            <a:r>
              <a:rPr lang="en-IN" dirty="0"/>
              <a:t>Distribution of Numerical Columns</a:t>
            </a:r>
          </a:p>
        </p:txBody>
      </p:sp>
      <p:sp>
        <p:nvSpPr>
          <p:cNvPr id="3" name="Content Placeholder 2">
            <a:extLst>
              <a:ext uri="{FF2B5EF4-FFF2-40B4-BE49-F238E27FC236}">
                <a16:creationId xmlns:a16="http://schemas.microsoft.com/office/drawing/2014/main" id="{E4B6BAB9-A7B8-7943-994E-EBE48E1501FD}"/>
              </a:ext>
            </a:extLst>
          </p:cNvPr>
          <p:cNvSpPr>
            <a:spLocks noGrp="1"/>
          </p:cNvSpPr>
          <p:nvPr>
            <p:ph idx="1"/>
          </p:nvPr>
        </p:nvSpPr>
        <p:spPr>
          <a:xfrm>
            <a:off x="10474147" y="624110"/>
            <a:ext cx="1354060" cy="399223"/>
          </a:xfrm>
        </p:spPr>
        <p:txBody>
          <a:bodyPr>
            <a:normAutofit/>
          </a:bodyPr>
          <a:lstStyle/>
          <a:p>
            <a:pPr marL="0" indent="0">
              <a:buNone/>
            </a:pPr>
            <a:endParaRPr lang="en-IN" dirty="0"/>
          </a:p>
          <a:p>
            <a:endParaRPr lang="en-IN" dirty="0"/>
          </a:p>
        </p:txBody>
      </p:sp>
      <p:pic>
        <p:nvPicPr>
          <p:cNvPr id="5" name="Picture 4">
            <a:extLst>
              <a:ext uri="{FF2B5EF4-FFF2-40B4-BE49-F238E27FC236}">
                <a16:creationId xmlns:a16="http://schemas.microsoft.com/office/drawing/2014/main" id="{C28B6D6A-76FB-95F6-A307-05BA1D0DF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437" y="1739265"/>
            <a:ext cx="8243126" cy="4923346"/>
          </a:xfrm>
          <a:prstGeom prst="rect">
            <a:avLst/>
          </a:prstGeom>
        </p:spPr>
      </p:pic>
      <p:sp>
        <p:nvSpPr>
          <p:cNvPr id="4" name="Arrow: Right 3">
            <a:extLst>
              <a:ext uri="{FF2B5EF4-FFF2-40B4-BE49-F238E27FC236}">
                <a16:creationId xmlns:a16="http://schemas.microsoft.com/office/drawing/2014/main" id="{FA3BA604-CDF2-29AD-504B-8598A0A1DB53}"/>
              </a:ext>
            </a:extLst>
          </p:cNvPr>
          <p:cNvSpPr/>
          <p:nvPr/>
        </p:nvSpPr>
        <p:spPr>
          <a:xfrm>
            <a:off x="745405" y="3896138"/>
            <a:ext cx="1229032"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Left 5">
            <a:extLst>
              <a:ext uri="{FF2B5EF4-FFF2-40B4-BE49-F238E27FC236}">
                <a16:creationId xmlns:a16="http://schemas.microsoft.com/office/drawing/2014/main" id="{A3BBD7E5-3169-8984-444C-2A3CE66842FD}"/>
              </a:ext>
            </a:extLst>
          </p:cNvPr>
          <p:cNvSpPr/>
          <p:nvPr/>
        </p:nvSpPr>
        <p:spPr>
          <a:xfrm>
            <a:off x="10217562" y="2295804"/>
            <a:ext cx="1229033" cy="609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7752738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8731-AE35-AB65-C05F-862E8E4D42E3}"/>
              </a:ext>
            </a:extLst>
          </p:cNvPr>
          <p:cNvSpPr>
            <a:spLocks noGrp="1"/>
          </p:cNvSpPr>
          <p:nvPr>
            <p:ph type="title"/>
          </p:nvPr>
        </p:nvSpPr>
        <p:spPr/>
        <p:txBody>
          <a:bodyPr/>
          <a:lstStyle/>
          <a:p>
            <a:endParaRPr lang="en-IN" dirty="0"/>
          </a:p>
        </p:txBody>
      </p:sp>
      <p:sp>
        <p:nvSpPr>
          <p:cNvPr id="7" name="Content Placeholder 6">
            <a:extLst>
              <a:ext uri="{FF2B5EF4-FFF2-40B4-BE49-F238E27FC236}">
                <a16:creationId xmlns:a16="http://schemas.microsoft.com/office/drawing/2014/main" id="{DEBD4E4B-FA4A-FEC6-01B0-961AF5014FC9}"/>
              </a:ext>
            </a:extLst>
          </p:cNvPr>
          <p:cNvSpPr>
            <a:spLocks noGrp="1"/>
          </p:cNvSpPr>
          <p:nvPr>
            <p:ph idx="1"/>
          </p:nvPr>
        </p:nvSpPr>
        <p:spPr>
          <a:xfrm>
            <a:off x="2592925" y="4916127"/>
            <a:ext cx="8497862" cy="1691149"/>
          </a:xfrm>
        </p:spPr>
        <p:txBody>
          <a:bodyPr>
            <a:normAutofit/>
          </a:bodyPr>
          <a:lstStyle/>
          <a:p>
            <a:r>
              <a:rPr lang="en-IN" dirty="0"/>
              <a:t>Out of all other columns, it is wise to treat the outliers for </a:t>
            </a:r>
            <a:r>
              <a:rPr lang="en-IN" b="1" dirty="0"/>
              <a:t>CustomerAge</a:t>
            </a:r>
            <a:r>
              <a:rPr lang="en-IN" dirty="0"/>
              <a:t> </a:t>
            </a:r>
            <a:r>
              <a:rPr lang="en-IN" b="1" dirty="0"/>
              <a:t>column</a:t>
            </a:r>
            <a:r>
              <a:rPr lang="en-IN" dirty="0"/>
              <a:t>. This is to have sensible input for “Age” .</a:t>
            </a:r>
          </a:p>
          <a:p>
            <a:r>
              <a:rPr lang="en-IN" dirty="0"/>
              <a:t>As the models that we are going to use are mostly Tree-Based, which are robust to outliers, we won’t be touching other columns for outlier treatment. </a:t>
            </a:r>
          </a:p>
        </p:txBody>
      </p:sp>
      <p:pic>
        <p:nvPicPr>
          <p:cNvPr id="8" name="Content Placeholder 4">
            <a:extLst>
              <a:ext uri="{FF2B5EF4-FFF2-40B4-BE49-F238E27FC236}">
                <a16:creationId xmlns:a16="http://schemas.microsoft.com/office/drawing/2014/main" id="{8854306C-6E9B-04EF-6746-BC3C2F2FD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300" y="793955"/>
            <a:ext cx="8915400" cy="3583499"/>
          </a:xfrm>
          <a:prstGeom prst="rect">
            <a:avLst/>
          </a:prstGeom>
        </p:spPr>
      </p:pic>
    </p:spTree>
    <p:extLst>
      <p:ext uri="{BB962C8B-B14F-4D97-AF65-F5344CB8AC3E}">
        <p14:creationId xmlns:p14="http://schemas.microsoft.com/office/powerpoint/2010/main" val="2168492401"/>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7B0C-52F3-2A75-1503-4CB9BF99173C}"/>
              </a:ext>
            </a:extLst>
          </p:cNvPr>
          <p:cNvSpPr>
            <a:spLocks noGrp="1"/>
          </p:cNvSpPr>
          <p:nvPr>
            <p:ph type="title"/>
          </p:nvPr>
        </p:nvSpPr>
        <p:spPr/>
        <p:txBody>
          <a:bodyPr/>
          <a:lstStyle/>
          <a:p>
            <a:r>
              <a:rPr lang="en-IN" dirty="0"/>
              <a:t>Distribution of Categorical Columns</a:t>
            </a:r>
          </a:p>
        </p:txBody>
      </p:sp>
      <p:sp>
        <p:nvSpPr>
          <p:cNvPr id="3" name="Content Placeholder 2">
            <a:extLst>
              <a:ext uri="{FF2B5EF4-FFF2-40B4-BE49-F238E27FC236}">
                <a16:creationId xmlns:a16="http://schemas.microsoft.com/office/drawing/2014/main" id="{4606F1B4-E010-B034-CB1A-DB7093EEB6D0}"/>
              </a:ext>
            </a:extLst>
          </p:cNvPr>
          <p:cNvSpPr>
            <a:spLocks noGrp="1"/>
          </p:cNvSpPr>
          <p:nvPr>
            <p:ph idx="1"/>
          </p:nvPr>
        </p:nvSpPr>
        <p:spPr>
          <a:xfrm>
            <a:off x="4260696" y="5555226"/>
            <a:ext cx="4180389" cy="452284"/>
          </a:xfrm>
        </p:spPr>
        <p:txBody>
          <a:bodyPr>
            <a:normAutofit/>
          </a:bodyPr>
          <a:lstStyle/>
          <a:p>
            <a:r>
              <a:rPr lang="en-IN" b="1" dirty="0"/>
              <a:t>Statute Barred Status</a:t>
            </a:r>
          </a:p>
        </p:txBody>
      </p:sp>
      <p:pic>
        <p:nvPicPr>
          <p:cNvPr id="5" name="Picture 4">
            <a:extLst>
              <a:ext uri="{FF2B5EF4-FFF2-40B4-BE49-F238E27FC236}">
                <a16:creationId xmlns:a16="http://schemas.microsoft.com/office/drawing/2014/main" id="{230E12E6-E7B1-3083-CF61-48044402B5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734" y="1789439"/>
            <a:ext cx="4945809" cy="3574090"/>
          </a:xfrm>
          <a:prstGeom prst="rect">
            <a:avLst/>
          </a:prstGeom>
        </p:spPr>
      </p:pic>
    </p:spTree>
    <p:extLst>
      <p:ext uri="{BB962C8B-B14F-4D97-AF65-F5344CB8AC3E}">
        <p14:creationId xmlns:p14="http://schemas.microsoft.com/office/powerpoint/2010/main" val="2590413252"/>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9F0D6-73A0-7722-8F8B-176A12CBA49F}"/>
              </a:ext>
            </a:extLst>
          </p:cNvPr>
          <p:cNvSpPr>
            <a:spLocks noGrp="1"/>
          </p:cNvSpPr>
          <p:nvPr>
            <p:ph type="title"/>
          </p:nvPr>
        </p:nvSpPr>
        <p:spPr/>
        <p:txBody>
          <a:bodyPr/>
          <a:lstStyle/>
          <a:p>
            <a:r>
              <a:rPr lang="en-IN" dirty="0"/>
              <a:t>ProductOrDebtType</a:t>
            </a:r>
          </a:p>
        </p:txBody>
      </p:sp>
      <p:sp>
        <p:nvSpPr>
          <p:cNvPr id="3" name="Content Placeholder 2">
            <a:extLst>
              <a:ext uri="{FF2B5EF4-FFF2-40B4-BE49-F238E27FC236}">
                <a16:creationId xmlns:a16="http://schemas.microsoft.com/office/drawing/2014/main" id="{6033B07C-E987-87C4-67DB-6CA073F5B891}"/>
              </a:ext>
            </a:extLst>
          </p:cNvPr>
          <p:cNvSpPr>
            <a:spLocks noGrp="1"/>
          </p:cNvSpPr>
          <p:nvPr>
            <p:ph idx="1"/>
          </p:nvPr>
        </p:nvSpPr>
        <p:spPr>
          <a:xfrm>
            <a:off x="5971509" y="6056909"/>
            <a:ext cx="1835304" cy="353961"/>
          </a:xfrm>
        </p:spPr>
        <p:txBody>
          <a:bodyPr>
            <a:normAutofit lnSpcReduction="10000"/>
          </a:bodyPr>
          <a:lstStyle/>
          <a:p>
            <a:pPr marL="0" indent="0">
              <a:buNone/>
            </a:pPr>
            <a:endParaRPr lang="en-IN" dirty="0"/>
          </a:p>
          <a:p>
            <a:endParaRPr lang="en-IN" dirty="0"/>
          </a:p>
        </p:txBody>
      </p:sp>
      <p:pic>
        <p:nvPicPr>
          <p:cNvPr id="9" name="Picture 8">
            <a:extLst>
              <a:ext uri="{FF2B5EF4-FFF2-40B4-BE49-F238E27FC236}">
                <a16:creationId xmlns:a16="http://schemas.microsoft.com/office/drawing/2014/main" id="{CC67E357-EB2C-054F-99EF-594E268C2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523" y="1352370"/>
            <a:ext cx="7513971" cy="4153260"/>
          </a:xfrm>
          <a:prstGeom prst="rect">
            <a:avLst/>
          </a:prstGeom>
        </p:spPr>
      </p:pic>
    </p:spTree>
    <p:extLst>
      <p:ext uri="{BB962C8B-B14F-4D97-AF65-F5344CB8AC3E}">
        <p14:creationId xmlns:p14="http://schemas.microsoft.com/office/powerpoint/2010/main" val="152539385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C6E3C-D7FE-CE96-FE65-8E4B4D515605}"/>
              </a:ext>
            </a:extLst>
          </p:cNvPr>
          <p:cNvSpPr>
            <a:spLocks noGrp="1"/>
          </p:cNvSpPr>
          <p:nvPr>
            <p:ph type="title"/>
          </p:nvPr>
        </p:nvSpPr>
        <p:spPr/>
        <p:txBody>
          <a:bodyPr/>
          <a:lstStyle/>
          <a:p>
            <a:r>
              <a:rPr lang="en-IN" dirty="0"/>
              <a:t>CollectionStatus</a:t>
            </a:r>
          </a:p>
        </p:txBody>
      </p:sp>
      <p:pic>
        <p:nvPicPr>
          <p:cNvPr id="5" name="Content Placeholder 4">
            <a:extLst>
              <a:ext uri="{FF2B5EF4-FFF2-40B4-BE49-F238E27FC236}">
                <a16:creationId xmlns:a16="http://schemas.microsoft.com/office/drawing/2014/main" id="{739F6A52-D9A0-F1A4-D660-1215D22346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8589" y="1337244"/>
            <a:ext cx="7534821" cy="4183512"/>
          </a:xfrm>
        </p:spPr>
      </p:pic>
    </p:spTree>
    <p:extLst>
      <p:ext uri="{BB962C8B-B14F-4D97-AF65-F5344CB8AC3E}">
        <p14:creationId xmlns:p14="http://schemas.microsoft.com/office/powerpoint/2010/main" val="275629841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A240-2FB3-BBE5-9422-CD1CCEEB2177}"/>
              </a:ext>
            </a:extLst>
          </p:cNvPr>
          <p:cNvSpPr>
            <a:spLocks noGrp="1"/>
          </p:cNvSpPr>
          <p:nvPr>
            <p:ph type="title"/>
          </p:nvPr>
        </p:nvSpPr>
        <p:spPr/>
        <p:txBody>
          <a:bodyPr/>
          <a:lstStyle/>
          <a:p>
            <a:r>
              <a:rPr lang="en-IN" dirty="0"/>
              <a:t>ClosureReason</a:t>
            </a:r>
          </a:p>
        </p:txBody>
      </p:sp>
      <p:pic>
        <p:nvPicPr>
          <p:cNvPr id="5" name="Content Placeholder 4">
            <a:extLst>
              <a:ext uri="{FF2B5EF4-FFF2-40B4-BE49-F238E27FC236}">
                <a16:creationId xmlns:a16="http://schemas.microsoft.com/office/drawing/2014/main" id="{697EBD24-B0D3-B81B-56AA-3F8A305CA1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441" y="1491559"/>
            <a:ext cx="5786559" cy="4565587"/>
          </a:xfrm>
        </p:spPr>
      </p:pic>
      <p:pic>
        <p:nvPicPr>
          <p:cNvPr id="7" name="Picture 6">
            <a:extLst>
              <a:ext uri="{FF2B5EF4-FFF2-40B4-BE49-F238E27FC236}">
                <a16:creationId xmlns:a16="http://schemas.microsoft.com/office/drawing/2014/main" id="{4F8BD15A-BD7F-0DF9-FF0F-902951AF98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4492" y="1491559"/>
            <a:ext cx="5786560" cy="4565587"/>
          </a:xfrm>
          <a:prstGeom prst="rect">
            <a:avLst/>
          </a:prstGeom>
        </p:spPr>
      </p:pic>
      <p:sp>
        <p:nvSpPr>
          <p:cNvPr id="8" name="TextBox 7">
            <a:extLst>
              <a:ext uri="{FF2B5EF4-FFF2-40B4-BE49-F238E27FC236}">
                <a16:creationId xmlns:a16="http://schemas.microsoft.com/office/drawing/2014/main" id="{EC980236-0BD7-6600-ECF2-98A54C0DB68E}"/>
              </a:ext>
            </a:extLst>
          </p:cNvPr>
          <p:cNvSpPr txBox="1"/>
          <p:nvPr/>
        </p:nvSpPr>
        <p:spPr>
          <a:xfrm>
            <a:off x="2017933" y="6233890"/>
            <a:ext cx="2369574" cy="369332"/>
          </a:xfrm>
          <a:prstGeom prst="rect">
            <a:avLst/>
          </a:prstGeom>
          <a:noFill/>
        </p:spPr>
        <p:txBody>
          <a:bodyPr wrap="square" rtlCol="0">
            <a:spAutoFit/>
          </a:bodyPr>
          <a:lstStyle/>
          <a:p>
            <a:r>
              <a:rPr lang="en-IN" b="1" dirty="0"/>
              <a:t>Statute Barred- NO</a:t>
            </a:r>
          </a:p>
        </p:txBody>
      </p:sp>
      <p:sp>
        <p:nvSpPr>
          <p:cNvPr id="9" name="TextBox 8">
            <a:extLst>
              <a:ext uri="{FF2B5EF4-FFF2-40B4-BE49-F238E27FC236}">
                <a16:creationId xmlns:a16="http://schemas.microsoft.com/office/drawing/2014/main" id="{23E260FB-C3D4-D32F-1CBC-5B1B91BB868E}"/>
              </a:ext>
            </a:extLst>
          </p:cNvPr>
          <p:cNvSpPr txBox="1"/>
          <p:nvPr/>
        </p:nvSpPr>
        <p:spPr>
          <a:xfrm>
            <a:off x="7892985" y="6233890"/>
            <a:ext cx="2369574" cy="369332"/>
          </a:xfrm>
          <a:prstGeom prst="rect">
            <a:avLst/>
          </a:prstGeom>
          <a:noFill/>
        </p:spPr>
        <p:txBody>
          <a:bodyPr wrap="square" rtlCol="0">
            <a:spAutoFit/>
          </a:bodyPr>
          <a:lstStyle/>
          <a:p>
            <a:r>
              <a:rPr lang="en-IN" b="1" dirty="0"/>
              <a:t>Statute Barred- YES</a:t>
            </a:r>
          </a:p>
        </p:txBody>
      </p:sp>
    </p:spTree>
    <p:extLst>
      <p:ext uri="{BB962C8B-B14F-4D97-AF65-F5344CB8AC3E}">
        <p14:creationId xmlns:p14="http://schemas.microsoft.com/office/powerpoint/2010/main" val="2965011063"/>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1D1FF-6604-7AC5-B1EB-F21CC2C718B7}"/>
              </a:ext>
            </a:extLst>
          </p:cNvPr>
          <p:cNvSpPr>
            <a:spLocks noGrp="1"/>
          </p:cNvSpPr>
          <p:nvPr>
            <p:ph type="title"/>
          </p:nvPr>
        </p:nvSpPr>
        <p:spPr/>
        <p:txBody>
          <a:bodyPr/>
          <a:lstStyle/>
          <a:p>
            <a:r>
              <a:rPr lang="en-IN" dirty="0"/>
              <a:t>AccountInsolvencyType</a:t>
            </a:r>
          </a:p>
        </p:txBody>
      </p:sp>
      <p:pic>
        <p:nvPicPr>
          <p:cNvPr id="5" name="Content Placeholder 4">
            <a:extLst>
              <a:ext uri="{FF2B5EF4-FFF2-40B4-BE49-F238E27FC236}">
                <a16:creationId xmlns:a16="http://schemas.microsoft.com/office/drawing/2014/main" id="{32F75688-A931-05BB-591E-9F9B69B55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4141" y="1264555"/>
            <a:ext cx="7243718" cy="4837089"/>
          </a:xfrm>
        </p:spPr>
      </p:pic>
      <p:pic>
        <p:nvPicPr>
          <p:cNvPr id="7" name="Picture 6">
            <a:extLst>
              <a:ext uri="{FF2B5EF4-FFF2-40B4-BE49-F238E27FC236}">
                <a16:creationId xmlns:a16="http://schemas.microsoft.com/office/drawing/2014/main" id="{38F875BE-2C02-B711-C4C6-FBEDEC62F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141" y="1264555"/>
            <a:ext cx="7275489" cy="4837088"/>
          </a:xfrm>
          <a:prstGeom prst="rect">
            <a:avLst/>
          </a:prstGeom>
        </p:spPr>
      </p:pic>
    </p:spTree>
    <p:extLst>
      <p:ext uri="{BB962C8B-B14F-4D97-AF65-F5344CB8AC3E}">
        <p14:creationId xmlns:p14="http://schemas.microsoft.com/office/powerpoint/2010/main" val="335227106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E77B-E379-228A-78C3-55B35F57E73C}"/>
              </a:ext>
            </a:extLst>
          </p:cNvPr>
          <p:cNvSpPr>
            <a:spLocks noGrp="1"/>
          </p:cNvSpPr>
          <p:nvPr>
            <p:ph type="title"/>
          </p:nvPr>
        </p:nvSpPr>
        <p:spPr/>
        <p:txBody>
          <a:bodyPr/>
          <a:lstStyle/>
          <a:p>
            <a:r>
              <a:rPr lang="en-IN" dirty="0"/>
              <a:t>CustomerInsolvencyType</a:t>
            </a:r>
          </a:p>
        </p:txBody>
      </p:sp>
      <p:pic>
        <p:nvPicPr>
          <p:cNvPr id="5" name="Content Placeholder 4">
            <a:extLst>
              <a:ext uri="{FF2B5EF4-FFF2-40B4-BE49-F238E27FC236}">
                <a16:creationId xmlns:a16="http://schemas.microsoft.com/office/drawing/2014/main" id="{9B06C599-8B96-B41B-AD8A-810DB4CE8F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03077" y="1264555"/>
            <a:ext cx="7185846" cy="4551649"/>
          </a:xfrm>
        </p:spPr>
      </p:pic>
      <p:pic>
        <p:nvPicPr>
          <p:cNvPr id="7" name="Picture 6">
            <a:extLst>
              <a:ext uri="{FF2B5EF4-FFF2-40B4-BE49-F238E27FC236}">
                <a16:creationId xmlns:a16="http://schemas.microsoft.com/office/drawing/2014/main" id="{9338D717-B129-2DA9-410A-D43B3DC11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077" y="1264554"/>
            <a:ext cx="7185846" cy="4536501"/>
          </a:xfrm>
          <a:prstGeom prst="rect">
            <a:avLst/>
          </a:prstGeom>
        </p:spPr>
      </p:pic>
      <p:pic>
        <p:nvPicPr>
          <p:cNvPr id="9" name="Picture 8">
            <a:extLst>
              <a:ext uri="{FF2B5EF4-FFF2-40B4-BE49-F238E27FC236}">
                <a16:creationId xmlns:a16="http://schemas.microsoft.com/office/drawing/2014/main" id="{A0BD858E-1F6C-4D63-CAF2-22A42615FD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076" y="1264553"/>
            <a:ext cx="7185846" cy="4542804"/>
          </a:xfrm>
          <a:prstGeom prst="rect">
            <a:avLst/>
          </a:prstGeom>
        </p:spPr>
      </p:pic>
      <p:pic>
        <p:nvPicPr>
          <p:cNvPr id="11" name="Picture 10">
            <a:extLst>
              <a:ext uri="{FF2B5EF4-FFF2-40B4-BE49-F238E27FC236}">
                <a16:creationId xmlns:a16="http://schemas.microsoft.com/office/drawing/2014/main" id="{3E8D5C59-9B3D-28F8-41C9-CD381913C7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3075" y="1258251"/>
            <a:ext cx="7185846" cy="4550813"/>
          </a:xfrm>
          <a:prstGeom prst="rect">
            <a:avLst/>
          </a:prstGeom>
        </p:spPr>
      </p:pic>
      <p:pic>
        <p:nvPicPr>
          <p:cNvPr id="13" name="Picture 12">
            <a:extLst>
              <a:ext uri="{FF2B5EF4-FFF2-40B4-BE49-F238E27FC236}">
                <a16:creationId xmlns:a16="http://schemas.microsoft.com/office/drawing/2014/main" id="{ADF7E5FA-8060-CA2F-F98C-8DFB281327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3073" y="1264552"/>
            <a:ext cx="7185846" cy="4536501"/>
          </a:xfrm>
          <a:prstGeom prst="rect">
            <a:avLst/>
          </a:prstGeom>
        </p:spPr>
      </p:pic>
      <p:pic>
        <p:nvPicPr>
          <p:cNvPr id="15" name="Picture 14">
            <a:extLst>
              <a:ext uri="{FF2B5EF4-FFF2-40B4-BE49-F238E27FC236}">
                <a16:creationId xmlns:a16="http://schemas.microsoft.com/office/drawing/2014/main" id="{DA5D9F9B-47BC-DD82-1858-A6F882AC29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3071" y="1249400"/>
            <a:ext cx="7185846" cy="4566803"/>
          </a:xfrm>
          <a:prstGeom prst="rect">
            <a:avLst/>
          </a:prstGeom>
        </p:spPr>
      </p:pic>
      <p:pic>
        <p:nvPicPr>
          <p:cNvPr id="17" name="Picture 16">
            <a:extLst>
              <a:ext uri="{FF2B5EF4-FFF2-40B4-BE49-F238E27FC236}">
                <a16:creationId xmlns:a16="http://schemas.microsoft.com/office/drawing/2014/main" id="{78EBC59E-F369-07D1-ECB2-A4FE7147572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03065" y="1249399"/>
            <a:ext cx="7185846" cy="4568435"/>
          </a:xfrm>
          <a:prstGeom prst="rect">
            <a:avLst/>
          </a:prstGeom>
        </p:spPr>
      </p:pic>
    </p:spTree>
    <p:extLst>
      <p:ext uri="{BB962C8B-B14F-4D97-AF65-F5344CB8AC3E}">
        <p14:creationId xmlns:p14="http://schemas.microsoft.com/office/powerpoint/2010/main" val="2266994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92AC3-74C1-848B-9131-4EE6A008E89D}"/>
              </a:ext>
            </a:extLst>
          </p:cNvPr>
          <p:cNvSpPr>
            <a:spLocks noGrp="1"/>
          </p:cNvSpPr>
          <p:nvPr>
            <p:ph type="title"/>
          </p:nvPr>
        </p:nvSpPr>
        <p:spPr/>
        <p:txBody>
          <a:bodyPr/>
          <a:lstStyle/>
          <a:p>
            <a:r>
              <a:rPr lang="en-IN" dirty="0"/>
              <a:t>Encoding Categorical Features</a:t>
            </a:r>
          </a:p>
        </p:txBody>
      </p:sp>
      <p:sp>
        <p:nvSpPr>
          <p:cNvPr id="3" name="Content Placeholder 2">
            <a:extLst>
              <a:ext uri="{FF2B5EF4-FFF2-40B4-BE49-F238E27FC236}">
                <a16:creationId xmlns:a16="http://schemas.microsoft.com/office/drawing/2014/main" id="{21EACF13-BC1D-C4CB-EE42-ECD3880AC4A8}"/>
              </a:ext>
            </a:extLst>
          </p:cNvPr>
          <p:cNvSpPr>
            <a:spLocks noGrp="1"/>
          </p:cNvSpPr>
          <p:nvPr>
            <p:ph idx="1"/>
          </p:nvPr>
        </p:nvSpPr>
        <p:spPr>
          <a:xfrm>
            <a:off x="2454097" y="1540189"/>
            <a:ext cx="8915400" cy="3777622"/>
          </a:xfrm>
        </p:spPr>
        <p:txBody>
          <a:bodyPr>
            <a:normAutofit/>
          </a:bodyPr>
          <a:lstStyle/>
          <a:p>
            <a:r>
              <a:rPr lang="en-IN" b="1" dirty="0"/>
              <a:t>Label Encoder</a:t>
            </a:r>
            <a:r>
              <a:rPr lang="en-IN" dirty="0"/>
              <a:t>: IsStatBarred column </a:t>
            </a:r>
          </a:p>
          <a:p>
            <a:r>
              <a:rPr lang="en-IN" b="1" dirty="0"/>
              <a:t>OneHotEncoder</a:t>
            </a:r>
            <a:r>
              <a:rPr lang="en-IN" dirty="0"/>
              <a:t> : ProductOrDebtType column</a:t>
            </a:r>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a:buFont typeface="+mj-lt"/>
              <a:buAutoNum type="arabicPeriod"/>
            </a:pPr>
            <a:endParaRPr lang="en-IN" dirty="0"/>
          </a:p>
          <a:p>
            <a:pPr marL="0" indent="0">
              <a:buNone/>
            </a:pPr>
            <a:endParaRPr lang="en-IN" dirty="0"/>
          </a:p>
          <a:p>
            <a:endParaRPr lang="en-IN" dirty="0"/>
          </a:p>
        </p:txBody>
      </p:sp>
      <p:pic>
        <p:nvPicPr>
          <p:cNvPr id="8" name="Picture 7">
            <a:extLst>
              <a:ext uri="{FF2B5EF4-FFF2-40B4-BE49-F238E27FC236}">
                <a16:creationId xmlns:a16="http://schemas.microsoft.com/office/drawing/2014/main" id="{121512EF-70C4-CAB7-793B-D3E7CF313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830" y="2556177"/>
            <a:ext cx="10304339" cy="3225191"/>
          </a:xfrm>
          <a:prstGeom prst="rect">
            <a:avLst/>
          </a:prstGeom>
        </p:spPr>
      </p:pic>
    </p:spTree>
    <p:extLst>
      <p:ext uri="{BB962C8B-B14F-4D97-AF65-F5344CB8AC3E}">
        <p14:creationId xmlns:p14="http://schemas.microsoft.com/office/powerpoint/2010/main" val="425101687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EB22-2946-54BD-3A1B-5EDBDF8121AD}"/>
              </a:ext>
            </a:extLst>
          </p:cNvPr>
          <p:cNvSpPr>
            <a:spLocks noGrp="1"/>
          </p:cNvSpPr>
          <p:nvPr>
            <p:ph type="title"/>
          </p:nvPr>
        </p:nvSpPr>
        <p:spPr>
          <a:xfrm>
            <a:off x="949360" y="3868993"/>
            <a:ext cx="8911687" cy="1280890"/>
          </a:xfrm>
        </p:spPr>
        <p:txBody>
          <a:bodyPr/>
          <a:lstStyle/>
          <a:p>
            <a:endParaRPr lang="en-IN" dirty="0"/>
          </a:p>
        </p:txBody>
      </p:sp>
      <p:sp>
        <p:nvSpPr>
          <p:cNvPr id="3" name="Content Placeholder 2">
            <a:extLst>
              <a:ext uri="{FF2B5EF4-FFF2-40B4-BE49-F238E27FC236}">
                <a16:creationId xmlns:a16="http://schemas.microsoft.com/office/drawing/2014/main" id="{0AA5F5C1-DEC0-2D15-49B8-45A64F6EA1FD}"/>
              </a:ext>
            </a:extLst>
          </p:cNvPr>
          <p:cNvSpPr>
            <a:spLocks noGrp="1"/>
          </p:cNvSpPr>
          <p:nvPr>
            <p:ph idx="1"/>
          </p:nvPr>
        </p:nvSpPr>
        <p:spPr>
          <a:xfrm>
            <a:off x="2525679" y="885987"/>
            <a:ext cx="7410871" cy="1644260"/>
          </a:xfrm>
        </p:spPr>
        <p:txBody>
          <a:bodyPr>
            <a:normAutofit/>
          </a:bodyPr>
          <a:lstStyle/>
          <a:p>
            <a:r>
              <a:rPr lang="en-IN" b="1" dirty="0"/>
              <a:t>Ordinal Encoding</a:t>
            </a:r>
            <a:r>
              <a:rPr lang="en-IN" dirty="0"/>
              <a:t>: tried to arrange categories sequences-wise based on gauging the importance </a:t>
            </a:r>
          </a:p>
        </p:txBody>
      </p:sp>
      <p:pic>
        <p:nvPicPr>
          <p:cNvPr id="4" name="Picture 3">
            <a:extLst>
              <a:ext uri="{FF2B5EF4-FFF2-40B4-BE49-F238E27FC236}">
                <a16:creationId xmlns:a16="http://schemas.microsoft.com/office/drawing/2014/main" id="{87B56B34-165B-29FE-74D9-A2AAA8519C66}"/>
              </a:ext>
            </a:extLst>
          </p:cNvPr>
          <p:cNvPicPr>
            <a:picLocks noChangeAspect="1"/>
          </p:cNvPicPr>
          <p:nvPr/>
        </p:nvPicPr>
        <p:blipFill>
          <a:blip r:embed="rId2"/>
          <a:stretch>
            <a:fillRect/>
          </a:stretch>
        </p:blipFill>
        <p:spPr>
          <a:xfrm>
            <a:off x="957618" y="1708117"/>
            <a:ext cx="10546994" cy="3999323"/>
          </a:xfrm>
          <a:prstGeom prst="rect">
            <a:avLst/>
          </a:prstGeom>
        </p:spPr>
      </p:pic>
    </p:spTree>
    <p:extLst>
      <p:ext uri="{BB962C8B-B14F-4D97-AF65-F5344CB8AC3E}">
        <p14:creationId xmlns:p14="http://schemas.microsoft.com/office/powerpoint/2010/main" val="428579503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9DB1-418B-27E6-941F-BB9EEEF0467F}"/>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3D188EE-6F91-E3E9-79DA-26CFADCBE851}"/>
              </a:ext>
            </a:extLst>
          </p:cNvPr>
          <p:cNvSpPr>
            <a:spLocks noGrp="1"/>
          </p:cNvSpPr>
          <p:nvPr>
            <p:ph idx="1"/>
          </p:nvPr>
        </p:nvSpPr>
        <p:spPr/>
        <p:txBody>
          <a:bodyPr>
            <a:normAutofit fontScale="92500" lnSpcReduction="20000"/>
          </a:bodyPr>
          <a:lstStyle/>
          <a:p>
            <a:pPr lvl="0" eaLnBrk="0" fontAlgn="base" hangingPunct="0">
              <a:spcBef>
                <a:spcPct val="0"/>
              </a:spcBef>
              <a:spcAft>
                <a:spcPct val="0"/>
              </a:spcAft>
            </a:pPr>
            <a:r>
              <a:rPr lang="en-US" altLang="en-US" sz="1800" dirty="0">
                <a:latin typeface="Calibri" panose="020F0502020204030204" pitchFamily="34" charset="0"/>
                <a:ea typeface="Calibri" panose="020F0502020204030204" pitchFamily="34" charset="0"/>
                <a:cs typeface="Calibri" panose="020F0502020204030204" pitchFamily="34" charset="0"/>
              </a:rPr>
              <a:t>In the realm of debt collection, the ability to discern which accounts are </a:t>
            </a:r>
            <a:r>
              <a:rPr lang="en-US" altLang="en-US" sz="1800" b="1" dirty="0">
                <a:latin typeface="Calibri" panose="020F0502020204030204" pitchFamily="34" charset="0"/>
                <a:ea typeface="Calibri" panose="020F0502020204030204" pitchFamily="34" charset="0"/>
                <a:cs typeface="Calibri" panose="020F0502020204030204" pitchFamily="34" charset="0"/>
              </a:rPr>
              <a:t>statute-barred</a:t>
            </a:r>
            <a:r>
              <a:rPr lang="en-US" altLang="en-US" sz="1800" dirty="0">
                <a:latin typeface="Calibri" panose="020F0502020204030204" pitchFamily="34" charset="0"/>
                <a:ea typeface="Calibri" panose="020F0502020204030204" pitchFamily="34" charset="0"/>
                <a:cs typeface="Calibri" panose="020F0502020204030204" pitchFamily="34" charset="0"/>
              </a:rPr>
              <a:t>—”thus potentially unrecoverable”—holds immense significance. </a:t>
            </a:r>
          </a:p>
          <a:p>
            <a:pPr lvl="0" eaLnBrk="0" fontAlgn="base" hangingPunct="0">
              <a:spcBef>
                <a:spcPct val="0"/>
              </a:spcBef>
              <a:spcAft>
                <a:spcPct val="0"/>
              </a:spcAft>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lvl="0" eaLnBrk="0" fontAlgn="base" hangingPunct="0">
              <a:spcBef>
                <a:spcPct val="0"/>
              </a:spcBef>
              <a:spcAft>
                <a:spcPct val="0"/>
              </a:spcAft>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altLang="en-US" sz="1800" dirty="0">
                <a:latin typeface="Calibri" panose="020F0502020204030204" pitchFamily="34" charset="0"/>
                <a:ea typeface="Calibri" panose="020F0502020204030204" pitchFamily="34" charset="0"/>
                <a:cs typeface="Calibri" panose="020F0502020204030204" pitchFamily="34" charset="0"/>
              </a:rPr>
              <a:t>This project endeavors to develop a sophisticated machine-learning model aimed at accurately predicting the probability of successfully collecting debts by meticulously examining the statute-barred status of each account.</a:t>
            </a:r>
          </a:p>
          <a:p>
            <a:pPr marL="0" lvl="0" indent="0" eaLnBrk="0" fontAlgn="base" hangingPunct="0">
              <a:spcBef>
                <a:spcPct val="0"/>
              </a:spcBef>
              <a:spcAft>
                <a:spcPct val="0"/>
              </a:spcAft>
              <a:buNone/>
            </a:pP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lvl="0" eaLnBrk="0" fontAlgn="base" hangingPunct="0">
              <a:spcBef>
                <a:spcPct val="0"/>
              </a:spcBef>
              <a:spcAft>
                <a:spcPct val="0"/>
              </a:spcAft>
            </a:pPr>
            <a:endParaRPr kumimoji="0" lang="en-US" altLang="en-US" sz="18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lvl="0" eaLnBrk="0" fontAlgn="base" hangingPunct="0">
              <a:spcBef>
                <a:spcPct val="0"/>
              </a:spcBef>
              <a:spcAft>
                <a:spcPct val="0"/>
              </a:spcAft>
            </a:pPr>
            <a:r>
              <a:rPr lang="en-US" altLang="en-US" sz="1800" dirty="0">
                <a:latin typeface="Calibri" panose="020F0502020204030204" pitchFamily="34" charset="0"/>
                <a:ea typeface="Calibri" panose="020F0502020204030204" pitchFamily="34" charset="0"/>
                <a:cs typeface="Calibri" panose="020F0502020204030204" pitchFamily="34" charset="0"/>
              </a:rPr>
              <a:t>Given a dataset encompassing a multitude of attributes including original creditor information, account IDs, current balances, purchase dates, and a wealth of other pertinent features, the objective is to construct a predictive model that excels in identifying accounts where the statute barred status may influence the likelihood of debt retrieval.</a:t>
            </a:r>
          </a:p>
          <a:p>
            <a:pPr marL="0" lvl="0" indent="0" eaLnBrk="0" fontAlgn="base" hangingPunct="0">
              <a:spcBef>
                <a:spcPct val="0"/>
              </a:spcBef>
              <a:spcAft>
                <a:spcPct val="0"/>
              </a:spcAft>
              <a:buNone/>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lvl="0" eaLnBrk="0" fontAlgn="base" hangingPunct="0">
              <a:spcBef>
                <a:spcPct val="0"/>
              </a:spcBef>
              <a:spcAft>
                <a:spcPct val="0"/>
              </a:spcAft>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altLang="en-US" sz="1800" dirty="0">
                <a:latin typeface="Calibri" panose="020F0502020204030204" pitchFamily="34" charset="0"/>
                <a:ea typeface="Calibri" panose="020F0502020204030204" pitchFamily="34" charset="0"/>
                <a:cs typeface="Calibri" panose="020F0502020204030204" pitchFamily="34" charset="0"/>
              </a:rPr>
              <a:t>The focal point of this endeavor centers on the </a:t>
            </a:r>
            <a:r>
              <a:rPr lang="en-US" altLang="en-US" sz="1800" b="1" dirty="0">
                <a:latin typeface="Calibri" panose="020F0502020204030204" pitchFamily="34" charset="0"/>
                <a:ea typeface="Calibri" panose="020F0502020204030204" pitchFamily="34" charset="0"/>
                <a:cs typeface="Calibri" panose="020F0502020204030204" pitchFamily="34" charset="0"/>
              </a:rPr>
              <a:t>IsStatBarred</a:t>
            </a:r>
            <a:r>
              <a:rPr lang="en-US" altLang="en-US" sz="1800" dirty="0">
                <a:latin typeface="Calibri" panose="020F0502020204030204" pitchFamily="34" charset="0"/>
                <a:ea typeface="Calibri" panose="020F0502020204030204" pitchFamily="34" charset="0"/>
                <a:cs typeface="Calibri" panose="020F0502020204030204" pitchFamily="34" charset="0"/>
              </a:rPr>
              <a:t> field </a:t>
            </a:r>
            <a:r>
              <a:rPr lang="en-US" altLang="en-US" sz="1800" b="1" dirty="0">
                <a:latin typeface="Calibri" panose="020F0502020204030204" pitchFamily="34" charset="0"/>
                <a:ea typeface="Calibri" panose="020F0502020204030204" pitchFamily="34" charset="0"/>
                <a:cs typeface="Calibri" panose="020F0502020204030204" pitchFamily="34" charset="0"/>
              </a:rPr>
              <a:t>‘Y’ </a:t>
            </a:r>
            <a:r>
              <a:rPr lang="en-US" altLang="en-US" sz="1800" dirty="0">
                <a:latin typeface="Calibri" panose="020F0502020204030204" pitchFamily="34" charset="0"/>
                <a:ea typeface="Calibri" panose="020F0502020204030204" pitchFamily="34" charset="0"/>
                <a:cs typeface="Calibri" panose="020F0502020204030204" pitchFamily="34" charset="0"/>
              </a:rPr>
              <a:t>status, which serves as the pivotal target variable for classification.</a:t>
            </a:r>
            <a:endParaRPr lang="en-IN" dirty="0"/>
          </a:p>
        </p:txBody>
      </p:sp>
    </p:spTree>
    <p:extLst>
      <p:ext uri="{BB962C8B-B14F-4D97-AF65-F5344CB8AC3E}">
        <p14:creationId xmlns:p14="http://schemas.microsoft.com/office/powerpoint/2010/main" val="1436725114"/>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0E769-2CC4-F43C-DCAF-AC5462B63EAD}"/>
              </a:ext>
            </a:extLst>
          </p:cNvPr>
          <p:cNvSpPr>
            <a:spLocks noGrp="1"/>
          </p:cNvSpPr>
          <p:nvPr>
            <p:ph type="title"/>
          </p:nvPr>
        </p:nvSpPr>
        <p:spPr>
          <a:xfrm>
            <a:off x="1245906" y="4630332"/>
            <a:ext cx="8911687" cy="1280890"/>
          </a:xfrm>
        </p:spPr>
        <p:txBody>
          <a:bodyPr/>
          <a:lstStyle/>
          <a:p>
            <a:endParaRPr lang="en-IN" dirty="0"/>
          </a:p>
        </p:txBody>
      </p:sp>
      <p:sp>
        <p:nvSpPr>
          <p:cNvPr id="3" name="Content Placeholder 2">
            <a:extLst>
              <a:ext uri="{FF2B5EF4-FFF2-40B4-BE49-F238E27FC236}">
                <a16:creationId xmlns:a16="http://schemas.microsoft.com/office/drawing/2014/main" id="{3DC5D8D4-4F87-BBD5-B095-FA2FC9F1EA6A}"/>
              </a:ext>
            </a:extLst>
          </p:cNvPr>
          <p:cNvSpPr>
            <a:spLocks noGrp="1"/>
          </p:cNvSpPr>
          <p:nvPr>
            <p:ph idx="1"/>
          </p:nvPr>
        </p:nvSpPr>
        <p:spPr>
          <a:xfrm>
            <a:off x="2893300" y="1084430"/>
            <a:ext cx="7616672" cy="3123777"/>
          </a:xfrm>
        </p:spPr>
        <p:txBody>
          <a:bodyPr/>
          <a:lstStyle/>
          <a:p>
            <a:r>
              <a:rPr lang="en-IN" b="1" dirty="0"/>
              <a:t>Ordinal Encoding</a:t>
            </a:r>
            <a:r>
              <a:rPr lang="en-IN" dirty="0"/>
              <a:t>: InBankruptcy, IsLegal columns</a:t>
            </a:r>
          </a:p>
          <a:p>
            <a:endParaRPr lang="en-IN" dirty="0"/>
          </a:p>
        </p:txBody>
      </p:sp>
      <p:pic>
        <p:nvPicPr>
          <p:cNvPr id="6" name="Picture 5">
            <a:extLst>
              <a:ext uri="{FF2B5EF4-FFF2-40B4-BE49-F238E27FC236}">
                <a16:creationId xmlns:a16="http://schemas.microsoft.com/office/drawing/2014/main" id="{C80DFBD0-3FBA-FAE9-F7C5-0028C5422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264" y="1849733"/>
            <a:ext cx="10519472" cy="1660382"/>
          </a:xfrm>
          <a:prstGeom prst="rect">
            <a:avLst/>
          </a:prstGeom>
        </p:spPr>
      </p:pic>
    </p:spTree>
    <p:extLst>
      <p:ext uri="{BB962C8B-B14F-4D97-AF65-F5344CB8AC3E}">
        <p14:creationId xmlns:p14="http://schemas.microsoft.com/office/powerpoint/2010/main" val="29090726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D82C-37BF-95D3-D960-DEC7C381D44C}"/>
              </a:ext>
            </a:extLst>
          </p:cNvPr>
          <p:cNvSpPr>
            <a:spLocks noGrp="1"/>
          </p:cNvSpPr>
          <p:nvPr>
            <p:ph type="title"/>
          </p:nvPr>
        </p:nvSpPr>
        <p:spPr/>
        <p:txBody>
          <a:bodyPr/>
          <a:lstStyle/>
          <a:p>
            <a:r>
              <a:rPr lang="en-IN" dirty="0"/>
              <a:t>Feature Scaling</a:t>
            </a:r>
          </a:p>
        </p:txBody>
      </p:sp>
      <p:pic>
        <p:nvPicPr>
          <p:cNvPr id="7" name="Picture 6">
            <a:extLst>
              <a:ext uri="{FF2B5EF4-FFF2-40B4-BE49-F238E27FC236}">
                <a16:creationId xmlns:a16="http://schemas.microsoft.com/office/drawing/2014/main" id="{95F55E18-0F8A-A3C3-2B3B-F7A1C081C0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691" y="1770360"/>
            <a:ext cx="10554615" cy="1409822"/>
          </a:xfrm>
          <a:prstGeom prst="rect">
            <a:avLst/>
          </a:prstGeom>
        </p:spPr>
      </p:pic>
      <p:sp>
        <p:nvSpPr>
          <p:cNvPr id="9" name="Content Placeholder 8">
            <a:extLst>
              <a:ext uri="{FF2B5EF4-FFF2-40B4-BE49-F238E27FC236}">
                <a16:creationId xmlns:a16="http://schemas.microsoft.com/office/drawing/2014/main" id="{734EB830-B8FB-2AFE-817B-8F21403F73ED}"/>
              </a:ext>
            </a:extLst>
          </p:cNvPr>
          <p:cNvSpPr>
            <a:spLocks noGrp="1"/>
          </p:cNvSpPr>
          <p:nvPr>
            <p:ph idx="1"/>
          </p:nvPr>
        </p:nvSpPr>
        <p:spPr>
          <a:xfrm>
            <a:off x="1843547" y="3874464"/>
            <a:ext cx="8504904" cy="845575"/>
          </a:xfrm>
        </p:spPr>
        <p:txBody>
          <a:bodyPr/>
          <a:lstStyle/>
          <a:p>
            <a:r>
              <a:rPr lang="en-IN" dirty="0"/>
              <a:t>Used MinMaxScaler, because StandardScaler would have generated negative values</a:t>
            </a:r>
          </a:p>
        </p:txBody>
      </p:sp>
    </p:spTree>
    <p:extLst>
      <p:ext uri="{BB962C8B-B14F-4D97-AF65-F5344CB8AC3E}">
        <p14:creationId xmlns:p14="http://schemas.microsoft.com/office/powerpoint/2010/main" val="709085953"/>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983C-718B-E39C-29E6-8F25E4105560}"/>
              </a:ext>
            </a:extLst>
          </p:cNvPr>
          <p:cNvSpPr>
            <a:spLocks noGrp="1"/>
          </p:cNvSpPr>
          <p:nvPr>
            <p:ph type="title"/>
          </p:nvPr>
        </p:nvSpPr>
        <p:spPr/>
        <p:txBody>
          <a:bodyPr/>
          <a:lstStyle/>
          <a:p>
            <a:r>
              <a:rPr lang="en-IN" dirty="0"/>
              <a:t>Imbalance Treatment</a:t>
            </a:r>
          </a:p>
        </p:txBody>
      </p:sp>
      <p:sp>
        <p:nvSpPr>
          <p:cNvPr id="3" name="Content Placeholder 2">
            <a:extLst>
              <a:ext uri="{FF2B5EF4-FFF2-40B4-BE49-F238E27FC236}">
                <a16:creationId xmlns:a16="http://schemas.microsoft.com/office/drawing/2014/main" id="{2D4E9CFC-5816-12CF-19B7-BDA601B8AB41}"/>
              </a:ext>
            </a:extLst>
          </p:cNvPr>
          <p:cNvSpPr>
            <a:spLocks noGrp="1"/>
          </p:cNvSpPr>
          <p:nvPr>
            <p:ph idx="1"/>
          </p:nvPr>
        </p:nvSpPr>
        <p:spPr>
          <a:xfrm>
            <a:off x="2592925" y="1905000"/>
            <a:ext cx="8915400" cy="1280891"/>
          </a:xfrm>
        </p:spPr>
        <p:txBody>
          <a:bodyPr/>
          <a:lstStyle/>
          <a:p>
            <a:r>
              <a:rPr lang="en-IN" dirty="0"/>
              <a:t>Used SMOTE(Synthetic Minority Over-sampling Technique) method</a:t>
            </a:r>
          </a:p>
        </p:txBody>
      </p:sp>
      <p:pic>
        <p:nvPicPr>
          <p:cNvPr id="5" name="Picture 4">
            <a:extLst>
              <a:ext uri="{FF2B5EF4-FFF2-40B4-BE49-F238E27FC236}">
                <a16:creationId xmlns:a16="http://schemas.microsoft.com/office/drawing/2014/main" id="{12F53902-9D46-5A90-CBDE-5D0EB48AA6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924" y="2902549"/>
            <a:ext cx="9936151" cy="2577296"/>
          </a:xfrm>
          <a:prstGeom prst="rect">
            <a:avLst/>
          </a:prstGeom>
        </p:spPr>
      </p:pic>
    </p:spTree>
    <p:extLst>
      <p:ext uri="{BB962C8B-B14F-4D97-AF65-F5344CB8AC3E}">
        <p14:creationId xmlns:p14="http://schemas.microsoft.com/office/powerpoint/2010/main" val="114043952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F0071-446C-76A3-6DC8-EE754293B83D}"/>
              </a:ext>
            </a:extLst>
          </p:cNvPr>
          <p:cNvSpPr>
            <a:spLocks noGrp="1"/>
          </p:cNvSpPr>
          <p:nvPr>
            <p:ph type="title"/>
          </p:nvPr>
        </p:nvSpPr>
        <p:spPr/>
        <p:txBody>
          <a:bodyPr/>
          <a:lstStyle/>
          <a:p>
            <a:r>
              <a:rPr lang="en-IN" dirty="0"/>
              <a:t>Train-Test Split</a:t>
            </a:r>
          </a:p>
        </p:txBody>
      </p:sp>
      <p:pic>
        <p:nvPicPr>
          <p:cNvPr id="5" name="Content Placeholder 4">
            <a:extLst>
              <a:ext uri="{FF2B5EF4-FFF2-40B4-BE49-F238E27FC236}">
                <a16:creationId xmlns:a16="http://schemas.microsoft.com/office/drawing/2014/main" id="{C30FF7EB-D5D1-4CDC-F700-E765A04D5B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671" y="2166035"/>
            <a:ext cx="10862657" cy="1191286"/>
          </a:xfrm>
        </p:spPr>
      </p:pic>
    </p:spTree>
    <p:extLst>
      <p:ext uri="{BB962C8B-B14F-4D97-AF65-F5344CB8AC3E}">
        <p14:creationId xmlns:p14="http://schemas.microsoft.com/office/powerpoint/2010/main" val="326741715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7BB8-0861-7775-F9FB-E434B7156D21}"/>
              </a:ext>
            </a:extLst>
          </p:cNvPr>
          <p:cNvSpPr>
            <a:spLocks noGrp="1"/>
          </p:cNvSpPr>
          <p:nvPr>
            <p:ph type="title"/>
          </p:nvPr>
        </p:nvSpPr>
        <p:spPr/>
        <p:txBody>
          <a:bodyPr/>
          <a:lstStyle/>
          <a:p>
            <a:r>
              <a:rPr lang="en-IN" dirty="0"/>
              <a:t>Building Models</a:t>
            </a:r>
          </a:p>
        </p:txBody>
      </p:sp>
      <p:sp>
        <p:nvSpPr>
          <p:cNvPr id="3" name="Content Placeholder 2">
            <a:extLst>
              <a:ext uri="{FF2B5EF4-FFF2-40B4-BE49-F238E27FC236}">
                <a16:creationId xmlns:a16="http://schemas.microsoft.com/office/drawing/2014/main" id="{4551E89F-8045-83C2-5592-C1F4F6AA73FC}"/>
              </a:ext>
            </a:extLst>
          </p:cNvPr>
          <p:cNvSpPr>
            <a:spLocks noGrp="1"/>
          </p:cNvSpPr>
          <p:nvPr>
            <p:ph idx="1"/>
          </p:nvPr>
        </p:nvSpPr>
        <p:spPr/>
        <p:txBody>
          <a:bodyPr/>
          <a:lstStyle/>
          <a:p>
            <a:pPr>
              <a:buFont typeface="+mj-lt"/>
              <a:buAutoNum type="arabicPeriod"/>
            </a:pPr>
            <a:r>
              <a:rPr lang="en-IN" dirty="0"/>
              <a:t>Logistic Regression</a:t>
            </a:r>
          </a:p>
          <a:p>
            <a:pPr>
              <a:buFont typeface="+mj-lt"/>
              <a:buAutoNum type="arabicPeriod"/>
            </a:pPr>
            <a:r>
              <a:rPr lang="en-IN" dirty="0"/>
              <a:t>Decision Tree</a:t>
            </a:r>
          </a:p>
          <a:p>
            <a:pPr>
              <a:buFont typeface="+mj-lt"/>
              <a:buAutoNum type="arabicPeriod"/>
            </a:pPr>
            <a:r>
              <a:rPr lang="en-IN" dirty="0"/>
              <a:t>Random Forest Classifier</a:t>
            </a:r>
          </a:p>
          <a:p>
            <a:pPr>
              <a:buFont typeface="+mj-lt"/>
              <a:buAutoNum type="arabicPeriod"/>
            </a:pPr>
            <a:r>
              <a:rPr lang="en-IN" dirty="0"/>
              <a:t>Gradient Boosting Classifier</a:t>
            </a:r>
          </a:p>
          <a:p>
            <a:pPr>
              <a:buFont typeface="+mj-lt"/>
              <a:buAutoNum type="arabicPeriod"/>
            </a:pPr>
            <a:r>
              <a:rPr lang="en-IN" dirty="0"/>
              <a:t>XGBoost Classifier</a:t>
            </a:r>
          </a:p>
          <a:p>
            <a:pPr>
              <a:buFont typeface="+mj-lt"/>
              <a:buAutoNum type="arabicPeriod"/>
            </a:pPr>
            <a:r>
              <a:rPr lang="en-IN" dirty="0"/>
              <a:t>KNN Classifier</a:t>
            </a:r>
          </a:p>
          <a:p>
            <a:pPr>
              <a:buFont typeface="+mj-lt"/>
              <a:buAutoNum type="arabicPeriod"/>
            </a:pPr>
            <a:endParaRPr lang="en-IN" dirty="0"/>
          </a:p>
          <a:p>
            <a:pPr>
              <a:buFont typeface="+mj-lt"/>
              <a:buAutoNum type="arabicPeriod"/>
            </a:pPr>
            <a:endParaRPr lang="en-IN" dirty="0"/>
          </a:p>
          <a:p>
            <a:pPr marL="0" indent="0">
              <a:buNone/>
            </a:pPr>
            <a:r>
              <a:rPr lang="en-IN" dirty="0"/>
              <a:t>**Hyperparameters were kept unchanged at this stage**</a:t>
            </a:r>
          </a:p>
          <a:p>
            <a:pPr>
              <a:buFont typeface="+mj-lt"/>
              <a:buAutoNum type="arabicPeriod"/>
            </a:pPr>
            <a:endParaRPr lang="en-IN" dirty="0"/>
          </a:p>
          <a:p>
            <a:pPr>
              <a:buFont typeface="+mj-lt"/>
              <a:buAutoNum type="arabicPeriod"/>
            </a:pPr>
            <a:endParaRPr lang="en-IN" dirty="0"/>
          </a:p>
        </p:txBody>
      </p:sp>
    </p:spTree>
    <p:extLst>
      <p:ext uri="{BB962C8B-B14F-4D97-AF65-F5344CB8AC3E}">
        <p14:creationId xmlns:p14="http://schemas.microsoft.com/office/powerpoint/2010/main" val="421409492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nodeType="clickEffect">
                                  <p:stCondLst>
                                    <p:cond delay="0"/>
                                  </p:stCondLst>
                                  <p:childTnLst>
                                    <p:animClr clrSpc="hsl" dir="cw">
                                      <p:cBhvr override="childStyle">
                                        <p:cTn id="6" dur="500" fill="hold"/>
                                        <p:tgtEl>
                                          <p:spTgt spid="3">
                                            <p:txEl>
                                              <p:pRg st="8" end="8"/>
                                            </p:txEl>
                                          </p:spTgt>
                                        </p:tgtEl>
                                        <p:attrNameLst>
                                          <p:attrName>style.color</p:attrName>
                                        </p:attrNameLst>
                                      </p:cBhvr>
                                      <p:by>
                                        <p:hsl h="0" s="-12549" l="-25098"/>
                                      </p:by>
                                    </p:animClr>
                                    <p:animClr clrSpc="hsl" dir="cw">
                                      <p:cBhvr>
                                        <p:cTn id="7" dur="500" fill="hold"/>
                                        <p:tgtEl>
                                          <p:spTgt spid="3">
                                            <p:txEl>
                                              <p:pRg st="8" end="8"/>
                                            </p:txEl>
                                          </p:spTgt>
                                        </p:tgtEl>
                                        <p:attrNameLst>
                                          <p:attrName>fillcolor</p:attrName>
                                        </p:attrNameLst>
                                      </p:cBhvr>
                                      <p:by>
                                        <p:hsl h="0" s="-12549" l="-25098"/>
                                      </p:by>
                                    </p:animClr>
                                    <p:animClr clrSpc="hsl" dir="cw">
                                      <p:cBhvr>
                                        <p:cTn id="8" dur="500" fill="hold"/>
                                        <p:tgtEl>
                                          <p:spTgt spid="3">
                                            <p:txEl>
                                              <p:pRg st="8" end="8"/>
                                            </p:txEl>
                                          </p:spTgt>
                                        </p:tgtEl>
                                        <p:attrNameLst>
                                          <p:attrName>stroke.color</p:attrName>
                                        </p:attrNameLst>
                                      </p:cBhvr>
                                      <p:by>
                                        <p:hsl h="0" s="-12549" l="-25098"/>
                                      </p:by>
                                    </p:animClr>
                                    <p:set>
                                      <p:cBhvr>
                                        <p:cTn id="9"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6A60-3F38-1D19-8786-91C3AD126575}"/>
              </a:ext>
            </a:extLst>
          </p:cNvPr>
          <p:cNvSpPr>
            <a:spLocks noGrp="1"/>
          </p:cNvSpPr>
          <p:nvPr>
            <p:ph type="title"/>
          </p:nvPr>
        </p:nvSpPr>
        <p:spPr/>
        <p:txBody>
          <a:bodyPr/>
          <a:lstStyle/>
          <a:p>
            <a:r>
              <a:rPr lang="en-IN" dirty="0"/>
              <a:t>Metrics: Accuracy Score, Confusion Matrix, F1 Score</a:t>
            </a:r>
          </a:p>
        </p:txBody>
      </p:sp>
      <p:sp>
        <p:nvSpPr>
          <p:cNvPr id="3" name="Content Placeholder 2">
            <a:extLst>
              <a:ext uri="{FF2B5EF4-FFF2-40B4-BE49-F238E27FC236}">
                <a16:creationId xmlns:a16="http://schemas.microsoft.com/office/drawing/2014/main" id="{10AA7DA0-33CD-DE49-22BD-807583D39A45}"/>
              </a:ext>
            </a:extLst>
          </p:cNvPr>
          <p:cNvSpPr>
            <a:spLocks noGrp="1"/>
          </p:cNvSpPr>
          <p:nvPr>
            <p:ph idx="1"/>
          </p:nvPr>
        </p:nvSpPr>
        <p:spPr>
          <a:xfrm>
            <a:off x="2592925" y="5378245"/>
            <a:ext cx="8915400" cy="1201570"/>
          </a:xfrm>
        </p:spPr>
        <p:txBody>
          <a:bodyPr/>
          <a:lstStyle/>
          <a:p>
            <a:r>
              <a:rPr lang="en-IN" dirty="0"/>
              <a:t>Analysing Type I and Type II Errors with the help of Confusion Matrix</a:t>
            </a:r>
          </a:p>
        </p:txBody>
      </p:sp>
      <p:pic>
        <p:nvPicPr>
          <p:cNvPr id="5" name="Picture 4">
            <a:extLst>
              <a:ext uri="{FF2B5EF4-FFF2-40B4-BE49-F238E27FC236}">
                <a16:creationId xmlns:a16="http://schemas.microsoft.com/office/drawing/2014/main" id="{DEFEAFD0-C0D0-9250-447C-5DB2457EF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99" y="2185056"/>
            <a:ext cx="2846417" cy="1414257"/>
          </a:xfrm>
          <a:prstGeom prst="rect">
            <a:avLst/>
          </a:prstGeom>
        </p:spPr>
      </p:pic>
      <p:pic>
        <p:nvPicPr>
          <p:cNvPr id="7" name="Picture 6">
            <a:extLst>
              <a:ext uri="{FF2B5EF4-FFF2-40B4-BE49-F238E27FC236}">
                <a16:creationId xmlns:a16="http://schemas.microsoft.com/office/drawing/2014/main" id="{E9250A38-7E6B-BEC2-A0E0-1D9EB8082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791" y="2148108"/>
            <a:ext cx="2846417" cy="1451205"/>
          </a:xfrm>
          <a:prstGeom prst="rect">
            <a:avLst/>
          </a:prstGeom>
        </p:spPr>
      </p:pic>
      <p:pic>
        <p:nvPicPr>
          <p:cNvPr id="9" name="Picture 8">
            <a:extLst>
              <a:ext uri="{FF2B5EF4-FFF2-40B4-BE49-F238E27FC236}">
                <a16:creationId xmlns:a16="http://schemas.microsoft.com/office/drawing/2014/main" id="{A93E833C-CEDE-8BC0-2AF7-59AFBE2B23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8057" y="2148108"/>
            <a:ext cx="2846417" cy="1451205"/>
          </a:xfrm>
          <a:prstGeom prst="rect">
            <a:avLst/>
          </a:prstGeom>
        </p:spPr>
      </p:pic>
      <p:pic>
        <p:nvPicPr>
          <p:cNvPr id="11" name="Picture 10">
            <a:extLst>
              <a:ext uri="{FF2B5EF4-FFF2-40B4-BE49-F238E27FC236}">
                <a16:creationId xmlns:a16="http://schemas.microsoft.com/office/drawing/2014/main" id="{D8F91E11-44A5-28C9-AB69-68E3B3A605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44599" y="3805475"/>
            <a:ext cx="2846417" cy="1389870"/>
          </a:xfrm>
          <a:prstGeom prst="rect">
            <a:avLst/>
          </a:prstGeom>
        </p:spPr>
      </p:pic>
      <p:pic>
        <p:nvPicPr>
          <p:cNvPr id="13" name="Picture 12">
            <a:extLst>
              <a:ext uri="{FF2B5EF4-FFF2-40B4-BE49-F238E27FC236}">
                <a16:creationId xmlns:a16="http://schemas.microsoft.com/office/drawing/2014/main" id="{8D59704D-A7D9-00DD-7A7E-308B3FF88F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82622" y="3805475"/>
            <a:ext cx="2846417" cy="1389870"/>
          </a:xfrm>
          <a:prstGeom prst="rect">
            <a:avLst/>
          </a:prstGeom>
        </p:spPr>
      </p:pic>
      <p:pic>
        <p:nvPicPr>
          <p:cNvPr id="15" name="Picture 14">
            <a:extLst>
              <a:ext uri="{FF2B5EF4-FFF2-40B4-BE49-F238E27FC236}">
                <a16:creationId xmlns:a16="http://schemas.microsoft.com/office/drawing/2014/main" id="{7DA28721-9F1D-C41A-385A-3AFAC5754B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68057" y="3800809"/>
            <a:ext cx="2846417" cy="1389870"/>
          </a:xfrm>
          <a:prstGeom prst="rect">
            <a:avLst/>
          </a:prstGeom>
        </p:spPr>
      </p:pic>
    </p:spTree>
    <p:extLst>
      <p:ext uri="{BB962C8B-B14F-4D97-AF65-F5344CB8AC3E}">
        <p14:creationId xmlns:p14="http://schemas.microsoft.com/office/powerpoint/2010/main" val="23829880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79B2-5E4A-ABB2-DBD3-05D459B58039}"/>
              </a:ext>
            </a:extLst>
          </p:cNvPr>
          <p:cNvSpPr>
            <a:spLocks noGrp="1"/>
          </p:cNvSpPr>
          <p:nvPr>
            <p:ph type="title"/>
          </p:nvPr>
        </p:nvSpPr>
        <p:spPr/>
        <p:txBody>
          <a:bodyPr/>
          <a:lstStyle/>
          <a:p>
            <a:r>
              <a:rPr lang="en-IN" dirty="0"/>
              <a:t>Comparing Performances of Models</a:t>
            </a:r>
          </a:p>
        </p:txBody>
      </p:sp>
      <p:pic>
        <p:nvPicPr>
          <p:cNvPr id="7" name="Content Placeholder 6">
            <a:extLst>
              <a:ext uri="{FF2B5EF4-FFF2-40B4-BE49-F238E27FC236}">
                <a16:creationId xmlns:a16="http://schemas.microsoft.com/office/drawing/2014/main" id="{44B9B62B-6765-5658-4A77-A468BD4C8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38014" y="2062316"/>
            <a:ext cx="4515972" cy="2992897"/>
          </a:xfrm>
        </p:spPr>
      </p:pic>
    </p:spTree>
    <p:extLst>
      <p:ext uri="{BB962C8B-B14F-4D97-AF65-F5344CB8AC3E}">
        <p14:creationId xmlns:p14="http://schemas.microsoft.com/office/powerpoint/2010/main" val="984529691"/>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A5B2-C8E7-2450-61FC-1849152DFB56}"/>
              </a:ext>
            </a:extLst>
          </p:cNvPr>
          <p:cNvSpPr>
            <a:spLocks noGrp="1"/>
          </p:cNvSpPr>
          <p:nvPr>
            <p:ph type="title"/>
          </p:nvPr>
        </p:nvSpPr>
        <p:spPr/>
        <p:txBody>
          <a:bodyPr/>
          <a:lstStyle/>
          <a:p>
            <a:r>
              <a:rPr lang="en-IN" dirty="0"/>
              <a:t>Best Performing Model: </a:t>
            </a:r>
            <a:r>
              <a:rPr lang="en-IN" dirty="0" err="1"/>
              <a:t>XGBoost</a:t>
            </a:r>
            <a:endParaRPr lang="en-IN" dirty="0"/>
          </a:p>
        </p:txBody>
      </p:sp>
      <p:sp>
        <p:nvSpPr>
          <p:cNvPr id="3" name="Content Placeholder 2">
            <a:extLst>
              <a:ext uri="{FF2B5EF4-FFF2-40B4-BE49-F238E27FC236}">
                <a16:creationId xmlns:a16="http://schemas.microsoft.com/office/drawing/2014/main" id="{63175DB3-4C01-3D88-D077-DC7F74D00BC6}"/>
              </a:ext>
            </a:extLst>
          </p:cNvPr>
          <p:cNvSpPr>
            <a:spLocks noGrp="1"/>
          </p:cNvSpPr>
          <p:nvPr>
            <p:ph idx="1"/>
          </p:nvPr>
        </p:nvSpPr>
        <p:spPr>
          <a:xfrm>
            <a:off x="2589212" y="2133600"/>
            <a:ext cx="8915400" cy="4031226"/>
          </a:xfrm>
        </p:spPr>
        <p:txBody>
          <a:bodyPr>
            <a:normAutofit fontScale="92500" lnSpcReduction="20000"/>
          </a:bodyPr>
          <a:lstStyle/>
          <a:p>
            <a:r>
              <a:rPr lang="en-IN" dirty="0"/>
              <a:t>To make sure that the model is not overfitting, let’s do the cross validation of the results so obtained.</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Thus, our model looks fairly stable!!</a:t>
            </a:r>
          </a:p>
        </p:txBody>
      </p:sp>
      <p:pic>
        <p:nvPicPr>
          <p:cNvPr id="5" name="Picture 4">
            <a:extLst>
              <a:ext uri="{FF2B5EF4-FFF2-40B4-BE49-F238E27FC236}">
                <a16:creationId xmlns:a16="http://schemas.microsoft.com/office/drawing/2014/main" id="{B874371C-C348-D812-8212-28B95ED40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56" y="2958305"/>
            <a:ext cx="10569856" cy="2278577"/>
          </a:xfrm>
          <a:prstGeom prst="rect">
            <a:avLst/>
          </a:prstGeom>
        </p:spPr>
      </p:pic>
    </p:spTree>
    <p:extLst>
      <p:ext uri="{BB962C8B-B14F-4D97-AF65-F5344CB8AC3E}">
        <p14:creationId xmlns:p14="http://schemas.microsoft.com/office/powerpoint/2010/main" val="2837008614"/>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3327-6C7F-0A4F-3FC7-F171AB79DA9C}"/>
              </a:ext>
            </a:extLst>
          </p:cNvPr>
          <p:cNvSpPr>
            <a:spLocks noGrp="1"/>
          </p:cNvSpPr>
          <p:nvPr>
            <p:ph type="title"/>
          </p:nvPr>
        </p:nvSpPr>
        <p:spPr/>
        <p:txBody>
          <a:bodyPr/>
          <a:lstStyle/>
          <a:p>
            <a:r>
              <a:rPr lang="en-US" dirty="0"/>
              <a:t>Why lookout for F1-score?</a:t>
            </a:r>
            <a:endParaRPr lang="en-IN" dirty="0"/>
          </a:p>
        </p:txBody>
      </p:sp>
      <p:sp>
        <p:nvSpPr>
          <p:cNvPr id="3" name="Content Placeholder 2">
            <a:extLst>
              <a:ext uri="{FF2B5EF4-FFF2-40B4-BE49-F238E27FC236}">
                <a16:creationId xmlns:a16="http://schemas.microsoft.com/office/drawing/2014/main" id="{D0AE5365-8E78-E028-8F75-746089CF4CBB}"/>
              </a:ext>
            </a:extLst>
          </p:cNvPr>
          <p:cNvSpPr>
            <a:spLocks noGrp="1"/>
          </p:cNvSpPr>
          <p:nvPr>
            <p:ph idx="1"/>
          </p:nvPr>
        </p:nvSpPr>
        <p:spPr>
          <a:xfrm>
            <a:off x="2589212" y="1779639"/>
            <a:ext cx="8915400" cy="4454251"/>
          </a:xfrm>
        </p:spPr>
        <p:txBody>
          <a:bodyPr>
            <a:normAutofit fontScale="62500" lnSpcReduction="20000"/>
          </a:bodyPr>
          <a:lstStyle/>
          <a:p>
            <a:r>
              <a:rPr lang="en-US" dirty="0"/>
              <a:t>As we are working on identifying the IsStatBarred status for a given set of inputs pertaining to a debt, it is important to identify what kind of mistake our model is making while predicting the status.</a:t>
            </a:r>
          </a:p>
          <a:p>
            <a:endParaRPr lang="en-US" dirty="0"/>
          </a:p>
          <a:p>
            <a:r>
              <a:rPr lang="en-US" dirty="0"/>
              <a:t>If we analyze both scenarios for Statute Barred status, having a "False Positive mistake" and having a "False Negative mistake", both of these have their significant impact on the company's resources.</a:t>
            </a:r>
          </a:p>
          <a:p>
            <a:endParaRPr lang="en-US" dirty="0"/>
          </a:p>
          <a:p>
            <a:r>
              <a:rPr lang="en-US" b="1" dirty="0"/>
              <a:t>False Positive(Type I error)</a:t>
            </a:r>
            <a:r>
              <a:rPr lang="en-US" dirty="0"/>
              <a:t>: Not Pursuing a debt which should have, otherwise, been pursued will make the company "</a:t>
            </a:r>
            <a:r>
              <a:rPr lang="en-US" u="sng" dirty="0"/>
              <a:t>miss out on a significant amount of profit</a:t>
            </a:r>
            <a:r>
              <a:rPr lang="en-US" dirty="0"/>
              <a:t>".</a:t>
            </a:r>
          </a:p>
          <a:p>
            <a:endParaRPr lang="en-US" dirty="0"/>
          </a:p>
          <a:p>
            <a:r>
              <a:rPr lang="en-US" b="1" dirty="0"/>
              <a:t>False Negative(Type II error)</a:t>
            </a:r>
            <a:r>
              <a:rPr lang="en-US" dirty="0"/>
              <a:t>: Pursuing a Debt recovery which is bound to be statute barred will "</a:t>
            </a:r>
            <a:r>
              <a:rPr lang="en-US" u="sng" dirty="0"/>
              <a:t>waste company's resources</a:t>
            </a:r>
            <a:r>
              <a:rPr lang="en-US" dirty="0"/>
              <a:t>", bringing loss to the company.</a:t>
            </a:r>
          </a:p>
          <a:p>
            <a:endParaRPr lang="en-US" dirty="0"/>
          </a:p>
          <a:p>
            <a:r>
              <a:rPr lang="en-US" dirty="0"/>
              <a:t>Therefore, we cannot simply prefer one over the other (i.e. Type I error over Type II error and vice versa).</a:t>
            </a:r>
          </a:p>
          <a:p>
            <a:endParaRPr lang="en-US" dirty="0"/>
          </a:p>
          <a:p>
            <a:r>
              <a:rPr lang="en-US" b="1" dirty="0"/>
              <a:t>Precision</a:t>
            </a:r>
            <a:r>
              <a:rPr lang="en-US" dirty="0"/>
              <a:t> helps in focusing more on Type I error, whereas </a:t>
            </a:r>
            <a:r>
              <a:rPr lang="en-US" b="1" dirty="0"/>
              <a:t>Recall</a:t>
            </a:r>
            <a:r>
              <a:rPr lang="en-US" dirty="0"/>
              <a:t> helps in focusing more on Type II error.</a:t>
            </a:r>
          </a:p>
          <a:p>
            <a:endParaRPr lang="en-US" dirty="0"/>
          </a:p>
          <a:p>
            <a:r>
              <a:rPr lang="en-US" dirty="0"/>
              <a:t>As we want to focus on both errors, we are choosing F1-score, which will help us finding the right balance between Precision and Recall.</a:t>
            </a:r>
            <a:endParaRPr lang="en-IN" dirty="0"/>
          </a:p>
        </p:txBody>
      </p:sp>
    </p:spTree>
    <p:extLst>
      <p:ext uri="{BB962C8B-B14F-4D97-AF65-F5344CB8AC3E}">
        <p14:creationId xmlns:p14="http://schemas.microsoft.com/office/powerpoint/2010/main" val="864856726"/>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2D4B9-E1EB-ADA3-31F0-A2B2C32C7F20}"/>
              </a:ext>
            </a:extLst>
          </p:cNvPr>
          <p:cNvSpPr>
            <a:spLocks noGrp="1"/>
          </p:cNvSpPr>
          <p:nvPr>
            <p:ph type="title"/>
          </p:nvPr>
        </p:nvSpPr>
        <p:spPr/>
        <p:txBody>
          <a:bodyPr/>
          <a:lstStyle/>
          <a:p>
            <a:r>
              <a:rPr lang="en-IN" dirty="0"/>
              <a:t>Comparing ROC-AUC </a:t>
            </a:r>
          </a:p>
        </p:txBody>
      </p:sp>
      <p:pic>
        <p:nvPicPr>
          <p:cNvPr id="11" name="Content Placeholder 10">
            <a:extLst>
              <a:ext uri="{FF2B5EF4-FFF2-40B4-BE49-F238E27FC236}">
                <a16:creationId xmlns:a16="http://schemas.microsoft.com/office/drawing/2014/main" id="{6671553B-5937-00C8-10A3-66D6E82BB8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0198" y="1354075"/>
            <a:ext cx="3276976" cy="2647653"/>
          </a:xfrm>
        </p:spPr>
      </p:pic>
      <p:pic>
        <p:nvPicPr>
          <p:cNvPr id="5" name="Picture 4">
            <a:extLst>
              <a:ext uri="{FF2B5EF4-FFF2-40B4-BE49-F238E27FC236}">
                <a16:creationId xmlns:a16="http://schemas.microsoft.com/office/drawing/2014/main" id="{A3931313-8391-D8BA-AEA2-2948146AD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228" y="1354075"/>
            <a:ext cx="3247967" cy="2647653"/>
          </a:xfrm>
          <a:prstGeom prst="rect">
            <a:avLst/>
          </a:prstGeom>
        </p:spPr>
      </p:pic>
      <p:pic>
        <p:nvPicPr>
          <p:cNvPr id="7" name="Picture 6">
            <a:extLst>
              <a:ext uri="{FF2B5EF4-FFF2-40B4-BE49-F238E27FC236}">
                <a16:creationId xmlns:a16="http://schemas.microsoft.com/office/drawing/2014/main" id="{10AB95DD-6C1E-F3E1-EE84-D71CCA548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3272" y="1354075"/>
            <a:ext cx="3317486" cy="2647653"/>
          </a:xfrm>
          <a:prstGeom prst="rect">
            <a:avLst/>
          </a:prstGeom>
        </p:spPr>
      </p:pic>
      <p:pic>
        <p:nvPicPr>
          <p:cNvPr id="9" name="Picture 8">
            <a:extLst>
              <a:ext uri="{FF2B5EF4-FFF2-40B4-BE49-F238E27FC236}">
                <a16:creationId xmlns:a16="http://schemas.microsoft.com/office/drawing/2014/main" id="{37FDAEFC-0F39-7427-8752-EE1719C20B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3272" y="4001727"/>
            <a:ext cx="3317485" cy="2671283"/>
          </a:xfrm>
          <a:prstGeom prst="rect">
            <a:avLst/>
          </a:prstGeom>
        </p:spPr>
      </p:pic>
      <p:pic>
        <p:nvPicPr>
          <p:cNvPr id="13" name="Picture 12">
            <a:extLst>
              <a:ext uri="{FF2B5EF4-FFF2-40B4-BE49-F238E27FC236}">
                <a16:creationId xmlns:a16="http://schemas.microsoft.com/office/drawing/2014/main" id="{A5E206D7-1E4A-7BC1-F4F0-6EBAC0F74B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5228" y="4001727"/>
            <a:ext cx="3247967" cy="2674952"/>
          </a:xfrm>
          <a:prstGeom prst="rect">
            <a:avLst/>
          </a:prstGeom>
        </p:spPr>
      </p:pic>
      <p:pic>
        <p:nvPicPr>
          <p:cNvPr id="15" name="Picture 14">
            <a:extLst>
              <a:ext uri="{FF2B5EF4-FFF2-40B4-BE49-F238E27FC236}">
                <a16:creationId xmlns:a16="http://schemas.microsoft.com/office/drawing/2014/main" id="{A537226F-FB46-A33B-23D6-96D256B08E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0198" y="4029027"/>
            <a:ext cx="3276976" cy="2647653"/>
          </a:xfrm>
          <a:prstGeom prst="rect">
            <a:avLst/>
          </a:prstGeom>
        </p:spPr>
      </p:pic>
      <p:sp>
        <p:nvSpPr>
          <p:cNvPr id="16" name="Rectangle 15">
            <a:extLst>
              <a:ext uri="{FF2B5EF4-FFF2-40B4-BE49-F238E27FC236}">
                <a16:creationId xmlns:a16="http://schemas.microsoft.com/office/drawing/2014/main" id="{835F8ABC-4A82-24A6-D5BB-82518C54925E}"/>
              </a:ext>
            </a:extLst>
          </p:cNvPr>
          <p:cNvSpPr/>
          <p:nvPr/>
        </p:nvSpPr>
        <p:spPr>
          <a:xfrm>
            <a:off x="7840198" y="4001728"/>
            <a:ext cx="3317487" cy="267128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09306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0F68-611A-F3B2-04C5-7F0EE21784E9}"/>
              </a:ext>
            </a:extLst>
          </p:cNvPr>
          <p:cNvSpPr>
            <a:spLocks noGrp="1"/>
          </p:cNvSpPr>
          <p:nvPr>
            <p:ph type="title"/>
          </p:nvPr>
        </p:nvSpPr>
        <p:spPr/>
        <p:txBody>
          <a:bodyPr/>
          <a:lstStyle/>
          <a:p>
            <a:r>
              <a:rPr lang="en-IN" dirty="0"/>
              <a:t>Why Statute Barred Status Matters?</a:t>
            </a:r>
          </a:p>
        </p:txBody>
      </p:sp>
      <p:sp>
        <p:nvSpPr>
          <p:cNvPr id="3" name="Content Placeholder 2">
            <a:extLst>
              <a:ext uri="{FF2B5EF4-FFF2-40B4-BE49-F238E27FC236}">
                <a16:creationId xmlns:a16="http://schemas.microsoft.com/office/drawing/2014/main" id="{3230B9C2-EB31-8EA1-ABE6-AE13E8FFA0A8}"/>
              </a:ext>
            </a:extLst>
          </p:cNvPr>
          <p:cNvSpPr>
            <a:spLocks noGrp="1"/>
          </p:cNvSpPr>
          <p:nvPr>
            <p:ph idx="1"/>
          </p:nvPr>
        </p:nvSpPr>
        <p:spPr/>
        <p:txBody>
          <a:bodyPr>
            <a:normAutofit fontScale="25000" lnSpcReduction="20000"/>
          </a:bodyPr>
          <a:lstStyle/>
          <a:p>
            <a:r>
              <a:rPr lang="en-IN" sz="5600" b="1" kern="100" dirty="0">
                <a:effectLst/>
                <a:latin typeface="Calibri" panose="020F0502020204030204" pitchFamily="34" charset="0"/>
                <a:ea typeface="Calibri" panose="020F0502020204030204" pitchFamily="34" charset="0"/>
                <a:cs typeface="Calibri" panose="020F0502020204030204" pitchFamily="34" charset="0"/>
              </a:rPr>
              <a:t>Resource Allocation</a:t>
            </a:r>
            <a:r>
              <a:rPr lang="en-IN" sz="5600" kern="100" dirty="0">
                <a:effectLst/>
                <a:latin typeface="Calibri" panose="020F0502020204030204" pitchFamily="34" charset="0"/>
                <a:ea typeface="Calibri" panose="020F0502020204030204" pitchFamily="34" charset="0"/>
                <a:cs typeface="Calibri" panose="020F0502020204030204" pitchFamily="34" charset="0"/>
              </a:rPr>
              <a:t>: Pursuing statute barred debts requires time, effort, and resources. Debt collection companies may prefer to focus their resources on collecting debts that are within the statute of limitations and have a higher likelihood of success.</a:t>
            </a:r>
          </a:p>
          <a:p>
            <a:pPr marL="0" indent="0">
              <a:buNone/>
            </a:pPr>
            <a:endParaRPr lang="en-IN" sz="5600" b="1" kern="100" dirty="0">
              <a:effectLst/>
              <a:latin typeface="Calibri" panose="020F0502020204030204" pitchFamily="34" charset="0"/>
              <a:ea typeface="Calibri" panose="020F0502020204030204" pitchFamily="34" charset="0"/>
              <a:cs typeface="Calibri" panose="020F0502020204030204" pitchFamily="34" charset="0"/>
            </a:endParaRPr>
          </a:p>
          <a:p>
            <a:r>
              <a:rPr lang="en-IN" sz="5600" b="1" kern="100" dirty="0">
                <a:effectLst/>
                <a:latin typeface="Calibri" panose="020F0502020204030204" pitchFamily="34" charset="0"/>
                <a:ea typeface="Calibri" panose="020F0502020204030204" pitchFamily="34" charset="0"/>
                <a:cs typeface="Calibri" panose="020F0502020204030204" pitchFamily="34" charset="0"/>
              </a:rPr>
              <a:t>Legal Compliance</a:t>
            </a:r>
            <a:r>
              <a:rPr lang="en-IN" sz="5600" kern="100" dirty="0">
                <a:effectLst/>
                <a:latin typeface="Calibri" panose="020F0502020204030204" pitchFamily="34" charset="0"/>
                <a:ea typeface="Calibri" panose="020F0502020204030204" pitchFamily="34" charset="0"/>
                <a:cs typeface="Calibri" panose="020F0502020204030204" pitchFamily="34" charset="0"/>
              </a:rPr>
              <a:t>: Pursuing a debt that is statute barred may violate consumer protection laws and regulations. Debt collection companies must comply with these laws to avoid facing legal consequences, including fines and lawsuits.</a:t>
            </a:r>
          </a:p>
          <a:p>
            <a:endParaRPr lang="en-IN" sz="5600" kern="100" dirty="0">
              <a:latin typeface="Calibri" panose="020F0502020204030204" pitchFamily="34" charset="0"/>
              <a:ea typeface="Calibri" panose="020F0502020204030204" pitchFamily="34" charset="0"/>
              <a:cs typeface="Calibri" panose="020F0502020204030204" pitchFamily="34" charset="0"/>
            </a:endParaRPr>
          </a:p>
          <a:p>
            <a:r>
              <a:rPr lang="en-IN" sz="5600" b="1" kern="100" dirty="0">
                <a:effectLst/>
                <a:latin typeface="Calibri" panose="020F0502020204030204" pitchFamily="34" charset="0"/>
                <a:ea typeface="Calibri" panose="020F0502020204030204" pitchFamily="34" charset="0"/>
                <a:cs typeface="Calibri" panose="020F0502020204030204" pitchFamily="34" charset="0"/>
              </a:rPr>
              <a:t>Reputation Management</a:t>
            </a:r>
            <a:r>
              <a:rPr lang="en-IN" sz="5600" kern="100" dirty="0">
                <a:effectLst/>
                <a:latin typeface="Calibri" panose="020F0502020204030204" pitchFamily="34" charset="0"/>
                <a:ea typeface="Calibri" panose="020F0502020204030204" pitchFamily="34" charset="0"/>
                <a:cs typeface="Calibri" panose="020F0502020204030204" pitchFamily="34" charset="0"/>
              </a:rPr>
              <a:t>: Debt collection companies rely on their reputation to attract clients and maintain business relationships. Engaging in aggressive or unlawful debt collection practices, such as pursuing statute barred debts, can damage their reputation and credibility in the industry.</a:t>
            </a:r>
          </a:p>
          <a:p>
            <a:pPr marL="0" indent="0">
              <a:buNone/>
            </a:pPr>
            <a:r>
              <a:rPr lang="en-IN" sz="5600" kern="100" dirty="0">
                <a:effectLst/>
                <a:latin typeface="Calibri" panose="020F0502020204030204" pitchFamily="34" charset="0"/>
                <a:ea typeface="Calibri" panose="020F0502020204030204" pitchFamily="34" charset="0"/>
                <a:cs typeface="Calibri" panose="020F0502020204030204" pitchFamily="34" charset="0"/>
              </a:rPr>
              <a:t> </a:t>
            </a:r>
          </a:p>
          <a:p>
            <a:r>
              <a:rPr lang="en-IN" sz="5600" b="1" kern="100" dirty="0">
                <a:effectLst/>
                <a:latin typeface="Calibri" panose="020F0502020204030204" pitchFamily="34" charset="0"/>
                <a:ea typeface="Calibri" panose="020F0502020204030204" pitchFamily="34" charset="0"/>
                <a:cs typeface="Calibri" panose="020F0502020204030204" pitchFamily="34" charset="0"/>
              </a:rPr>
              <a:t>Ethical Considerations</a:t>
            </a:r>
            <a:r>
              <a:rPr lang="en-IN" sz="5600" kern="100" dirty="0">
                <a:effectLst/>
                <a:latin typeface="Calibri" panose="020F0502020204030204" pitchFamily="34" charset="0"/>
                <a:ea typeface="Calibri" panose="020F0502020204030204" pitchFamily="34" charset="0"/>
                <a:cs typeface="Calibri" panose="020F0502020204030204" pitchFamily="34" charset="0"/>
              </a:rPr>
              <a:t>: Engaging in debt collection activities for statute barred debts can be considered unethical. Debtors may have moved on with their lives, and attempting to collect on old debts can cause unnecessary stress and financial hardship.</a:t>
            </a:r>
          </a:p>
          <a:p>
            <a:pPr marL="0" indent="0">
              <a:buNone/>
            </a:pPr>
            <a:r>
              <a:rPr lang="en-IN" sz="5600" kern="100" dirty="0">
                <a:effectLst/>
                <a:latin typeface="Calibri" panose="020F0502020204030204" pitchFamily="34" charset="0"/>
                <a:ea typeface="Calibri" panose="020F0502020204030204" pitchFamily="34" charset="0"/>
                <a:cs typeface="Calibri" panose="020F0502020204030204" pitchFamily="34" charset="0"/>
              </a:rPr>
              <a:t> </a:t>
            </a:r>
          </a:p>
          <a:p>
            <a:r>
              <a:rPr lang="en-IN" sz="5600" b="1" dirty="0">
                <a:effectLst/>
                <a:latin typeface="Calibri" panose="020F0502020204030204" pitchFamily="34" charset="0"/>
                <a:ea typeface="Calibri" panose="020F0502020204030204" pitchFamily="34" charset="0"/>
                <a:cs typeface="Calibri" panose="020F0502020204030204" pitchFamily="34" charset="0"/>
              </a:rPr>
              <a:t>Legal Defense by Debtors</a:t>
            </a:r>
            <a:r>
              <a:rPr lang="en-IN" sz="5600" dirty="0">
                <a:effectLst/>
                <a:latin typeface="Calibri" panose="020F0502020204030204" pitchFamily="34" charset="0"/>
                <a:ea typeface="Calibri" panose="020F0502020204030204" pitchFamily="34" charset="0"/>
                <a:cs typeface="Calibri" panose="020F0502020204030204" pitchFamily="34" charset="0"/>
              </a:rPr>
              <a:t>: If a debtor is aware that the debt is statute barred, they may raise this as a defence in any legal proceedings initiated by the debt collection company. This can result in the case being dismissed by the court, wasting the company's time and resources</a:t>
            </a:r>
            <a:endParaRPr lang="en-IN" sz="5600" kern="1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316011224"/>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7260-E31F-D2E6-7EBF-D35AE37B8D06}"/>
              </a:ext>
            </a:extLst>
          </p:cNvPr>
          <p:cNvSpPr>
            <a:spLocks noGrp="1"/>
          </p:cNvSpPr>
          <p:nvPr>
            <p:ph type="title"/>
          </p:nvPr>
        </p:nvSpPr>
        <p:spPr/>
        <p:txBody>
          <a:bodyPr/>
          <a:lstStyle/>
          <a:p>
            <a:r>
              <a:rPr lang="en-IN" dirty="0"/>
              <a:t>Importance of ROC</a:t>
            </a:r>
          </a:p>
        </p:txBody>
      </p:sp>
      <p:sp>
        <p:nvSpPr>
          <p:cNvPr id="3" name="Content Placeholder 2">
            <a:extLst>
              <a:ext uri="{FF2B5EF4-FFF2-40B4-BE49-F238E27FC236}">
                <a16:creationId xmlns:a16="http://schemas.microsoft.com/office/drawing/2014/main" id="{C2287917-71E7-6D1A-0785-1A27F0AADD60}"/>
              </a:ext>
            </a:extLst>
          </p:cNvPr>
          <p:cNvSpPr>
            <a:spLocks noGrp="1"/>
          </p:cNvSpPr>
          <p:nvPr>
            <p:ph idx="1"/>
          </p:nvPr>
        </p:nvSpPr>
        <p:spPr>
          <a:xfrm>
            <a:off x="5116614" y="5439343"/>
            <a:ext cx="2723768" cy="818112"/>
          </a:xfrm>
        </p:spPr>
        <p:txBody>
          <a:bodyPr/>
          <a:lstStyle/>
          <a:p>
            <a:r>
              <a:rPr lang="en-IN" dirty="0"/>
              <a:t>FPR = FP/FP+TN</a:t>
            </a:r>
          </a:p>
          <a:p>
            <a:r>
              <a:rPr lang="en-IN" b="1" dirty="0"/>
              <a:t>(1-Specificity)</a:t>
            </a:r>
          </a:p>
        </p:txBody>
      </p:sp>
      <p:pic>
        <p:nvPicPr>
          <p:cNvPr id="1026" name="Picture 2" descr="Confusion Matrix – Towards Data Science">
            <a:extLst>
              <a:ext uri="{FF2B5EF4-FFF2-40B4-BE49-F238E27FC236}">
                <a16:creationId xmlns:a16="http://schemas.microsoft.com/office/drawing/2014/main" id="{592EE651-3AF5-66C4-1E23-9DE205702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467" y="1479754"/>
            <a:ext cx="3918769" cy="34680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ECF67609-411C-FB08-CA17-0297CC4C32FA}"/>
              </a:ext>
            </a:extLst>
          </p:cNvPr>
          <p:cNvSpPr/>
          <p:nvPr/>
        </p:nvSpPr>
        <p:spPr>
          <a:xfrm rot="5400000">
            <a:off x="3131574" y="3427723"/>
            <a:ext cx="2546554" cy="1071716"/>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A20B4693-B1B1-4872-AA5F-BE1A6F91EB7D}"/>
              </a:ext>
            </a:extLst>
          </p:cNvPr>
          <p:cNvSpPr/>
          <p:nvPr/>
        </p:nvSpPr>
        <p:spPr>
          <a:xfrm>
            <a:off x="5116614" y="2690304"/>
            <a:ext cx="1071716" cy="2546554"/>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 name="Content Placeholder 2">
            <a:extLst>
              <a:ext uri="{FF2B5EF4-FFF2-40B4-BE49-F238E27FC236}">
                <a16:creationId xmlns:a16="http://schemas.microsoft.com/office/drawing/2014/main" id="{268EB058-914C-D552-A7C8-A6A6D3D5EFEB}"/>
              </a:ext>
            </a:extLst>
          </p:cNvPr>
          <p:cNvSpPr txBox="1">
            <a:spLocks/>
          </p:cNvSpPr>
          <p:nvPr/>
        </p:nvSpPr>
        <p:spPr>
          <a:xfrm>
            <a:off x="2919385" y="5439343"/>
            <a:ext cx="2273429" cy="8181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IN" dirty="0"/>
              <a:t>TPR = TP/TP+FN</a:t>
            </a:r>
          </a:p>
          <a:p>
            <a:r>
              <a:rPr lang="en-IN" b="1" dirty="0"/>
              <a:t>(Sensitivity)</a:t>
            </a:r>
          </a:p>
        </p:txBody>
      </p:sp>
      <p:sp>
        <p:nvSpPr>
          <p:cNvPr id="8" name="TextBox 7">
            <a:extLst>
              <a:ext uri="{FF2B5EF4-FFF2-40B4-BE49-F238E27FC236}">
                <a16:creationId xmlns:a16="http://schemas.microsoft.com/office/drawing/2014/main" id="{3B332BEC-3D7E-F173-4E88-D73CC042B33D}"/>
              </a:ext>
            </a:extLst>
          </p:cNvPr>
          <p:cNvSpPr txBox="1"/>
          <p:nvPr/>
        </p:nvSpPr>
        <p:spPr>
          <a:xfrm>
            <a:off x="6685936" y="1730477"/>
            <a:ext cx="5083278" cy="1569660"/>
          </a:xfrm>
          <a:prstGeom prst="rect">
            <a:avLst/>
          </a:prstGeom>
          <a:noFill/>
        </p:spPr>
        <p:txBody>
          <a:bodyPr wrap="square" rtlCol="0">
            <a:spAutoFit/>
          </a:bodyPr>
          <a:lstStyle/>
          <a:p>
            <a:pPr marL="285750" indent="-285750">
              <a:buFont typeface="Arial" panose="020B0604020202020204" pitchFamily="34" charset="0"/>
              <a:buChar char="•"/>
            </a:pPr>
            <a:r>
              <a:rPr lang="en-IN" sz="1200" b="1" dirty="0"/>
              <a:t>TPR</a:t>
            </a:r>
            <a:r>
              <a:rPr lang="en-IN" sz="1200" dirty="0"/>
              <a:t>- How much is our model benefitting?</a:t>
            </a:r>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IN" sz="1200" b="1" dirty="0"/>
              <a:t>FPR</a:t>
            </a:r>
            <a:r>
              <a:rPr lang="en-IN" sz="1200" dirty="0"/>
              <a:t>- How much is our model costing?</a:t>
            </a:r>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IN" sz="1200" dirty="0"/>
              <a:t>ROC curve is, thus, helping us find the right balance between this benefit and cost</a:t>
            </a:r>
          </a:p>
          <a:p>
            <a:pPr marL="285750" indent="-285750">
              <a:buFont typeface="Arial" panose="020B0604020202020204" pitchFamily="34" charset="0"/>
              <a:buChar char="•"/>
            </a:pPr>
            <a:endParaRPr lang="en-IN" sz="1200" dirty="0"/>
          </a:p>
          <a:p>
            <a:pPr marL="285750" indent="-285750">
              <a:buFont typeface="Arial" panose="020B0604020202020204" pitchFamily="34" charset="0"/>
              <a:buChar char="•"/>
            </a:pPr>
            <a:r>
              <a:rPr lang="en-IN" sz="1200" dirty="0"/>
              <a:t>More the Area under ROC Curve, better is our model.</a:t>
            </a:r>
          </a:p>
        </p:txBody>
      </p:sp>
    </p:spTree>
    <p:extLst>
      <p:ext uri="{BB962C8B-B14F-4D97-AF65-F5344CB8AC3E}">
        <p14:creationId xmlns:p14="http://schemas.microsoft.com/office/powerpoint/2010/main" val="42285959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8">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59449-5152-30C5-1514-A9F5B6AB1B9F}"/>
              </a:ext>
            </a:extLst>
          </p:cNvPr>
          <p:cNvSpPr>
            <a:spLocks noGrp="1"/>
          </p:cNvSpPr>
          <p:nvPr>
            <p:ph type="title"/>
          </p:nvPr>
        </p:nvSpPr>
        <p:spPr/>
        <p:txBody>
          <a:bodyPr/>
          <a:lstStyle/>
          <a:p>
            <a:r>
              <a:rPr lang="en-IN" dirty="0"/>
              <a:t>Lastly, Hyperparameter Tuning</a:t>
            </a:r>
          </a:p>
        </p:txBody>
      </p:sp>
      <p:sp>
        <p:nvSpPr>
          <p:cNvPr id="3" name="Content Placeholder 2">
            <a:extLst>
              <a:ext uri="{FF2B5EF4-FFF2-40B4-BE49-F238E27FC236}">
                <a16:creationId xmlns:a16="http://schemas.microsoft.com/office/drawing/2014/main" id="{A9A2D5BA-BC6B-7CA1-BBA3-96304B48187F}"/>
              </a:ext>
            </a:extLst>
          </p:cNvPr>
          <p:cNvSpPr>
            <a:spLocks noGrp="1"/>
          </p:cNvSpPr>
          <p:nvPr>
            <p:ph idx="1"/>
          </p:nvPr>
        </p:nvSpPr>
        <p:spPr>
          <a:xfrm>
            <a:off x="2589212" y="4953000"/>
            <a:ext cx="8915400" cy="958221"/>
          </a:xfrm>
        </p:spPr>
        <p:txBody>
          <a:bodyPr/>
          <a:lstStyle/>
          <a:p>
            <a:r>
              <a:rPr lang="en-IN" dirty="0" err="1"/>
              <a:t>sndfjwke</a:t>
            </a:r>
            <a:endParaRPr lang="en-IN" dirty="0"/>
          </a:p>
        </p:txBody>
      </p:sp>
      <p:pic>
        <p:nvPicPr>
          <p:cNvPr id="5" name="Picture 4">
            <a:extLst>
              <a:ext uri="{FF2B5EF4-FFF2-40B4-BE49-F238E27FC236}">
                <a16:creationId xmlns:a16="http://schemas.microsoft.com/office/drawing/2014/main" id="{A21334E2-3253-8945-C92E-EDC373079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709" y="1560553"/>
            <a:ext cx="7354581" cy="4840264"/>
          </a:xfrm>
          <a:prstGeom prst="rect">
            <a:avLst/>
          </a:prstGeom>
        </p:spPr>
      </p:pic>
      <p:sp>
        <p:nvSpPr>
          <p:cNvPr id="6" name="Rectangle 5">
            <a:extLst>
              <a:ext uri="{FF2B5EF4-FFF2-40B4-BE49-F238E27FC236}">
                <a16:creationId xmlns:a16="http://schemas.microsoft.com/office/drawing/2014/main" id="{39C58985-0C8C-A26F-1132-CE2CA8844551}"/>
              </a:ext>
            </a:extLst>
          </p:cNvPr>
          <p:cNvSpPr/>
          <p:nvPr/>
        </p:nvSpPr>
        <p:spPr>
          <a:xfrm>
            <a:off x="2222090" y="4847303"/>
            <a:ext cx="7747818" cy="757084"/>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041242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AB7B6-B593-0317-AEC1-415F961FD034}"/>
              </a:ext>
            </a:extLst>
          </p:cNvPr>
          <p:cNvSpPr>
            <a:spLocks noGrp="1"/>
          </p:cNvSpPr>
          <p:nvPr>
            <p:ph type="title"/>
          </p:nvPr>
        </p:nvSpPr>
        <p:spPr/>
        <p:txBody>
          <a:bodyPr/>
          <a:lstStyle/>
          <a:p>
            <a:r>
              <a:rPr lang="en-IN" dirty="0"/>
              <a:t>Analysing Feature Importance</a:t>
            </a:r>
          </a:p>
        </p:txBody>
      </p:sp>
      <p:pic>
        <p:nvPicPr>
          <p:cNvPr id="9" name="Content Placeholder 8">
            <a:extLst>
              <a:ext uri="{FF2B5EF4-FFF2-40B4-BE49-F238E27FC236}">
                <a16:creationId xmlns:a16="http://schemas.microsoft.com/office/drawing/2014/main" id="{9AA5FFB7-EA30-E51A-6938-4ED7A40BD0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0223" y="1381220"/>
            <a:ext cx="3257754" cy="3161283"/>
          </a:xfrm>
        </p:spPr>
      </p:pic>
      <p:pic>
        <p:nvPicPr>
          <p:cNvPr id="11" name="Picture 10">
            <a:extLst>
              <a:ext uri="{FF2B5EF4-FFF2-40B4-BE49-F238E27FC236}">
                <a16:creationId xmlns:a16="http://schemas.microsoft.com/office/drawing/2014/main" id="{DB124BED-B411-409A-0CF7-04A0FAD11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023" y="3741693"/>
            <a:ext cx="3257754" cy="2560712"/>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45" name="Ink 44">
                <a:extLst>
                  <a:ext uri="{FF2B5EF4-FFF2-40B4-BE49-F238E27FC236}">
                    <a16:creationId xmlns:a16="http://schemas.microsoft.com/office/drawing/2014/main" id="{29513537-FB43-75D6-B427-A445217F8AF6}"/>
                  </a:ext>
                </a:extLst>
              </p14:cNvPr>
              <p14:cNvContentPartPr/>
              <p14:nvPr/>
            </p14:nvContentPartPr>
            <p14:xfrm>
              <a:off x="4031071" y="2988948"/>
              <a:ext cx="360" cy="360"/>
            </p14:xfrm>
          </p:contentPart>
        </mc:Choice>
        <mc:Fallback xmlns="">
          <p:pic>
            <p:nvPicPr>
              <p:cNvPr id="45" name="Ink 44">
                <a:extLst>
                  <a:ext uri="{FF2B5EF4-FFF2-40B4-BE49-F238E27FC236}">
                    <a16:creationId xmlns:a16="http://schemas.microsoft.com/office/drawing/2014/main" id="{29513537-FB43-75D6-B427-A445217F8AF6}"/>
                  </a:ext>
                </a:extLst>
              </p:cNvPr>
              <p:cNvPicPr/>
              <p:nvPr/>
            </p:nvPicPr>
            <p:blipFill>
              <a:blip r:embed="rId5"/>
              <a:stretch>
                <a:fillRect/>
              </a:stretch>
            </p:blipFill>
            <p:spPr>
              <a:xfrm>
                <a:off x="4022071" y="2979948"/>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6" name="Ink 45">
                <a:extLst>
                  <a:ext uri="{FF2B5EF4-FFF2-40B4-BE49-F238E27FC236}">
                    <a16:creationId xmlns:a16="http://schemas.microsoft.com/office/drawing/2014/main" id="{4E80E0F5-3473-16B4-A22D-9674C2F74692}"/>
                  </a:ext>
                </a:extLst>
              </p14:cNvPr>
              <p14:cNvContentPartPr/>
              <p14:nvPr/>
            </p14:nvContentPartPr>
            <p14:xfrm>
              <a:off x="-354089" y="1042068"/>
              <a:ext cx="360" cy="360"/>
            </p14:xfrm>
          </p:contentPart>
        </mc:Choice>
        <mc:Fallback xmlns="">
          <p:pic>
            <p:nvPicPr>
              <p:cNvPr id="46" name="Ink 45">
                <a:extLst>
                  <a:ext uri="{FF2B5EF4-FFF2-40B4-BE49-F238E27FC236}">
                    <a16:creationId xmlns:a16="http://schemas.microsoft.com/office/drawing/2014/main" id="{4E80E0F5-3473-16B4-A22D-9674C2F74692}"/>
                  </a:ext>
                </a:extLst>
              </p:cNvPr>
              <p:cNvPicPr/>
              <p:nvPr/>
            </p:nvPicPr>
            <p:blipFill>
              <a:blip r:embed="rId7"/>
              <a:stretch>
                <a:fillRect/>
              </a:stretch>
            </p:blipFill>
            <p:spPr>
              <a:xfrm>
                <a:off x="-363089" y="1033428"/>
                <a:ext cx="18000" cy="18000"/>
              </a:xfrm>
              <a:prstGeom prst="rect">
                <a:avLst/>
              </a:prstGeom>
            </p:spPr>
          </p:pic>
        </mc:Fallback>
      </mc:AlternateContent>
      <p:sp>
        <p:nvSpPr>
          <p:cNvPr id="3" name="TextBox 2">
            <a:extLst>
              <a:ext uri="{FF2B5EF4-FFF2-40B4-BE49-F238E27FC236}">
                <a16:creationId xmlns:a16="http://schemas.microsoft.com/office/drawing/2014/main" id="{A06C755F-7CB6-9509-3463-BF375664DEC2}"/>
              </a:ext>
            </a:extLst>
          </p:cNvPr>
          <p:cNvSpPr txBox="1"/>
          <p:nvPr/>
        </p:nvSpPr>
        <p:spPr>
          <a:xfrm>
            <a:off x="5162976" y="1746423"/>
            <a:ext cx="6538281" cy="1223412"/>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buFont typeface="Arial" panose="020B0604020202020204" pitchFamily="34" charset="0"/>
              <a:buChar char="•"/>
            </a:pPr>
            <a:r>
              <a:rPr lang="en-IN" sz="1050" b="1" dirty="0"/>
              <a:t>“LastPaymentMethod”, ”ClosureReason” </a:t>
            </a:r>
            <a:r>
              <a:rPr lang="en-IN" sz="1050" dirty="0"/>
              <a:t>initially had more than 70% Null Values</a:t>
            </a:r>
          </a:p>
          <a:p>
            <a:pPr marL="285750" indent="-285750">
              <a:buFont typeface="Arial" panose="020B0604020202020204" pitchFamily="34" charset="0"/>
              <a:buChar char="•"/>
            </a:pPr>
            <a:endParaRPr lang="en-IN" sz="1050" dirty="0"/>
          </a:p>
          <a:p>
            <a:pPr marL="285750" indent="-285750">
              <a:buFont typeface="Arial" panose="020B0604020202020204" pitchFamily="34" charset="0"/>
              <a:buChar char="•"/>
            </a:pPr>
            <a:r>
              <a:rPr lang="en-IN" sz="1050" dirty="0"/>
              <a:t>Yet, retaining these columns was a better choice than removing</a:t>
            </a:r>
          </a:p>
          <a:p>
            <a:pPr marL="285750" indent="-285750">
              <a:buFont typeface="Arial" panose="020B0604020202020204" pitchFamily="34" charset="0"/>
              <a:buChar char="•"/>
            </a:pPr>
            <a:endParaRPr lang="en-IN" sz="1050" dirty="0"/>
          </a:p>
          <a:p>
            <a:pPr marL="285750" indent="-285750">
              <a:buFont typeface="Arial" panose="020B0604020202020204" pitchFamily="34" charset="0"/>
              <a:buChar char="•"/>
            </a:pPr>
            <a:r>
              <a:rPr lang="en-IN" sz="1050" dirty="0"/>
              <a:t>Whereas, for other columns which were treated in similar way, are not helping much to the model </a:t>
            </a:r>
            <a:r>
              <a:rPr lang="en-IN" sz="1050" b="1" dirty="0"/>
              <a:t>(“CustomerInsolvencyType”, “LastPaymentAmount”, “AccountInsolvencyType”)</a:t>
            </a:r>
          </a:p>
          <a:p>
            <a:pPr marL="285750" indent="-285750">
              <a:buFont typeface="Arial" panose="020B0604020202020204" pitchFamily="34" charset="0"/>
              <a:buChar char="•"/>
            </a:pPr>
            <a:endParaRPr lang="en-IN" sz="1050" dirty="0"/>
          </a:p>
        </p:txBody>
      </p:sp>
      <p:sp>
        <p:nvSpPr>
          <p:cNvPr id="4" name="TextBox 3">
            <a:extLst>
              <a:ext uri="{FF2B5EF4-FFF2-40B4-BE49-F238E27FC236}">
                <a16:creationId xmlns:a16="http://schemas.microsoft.com/office/drawing/2014/main" id="{DF13FE22-0C83-F121-9C60-CC6E4855EA0C}"/>
              </a:ext>
            </a:extLst>
          </p:cNvPr>
          <p:cNvSpPr txBox="1"/>
          <p:nvPr/>
        </p:nvSpPr>
        <p:spPr>
          <a:xfrm>
            <a:off x="284345" y="5022049"/>
            <a:ext cx="6538281"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buFont typeface="Arial" panose="020B0604020202020204" pitchFamily="34" charset="0"/>
              <a:buChar char="•"/>
            </a:pPr>
            <a:r>
              <a:rPr lang="en-IN" sz="1050" dirty="0"/>
              <a:t>Similarly, for </a:t>
            </a:r>
            <a:r>
              <a:rPr lang="en-IN" sz="1050" b="1" dirty="0"/>
              <a:t>“</a:t>
            </a:r>
            <a:r>
              <a:rPr lang="en-IN" sz="1050" b="1" dirty="0" err="1"/>
              <a:t>CollectionStatus</a:t>
            </a:r>
            <a:r>
              <a:rPr lang="en-IN" sz="1050" b="1" dirty="0"/>
              <a:t>” </a:t>
            </a:r>
            <a:r>
              <a:rPr lang="en-IN" sz="1050" dirty="0"/>
              <a:t>feature we used ordinal encoding by manually providing the sequence of categories worked out in our favour.</a:t>
            </a:r>
          </a:p>
          <a:p>
            <a:pPr marL="285750" indent="-285750">
              <a:buFont typeface="Arial" panose="020B0604020202020204" pitchFamily="34" charset="0"/>
              <a:buChar char="•"/>
            </a:pPr>
            <a:endParaRPr lang="en-IN" sz="1050" dirty="0"/>
          </a:p>
          <a:p>
            <a:pPr marL="285750" indent="-285750">
              <a:buFont typeface="Arial" panose="020B0604020202020204" pitchFamily="34" charset="0"/>
              <a:buChar char="•"/>
            </a:pPr>
            <a:r>
              <a:rPr lang="en-IN" sz="1050" dirty="0"/>
              <a:t>One Hot Encoding of </a:t>
            </a:r>
            <a:r>
              <a:rPr lang="en-IN" sz="1050" b="1" dirty="0"/>
              <a:t>“ProductOrDebtType” </a:t>
            </a:r>
            <a:r>
              <a:rPr lang="en-IN" sz="1050" dirty="0"/>
              <a:t>column also is contributing to our model</a:t>
            </a:r>
          </a:p>
          <a:p>
            <a:pPr marL="285750" indent="-285750">
              <a:buFont typeface="Arial" panose="020B0604020202020204" pitchFamily="34" charset="0"/>
              <a:buChar char="•"/>
            </a:pPr>
            <a:endParaRPr lang="en-IN" sz="1050" dirty="0"/>
          </a:p>
          <a:p>
            <a:pPr marL="285750" indent="-285750">
              <a:buFont typeface="Arial" panose="020B0604020202020204" pitchFamily="34" charset="0"/>
              <a:buChar char="•"/>
            </a:pPr>
            <a:r>
              <a:rPr lang="en-IN" sz="1050" b="1" dirty="0"/>
              <a:t>“DebtLoadPrincipal” and “Balanceatdebt_load” </a:t>
            </a:r>
            <a:r>
              <a:rPr lang="en-IN" sz="1050" dirty="0"/>
              <a:t>showed similar kind of distribution during EDA, our intuition was correct</a:t>
            </a:r>
          </a:p>
          <a:p>
            <a:pPr marL="285750" indent="-285750">
              <a:buFont typeface="Arial" panose="020B0604020202020204" pitchFamily="34" charset="0"/>
              <a:buChar char="•"/>
            </a:pPr>
            <a:endParaRPr lang="en-IN" sz="1050" b="1" dirty="0"/>
          </a:p>
        </p:txBody>
      </p:sp>
    </p:spTree>
    <p:extLst>
      <p:ext uri="{BB962C8B-B14F-4D97-AF65-F5344CB8AC3E}">
        <p14:creationId xmlns:p14="http://schemas.microsoft.com/office/powerpoint/2010/main" val="114887617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922C0-88E9-F033-428B-10F823E8A2B1}"/>
              </a:ext>
            </a:extLst>
          </p:cNvPr>
          <p:cNvSpPr>
            <a:spLocks noGrp="1"/>
          </p:cNvSpPr>
          <p:nvPr>
            <p:ph type="title"/>
          </p:nvPr>
        </p:nvSpPr>
        <p:spPr/>
        <p:txBody>
          <a:bodyPr/>
          <a:lstStyle/>
          <a:p>
            <a:r>
              <a:rPr lang="en-IN" dirty="0"/>
              <a:t>Key Takeaways:</a:t>
            </a:r>
          </a:p>
        </p:txBody>
      </p:sp>
      <p:sp>
        <p:nvSpPr>
          <p:cNvPr id="3" name="Content Placeholder 2">
            <a:extLst>
              <a:ext uri="{FF2B5EF4-FFF2-40B4-BE49-F238E27FC236}">
                <a16:creationId xmlns:a16="http://schemas.microsoft.com/office/drawing/2014/main" id="{15951A18-55FA-C0EF-66CC-B38C674FF9C4}"/>
              </a:ext>
            </a:extLst>
          </p:cNvPr>
          <p:cNvSpPr>
            <a:spLocks noGrp="1"/>
          </p:cNvSpPr>
          <p:nvPr>
            <p:ph idx="1"/>
          </p:nvPr>
        </p:nvSpPr>
        <p:spPr/>
        <p:txBody>
          <a:bodyPr>
            <a:normAutofit fontScale="77500" lnSpcReduction="20000"/>
          </a:bodyPr>
          <a:lstStyle/>
          <a:p>
            <a:r>
              <a:rPr lang="en-IN" dirty="0"/>
              <a:t>While preparing the data for the model, it took some </a:t>
            </a:r>
            <a:r>
              <a:rPr lang="en-IN" b="1" dirty="0"/>
              <a:t>tests and trials </a:t>
            </a:r>
            <a:r>
              <a:rPr lang="en-IN" dirty="0"/>
              <a:t>to find the appropriate conditioning, but this process itself did help uncover the behaviour of our data.</a:t>
            </a:r>
          </a:p>
          <a:p>
            <a:endParaRPr lang="en-IN" dirty="0"/>
          </a:p>
          <a:p>
            <a:r>
              <a:rPr lang="en-IN" dirty="0"/>
              <a:t>Our model with around </a:t>
            </a:r>
            <a:r>
              <a:rPr lang="en-IN" b="1" dirty="0"/>
              <a:t>98% accuracy </a:t>
            </a:r>
            <a:r>
              <a:rPr lang="en-IN" dirty="0"/>
              <a:t>is able to identify the Statute Barred status for the company.</a:t>
            </a:r>
          </a:p>
          <a:p>
            <a:endParaRPr lang="en-IN" dirty="0"/>
          </a:p>
          <a:p>
            <a:r>
              <a:rPr lang="en-IN" dirty="0"/>
              <a:t>As we observed, features </a:t>
            </a:r>
            <a:r>
              <a:rPr lang="en-IN" b="1" dirty="0"/>
              <a:t>LastPaymentMethod, CollectionStatus, PurchasePrice </a:t>
            </a:r>
            <a:r>
              <a:rPr lang="en-IN" dirty="0"/>
              <a:t>will play the most importance in predicting the status.</a:t>
            </a:r>
          </a:p>
          <a:p>
            <a:endParaRPr lang="en-IN" dirty="0"/>
          </a:p>
          <a:p>
            <a:r>
              <a:rPr lang="en-IN" dirty="0"/>
              <a:t>There is still scope for more exploration by adding more features like </a:t>
            </a:r>
            <a:r>
              <a:rPr lang="en-IN" b="1" dirty="0"/>
              <a:t>time/duration </a:t>
            </a:r>
            <a:r>
              <a:rPr lang="en-IN" dirty="0"/>
              <a:t>for which debt account remained active, </a:t>
            </a:r>
            <a:r>
              <a:rPr lang="en-IN" b="1" dirty="0"/>
              <a:t>credibility of the Original Creditor, </a:t>
            </a:r>
            <a:r>
              <a:rPr lang="en-IN" dirty="0"/>
              <a:t>other features to </a:t>
            </a:r>
            <a:r>
              <a:rPr lang="en-IN" b="1" dirty="0"/>
              <a:t>identify the risk </a:t>
            </a:r>
            <a:r>
              <a:rPr lang="en-IN" dirty="0"/>
              <a:t>associated with portfolio, to name a few.</a:t>
            </a:r>
          </a:p>
          <a:p>
            <a:endParaRPr lang="en-IN" dirty="0"/>
          </a:p>
          <a:p>
            <a:r>
              <a:rPr lang="en-IN" dirty="0"/>
              <a:t>Having a </a:t>
            </a:r>
            <a:r>
              <a:rPr lang="en-IN" b="1" dirty="0"/>
              <a:t>strong Legal team </a:t>
            </a:r>
            <a:r>
              <a:rPr lang="en-IN" dirty="0"/>
              <a:t>is of utmost importance in maximizing the overall profit for the company by finding the best possible way-out while staying within the bounds of law.</a:t>
            </a:r>
          </a:p>
          <a:p>
            <a:pPr marL="0" indent="0">
              <a:buNone/>
            </a:pPr>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513782780"/>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13D5C1-F277-36DE-1861-13C6F61C32E0}"/>
              </a:ext>
            </a:extLst>
          </p:cNvPr>
          <p:cNvSpPr>
            <a:spLocks noGrp="1"/>
          </p:cNvSpPr>
          <p:nvPr>
            <p:ph type="title"/>
          </p:nvPr>
        </p:nvSpPr>
        <p:spPr>
          <a:xfrm>
            <a:off x="2933533" y="2788555"/>
            <a:ext cx="6324933" cy="1280890"/>
          </a:xfrm>
        </p:spPr>
        <p:txBody>
          <a:bodyPr>
            <a:noAutofit/>
          </a:bodyPr>
          <a:lstStyle/>
          <a:p>
            <a:r>
              <a:rPr lang="en-IN" sz="8000" dirty="0"/>
              <a:t>Thank you…</a:t>
            </a:r>
          </a:p>
        </p:txBody>
      </p:sp>
    </p:spTree>
    <p:extLst>
      <p:ext uri="{BB962C8B-B14F-4D97-AF65-F5344CB8AC3E}">
        <p14:creationId xmlns:p14="http://schemas.microsoft.com/office/powerpoint/2010/main" val="317151867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CADC7-0946-3CDA-E6A0-83649F7A948E}"/>
              </a:ext>
            </a:extLst>
          </p:cNvPr>
          <p:cNvSpPr>
            <a:spLocks noGrp="1"/>
          </p:cNvSpPr>
          <p:nvPr>
            <p:ph type="title"/>
          </p:nvPr>
        </p:nvSpPr>
        <p:spPr/>
        <p:txBody>
          <a:bodyPr/>
          <a:lstStyle/>
          <a:p>
            <a:r>
              <a:rPr lang="en-IN" dirty="0"/>
              <a:t>About The Dataset</a:t>
            </a:r>
          </a:p>
        </p:txBody>
      </p:sp>
      <p:sp>
        <p:nvSpPr>
          <p:cNvPr id="3" name="Content Placeholder 2">
            <a:extLst>
              <a:ext uri="{FF2B5EF4-FFF2-40B4-BE49-F238E27FC236}">
                <a16:creationId xmlns:a16="http://schemas.microsoft.com/office/drawing/2014/main" id="{4FBD4C68-6042-C96B-D6E7-BD4457297F69}"/>
              </a:ext>
            </a:extLst>
          </p:cNvPr>
          <p:cNvSpPr>
            <a:spLocks noGrp="1"/>
          </p:cNvSpPr>
          <p:nvPr>
            <p:ph idx="1"/>
          </p:nvPr>
        </p:nvSpPr>
        <p:spPr>
          <a:xfrm>
            <a:off x="2589212" y="2133600"/>
            <a:ext cx="8915400" cy="1661652"/>
          </a:xfrm>
        </p:spPr>
        <p:txBody>
          <a:bodyPr/>
          <a:lstStyle/>
          <a:p>
            <a:r>
              <a:rPr lang="en-IN" b="0" i="0" dirty="0">
                <a:effectLst/>
                <a:latin typeface="system-ui"/>
              </a:rPr>
              <a:t>406423 rows </a:t>
            </a:r>
          </a:p>
          <a:p>
            <a:r>
              <a:rPr lang="en-IN" b="0" i="0" dirty="0">
                <a:effectLst/>
                <a:latin typeface="system-ui"/>
              </a:rPr>
              <a:t>25 columns (3 </a:t>
            </a:r>
            <a:r>
              <a:rPr lang="en-IN" dirty="0">
                <a:latin typeface="system-ui"/>
              </a:rPr>
              <a:t>unnecessary columns) – removed </a:t>
            </a:r>
          </a:p>
          <a:p>
            <a:r>
              <a:rPr lang="en-IN" dirty="0">
                <a:latin typeface="system-ui"/>
              </a:rPr>
              <a:t>Remaining 22 Relevant Columns for analysis</a:t>
            </a:r>
          </a:p>
          <a:p>
            <a:r>
              <a:rPr lang="en-IN" dirty="0">
                <a:latin typeface="system-ui"/>
              </a:rPr>
              <a:t>Out of 22, 10 – Categorical columns and 12 - Numerical columns</a:t>
            </a:r>
          </a:p>
          <a:p>
            <a:endParaRPr lang="en-IN" dirty="0">
              <a:latin typeface="system-ui"/>
            </a:endParaRPr>
          </a:p>
          <a:p>
            <a:endParaRPr lang="en-IN" dirty="0">
              <a:latin typeface="system-ui"/>
            </a:endParaRPr>
          </a:p>
          <a:p>
            <a:endParaRPr lang="en-IN" dirty="0">
              <a:latin typeface="system-ui"/>
            </a:endParaRPr>
          </a:p>
          <a:p>
            <a:endParaRPr lang="en-IN" b="0" i="0" dirty="0">
              <a:effectLst/>
              <a:latin typeface="system-ui"/>
            </a:endParaRPr>
          </a:p>
          <a:p>
            <a:endParaRPr lang="en-IN" dirty="0"/>
          </a:p>
        </p:txBody>
      </p:sp>
      <p:pic>
        <p:nvPicPr>
          <p:cNvPr id="7" name="Picture 6">
            <a:extLst>
              <a:ext uri="{FF2B5EF4-FFF2-40B4-BE49-F238E27FC236}">
                <a16:creationId xmlns:a16="http://schemas.microsoft.com/office/drawing/2014/main" id="{3A4DE630-BF99-3541-A32A-5A96BE7A7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901482"/>
            <a:ext cx="7625545" cy="2332408"/>
          </a:xfrm>
          <a:prstGeom prst="rect">
            <a:avLst/>
          </a:prstGeom>
        </p:spPr>
      </p:pic>
    </p:spTree>
    <p:extLst>
      <p:ext uri="{BB962C8B-B14F-4D97-AF65-F5344CB8AC3E}">
        <p14:creationId xmlns:p14="http://schemas.microsoft.com/office/powerpoint/2010/main" val="1081647747"/>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F834-BC3D-8C03-6532-83383EE40B84}"/>
              </a:ext>
            </a:extLst>
          </p:cNvPr>
          <p:cNvSpPr>
            <a:spLocks noGrp="1"/>
          </p:cNvSpPr>
          <p:nvPr>
            <p:ph type="title"/>
          </p:nvPr>
        </p:nvSpPr>
        <p:spPr/>
        <p:txBody>
          <a:bodyPr/>
          <a:lstStyle/>
          <a:p>
            <a:r>
              <a:rPr lang="en-IN" dirty="0"/>
              <a:t>Presence of Null Values?</a:t>
            </a:r>
          </a:p>
        </p:txBody>
      </p:sp>
      <p:pic>
        <p:nvPicPr>
          <p:cNvPr id="5" name="Content Placeholder 4">
            <a:extLst>
              <a:ext uri="{FF2B5EF4-FFF2-40B4-BE49-F238E27FC236}">
                <a16:creationId xmlns:a16="http://schemas.microsoft.com/office/drawing/2014/main" id="{2B18A300-001F-3EA4-8041-07CC5D3F0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63034" y="1264554"/>
            <a:ext cx="4319314" cy="5285477"/>
          </a:xfrm>
        </p:spPr>
      </p:pic>
      <p:sp>
        <p:nvSpPr>
          <p:cNvPr id="3" name="Rectangle 2">
            <a:extLst>
              <a:ext uri="{FF2B5EF4-FFF2-40B4-BE49-F238E27FC236}">
                <a16:creationId xmlns:a16="http://schemas.microsoft.com/office/drawing/2014/main" id="{28F630CB-81EB-3CC5-0A7B-4AADC70E3571}"/>
              </a:ext>
            </a:extLst>
          </p:cNvPr>
          <p:cNvSpPr/>
          <p:nvPr/>
        </p:nvSpPr>
        <p:spPr>
          <a:xfrm>
            <a:off x="2848402" y="3038168"/>
            <a:ext cx="4909250" cy="20647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6" name="Rectangle 5">
            <a:extLst>
              <a:ext uri="{FF2B5EF4-FFF2-40B4-BE49-F238E27FC236}">
                <a16:creationId xmlns:a16="http://schemas.microsoft.com/office/drawing/2014/main" id="{3D62FEE6-DD91-3694-8292-64D42FAE29DB}"/>
              </a:ext>
            </a:extLst>
          </p:cNvPr>
          <p:cNvSpPr/>
          <p:nvPr/>
        </p:nvSpPr>
        <p:spPr>
          <a:xfrm>
            <a:off x="2868066" y="3613356"/>
            <a:ext cx="4909250" cy="20647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7" name="Rectangle 6">
            <a:extLst>
              <a:ext uri="{FF2B5EF4-FFF2-40B4-BE49-F238E27FC236}">
                <a16:creationId xmlns:a16="http://schemas.microsoft.com/office/drawing/2014/main" id="{F62CE1E0-AA43-A475-98BD-F01DDEFAEE6D}"/>
              </a:ext>
            </a:extLst>
          </p:cNvPr>
          <p:cNvSpPr/>
          <p:nvPr/>
        </p:nvSpPr>
        <p:spPr>
          <a:xfrm>
            <a:off x="2874945" y="4047323"/>
            <a:ext cx="4909250" cy="4129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9" name="Rectangle 8">
            <a:extLst>
              <a:ext uri="{FF2B5EF4-FFF2-40B4-BE49-F238E27FC236}">
                <a16:creationId xmlns:a16="http://schemas.microsoft.com/office/drawing/2014/main" id="{196CD901-00A1-3498-4993-E99822C43BBC}"/>
              </a:ext>
            </a:extLst>
          </p:cNvPr>
          <p:cNvSpPr/>
          <p:nvPr/>
        </p:nvSpPr>
        <p:spPr>
          <a:xfrm>
            <a:off x="2874945" y="4622511"/>
            <a:ext cx="4909249" cy="83439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33869057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strVal val="#ppt_w*0.70"/>
                                          </p:val>
                                        </p:tav>
                                        <p:tav tm="100000">
                                          <p:val>
                                            <p:strVal val="#ppt_w"/>
                                          </p:val>
                                        </p:tav>
                                      </p:tavLst>
                                    </p:anim>
                                    <p:anim calcmode="lin" valueType="num">
                                      <p:cBhvr>
                                        <p:cTn id="13" dur="1000" fill="hold"/>
                                        <p:tgtEl>
                                          <p:spTgt spid="6"/>
                                        </p:tgtEl>
                                        <p:attrNameLst>
                                          <p:attrName>ppt_h</p:attrName>
                                        </p:attrNameLst>
                                      </p:cBhvr>
                                      <p:tavLst>
                                        <p:tav tm="0">
                                          <p:val>
                                            <p:strVal val="#ppt_h"/>
                                          </p:val>
                                        </p:tav>
                                        <p:tav tm="100000">
                                          <p:val>
                                            <p:strVal val="#ppt_h"/>
                                          </p:val>
                                        </p:tav>
                                      </p:tavLst>
                                    </p:anim>
                                    <p:animEffect transition="in" filter="fade">
                                      <p:cBhvr>
                                        <p:cTn id="14" dur="1000"/>
                                        <p:tgtEl>
                                          <p:spTgt spid="6"/>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strVal val="#ppt_w*0.70"/>
                                          </p:val>
                                        </p:tav>
                                        <p:tav tm="100000">
                                          <p:val>
                                            <p:strVal val="#ppt_w"/>
                                          </p:val>
                                        </p:tav>
                                      </p:tavLst>
                                    </p:anim>
                                    <p:anim calcmode="lin" valueType="num">
                                      <p:cBhvr>
                                        <p:cTn id="18" dur="1000" fill="hold"/>
                                        <p:tgtEl>
                                          <p:spTgt spid="7"/>
                                        </p:tgtEl>
                                        <p:attrNameLst>
                                          <p:attrName>ppt_h</p:attrName>
                                        </p:attrNameLst>
                                      </p:cBhvr>
                                      <p:tavLst>
                                        <p:tav tm="0">
                                          <p:val>
                                            <p:strVal val="#ppt_h"/>
                                          </p:val>
                                        </p:tav>
                                        <p:tav tm="100000">
                                          <p:val>
                                            <p:strVal val="#ppt_h"/>
                                          </p:val>
                                        </p:tav>
                                      </p:tavLst>
                                    </p:anim>
                                    <p:animEffect transition="in" filter="fade">
                                      <p:cBhvr>
                                        <p:cTn id="19" dur="1000"/>
                                        <p:tgtEl>
                                          <p:spTgt spid="7"/>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1000" fill="hold"/>
                                        <p:tgtEl>
                                          <p:spTgt spid="9"/>
                                        </p:tgtEl>
                                        <p:attrNameLst>
                                          <p:attrName>ppt_w</p:attrName>
                                        </p:attrNameLst>
                                      </p:cBhvr>
                                      <p:tavLst>
                                        <p:tav tm="0">
                                          <p:val>
                                            <p:strVal val="#ppt_w*0.70"/>
                                          </p:val>
                                        </p:tav>
                                        <p:tav tm="100000">
                                          <p:val>
                                            <p:strVal val="#ppt_w"/>
                                          </p:val>
                                        </p:tav>
                                      </p:tavLst>
                                    </p:anim>
                                    <p:anim calcmode="lin" valueType="num">
                                      <p:cBhvr>
                                        <p:cTn id="23" dur="1000" fill="hold"/>
                                        <p:tgtEl>
                                          <p:spTgt spid="9"/>
                                        </p:tgtEl>
                                        <p:attrNameLst>
                                          <p:attrName>ppt_h</p:attrName>
                                        </p:attrNameLst>
                                      </p:cBhvr>
                                      <p:tavLst>
                                        <p:tav tm="0">
                                          <p:val>
                                            <p:strVal val="#ppt_h"/>
                                          </p:val>
                                        </p:tav>
                                        <p:tav tm="100000">
                                          <p:val>
                                            <p:strVal val="#ppt_h"/>
                                          </p:val>
                                        </p:tav>
                                      </p:tavLst>
                                    </p:anim>
                                    <p:animEffect transition="in" filter="fade">
                                      <p:cBhvr>
                                        <p:cTn id="2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A726A913-1F7C-6265-9286-F666954C433A}"/>
              </a:ext>
            </a:extLst>
          </p:cNvPr>
          <p:cNvPicPr>
            <a:picLocks noGrp="1" noChangeAspect="1"/>
          </p:cNvPicPr>
          <p:nvPr>
            <p:ph idx="1"/>
          </p:nvPr>
        </p:nvPicPr>
        <p:blipFill>
          <a:blip r:embed="rId2">
            <a:alphaModFix amt="85000"/>
            <a:extLst>
              <a:ext uri="{28A0092B-C50C-407E-A947-70E740481C1C}">
                <a14:useLocalDpi xmlns:a14="http://schemas.microsoft.com/office/drawing/2010/main" val="0"/>
              </a:ext>
            </a:extLst>
          </a:blip>
          <a:stretch>
            <a:fillRect/>
          </a:stretch>
        </p:blipFill>
        <p:spPr>
          <a:xfrm>
            <a:off x="687387" y="1613965"/>
            <a:ext cx="10817225" cy="1103172"/>
          </a:xfrm>
        </p:spPr>
      </p:pic>
      <p:sp>
        <p:nvSpPr>
          <p:cNvPr id="2" name="Title 1">
            <a:extLst>
              <a:ext uri="{FF2B5EF4-FFF2-40B4-BE49-F238E27FC236}">
                <a16:creationId xmlns:a16="http://schemas.microsoft.com/office/drawing/2014/main" id="{119038C9-B50E-0856-22AE-7F935DB4EE57}"/>
              </a:ext>
            </a:extLst>
          </p:cNvPr>
          <p:cNvSpPr>
            <a:spLocks noGrp="1"/>
          </p:cNvSpPr>
          <p:nvPr>
            <p:ph type="title"/>
          </p:nvPr>
        </p:nvSpPr>
        <p:spPr/>
        <p:txBody>
          <a:bodyPr/>
          <a:lstStyle/>
          <a:p>
            <a:r>
              <a:rPr lang="en-IN" dirty="0"/>
              <a:t>Less than 5% Null Values</a:t>
            </a:r>
          </a:p>
        </p:txBody>
      </p:sp>
      <p:sp>
        <p:nvSpPr>
          <p:cNvPr id="14" name="TextBox 13">
            <a:extLst>
              <a:ext uri="{FF2B5EF4-FFF2-40B4-BE49-F238E27FC236}">
                <a16:creationId xmlns:a16="http://schemas.microsoft.com/office/drawing/2014/main" id="{DC0339F3-A81C-4609-98CF-FDBC4D27FB8D}"/>
              </a:ext>
            </a:extLst>
          </p:cNvPr>
          <p:cNvSpPr txBox="1"/>
          <p:nvPr/>
        </p:nvSpPr>
        <p:spPr>
          <a:xfrm>
            <a:off x="2592925" y="3244645"/>
            <a:ext cx="6361471" cy="369332"/>
          </a:xfrm>
          <a:prstGeom prst="rect">
            <a:avLst/>
          </a:prstGeom>
          <a:noFill/>
        </p:spPr>
        <p:txBody>
          <a:bodyPr wrap="square" rtlCol="0">
            <a:spAutoFit/>
          </a:bodyPr>
          <a:lstStyle/>
          <a:p>
            <a:pPr marL="285750" indent="-285750">
              <a:buFont typeface="Arial" panose="020B0604020202020204" pitchFamily="34" charset="0"/>
              <a:buChar char="•"/>
            </a:pPr>
            <a:r>
              <a:rPr lang="en-IN" dirty="0"/>
              <a:t>Is Missing Completely At Random(</a:t>
            </a:r>
            <a:r>
              <a:rPr lang="en-IN" b="1" dirty="0"/>
              <a:t>MCAR</a:t>
            </a:r>
            <a:r>
              <a:rPr lang="en-IN" dirty="0"/>
              <a:t>)?</a:t>
            </a:r>
          </a:p>
        </p:txBody>
      </p:sp>
      <p:sp>
        <p:nvSpPr>
          <p:cNvPr id="15" name="TextBox 14">
            <a:extLst>
              <a:ext uri="{FF2B5EF4-FFF2-40B4-BE49-F238E27FC236}">
                <a16:creationId xmlns:a16="http://schemas.microsoft.com/office/drawing/2014/main" id="{44DA097C-9D4B-55D5-F105-5F97972DA752}"/>
              </a:ext>
            </a:extLst>
          </p:cNvPr>
          <p:cNvSpPr txBox="1"/>
          <p:nvPr/>
        </p:nvSpPr>
        <p:spPr>
          <a:xfrm>
            <a:off x="2592925" y="3791432"/>
            <a:ext cx="8911687" cy="923330"/>
          </a:xfrm>
          <a:prstGeom prst="rect">
            <a:avLst/>
          </a:prstGeom>
          <a:noFill/>
        </p:spPr>
        <p:txBody>
          <a:bodyPr wrap="square" rtlCol="0">
            <a:spAutoFit/>
          </a:bodyPr>
          <a:lstStyle/>
          <a:p>
            <a:pPr marL="285750" indent="-285750">
              <a:buFont typeface="Arial" panose="020B0604020202020204" pitchFamily="34" charset="0"/>
              <a:buChar char="•"/>
            </a:pPr>
            <a:r>
              <a:rPr lang="en-IN" b="1" dirty="0"/>
              <a:t>Complete Case Analysis (CCA)- </a:t>
            </a:r>
            <a:r>
              <a:rPr lang="en-IN" dirty="0"/>
              <a:t>[“list-wise deletion of cases”]</a:t>
            </a:r>
          </a:p>
          <a:p>
            <a:pPr marL="285750" indent="-285750">
              <a:buFont typeface="Arial" panose="020B0604020202020204" pitchFamily="34" charset="0"/>
              <a:buChar char="•"/>
            </a:pPr>
            <a:r>
              <a:rPr lang="en-IN" dirty="0"/>
              <a:t>Discarding observations (rows) where values in any of the variable (column) are missing.</a:t>
            </a:r>
          </a:p>
        </p:txBody>
      </p:sp>
    </p:spTree>
    <p:extLst>
      <p:ext uri="{BB962C8B-B14F-4D97-AF65-F5344CB8AC3E}">
        <p14:creationId xmlns:p14="http://schemas.microsoft.com/office/powerpoint/2010/main" val="210991968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0326-F50A-8E5B-FAAF-5678DB45FEC0}"/>
              </a:ext>
            </a:extLst>
          </p:cNvPr>
          <p:cNvSpPr>
            <a:spLocks noGrp="1"/>
          </p:cNvSpPr>
          <p:nvPr>
            <p:ph type="title"/>
          </p:nvPr>
        </p:nvSpPr>
        <p:spPr/>
        <p:txBody>
          <a:bodyPr/>
          <a:lstStyle/>
          <a:p>
            <a:r>
              <a:rPr lang="en-IN" dirty="0"/>
              <a:t>More than 5% less than 10% Null Values</a:t>
            </a:r>
          </a:p>
        </p:txBody>
      </p:sp>
      <p:sp>
        <p:nvSpPr>
          <p:cNvPr id="3" name="Content Placeholder 2">
            <a:extLst>
              <a:ext uri="{FF2B5EF4-FFF2-40B4-BE49-F238E27FC236}">
                <a16:creationId xmlns:a16="http://schemas.microsoft.com/office/drawing/2014/main" id="{9CB54036-D683-DFAA-4FBB-468AA118D88A}"/>
              </a:ext>
            </a:extLst>
          </p:cNvPr>
          <p:cNvSpPr>
            <a:spLocks noGrp="1"/>
          </p:cNvSpPr>
          <p:nvPr>
            <p:ph idx="1"/>
          </p:nvPr>
        </p:nvSpPr>
        <p:spPr>
          <a:xfrm>
            <a:off x="3674012" y="3313711"/>
            <a:ext cx="4843975" cy="2202186"/>
          </a:xfrm>
        </p:spPr>
        <p:txBody>
          <a:bodyPr/>
          <a:lstStyle/>
          <a:p>
            <a:r>
              <a:rPr lang="en-IN" dirty="0"/>
              <a:t>Methods tried for handling Null Values:</a:t>
            </a:r>
          </a:p>
          <a:p>
            <a:r>
              <a:rPr lang="en-IN" dirty="0"/>
              <a:t>1. Dropping the null values</a:t>
            </a:r>
          </a:p>
          <a:p>
            <a:r>
              <a:rPr lang="en-IN" dirty="0"/>
              <a:t>2. Mean Imputation (Univariate)</a:t>
            </a:r>
          </a:p>
          <a:p>
            <a:r>
              <a:rPr lang="en-IN" dirty="0"/>
              <a:t>3. Random Sample Imputation</a:t>
            </a:r>
          </a:p>
          <a:p>
            <a:r>
              <a:rPr lang="en-IN" dirty="0"/>
              <a:t>4. KNN Imputation (Multivariate)</a:t>
            </a:r>
          </a:p>
        </p:txBody>
      </p:sp>
      <p:pic>
        <p:nvPicPr>
          <p:cNvPr id="6" name="Picture 5">
            <a:extLst>
              <a:ext uri="{FF2B5EF4-FFF2-40B4-BE49-F238E27FC236}">
                <a16:creationId xmlns:a16="http://schemas.microsoft.com/office/drawing/2014/main" id="{CBB38B3A-4847-947B-9AD6-808319AD246F}"/>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687388" y="1756935"/>
            <a:ext cx="10817224" cy="975323"/>
          </a:xfrm>
          <a:prstGeom prst="rect">
            <a:avLst/>
          </a:prstGeom>
        </p:spPr>
      </p:pic>
    </p:spTree>
    <p:extLst>
      <p:ext uri="{BB962C8B-B14F-4D97-AF65-F5344CB8AC3E}">
        <p14:creationId xmlns:p14="http://schemas.microsoft.com/office/powerpoint/2010/main" val="39249527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DFCB-DBEF-C8EB-42F9-77D7E0820AE2}"/>
              </a:ext>
            </a:extLst>
          </p:cNvPr>
          <p:cNvSpPr>
            <a:spLocks noGrp="1"/>
          </p:cNvSpPr>
          <p:nvPr>
            <p:ph type="title"/>
          </p:nvPr>
        </p:nvSpPr>
        <p:spPr/>
        <p:txBody>
          <a:bodyPr/>
          <a:lstStyle/>
          <a:p>
            <a:r>
              <a:rPr lang="en-IN" dirty="0"/>
              <a:t>97-99%  and 75% of Missing Values</a:t>
            </a:r>
          </a:p>
        </p:txBody>
      </p:sp>
      <p:sp>
        <p:nvSpPr>
          <p:cNvPr id="3" name="Content Placeholder 2">
            <a:extLst>
              <a:ext uri="{FF2B5EF4-FFF2-40B4-BE49-F238E27FC236}">
                <a16:creationId xmlns:a16="http://schemas.microsoft.com/office/drawing/2014/main" id="{7A9CE04B-63D6-E1F7-4E87-48824F9B5D65}"/>
              </a:ext>
            </a:extLst>
          </p:cNvPr>
          <p:cNvSpPr>
            <a:spLocks noGrp="1"/>
          </p:cNvSpPr>
          <p:nvPr>
            <p:ph idx="1"/>
          </p:nvPr>
        </p:nvSpPr>
        <p:spPr>
          <a:xfrm>
            <a:off x="1682980" y="3999272"/>
            <a:ext cx="8826039" cy="1907458"/>
          </a:xfrm>
        </p:spPr>
        <p:txBody>
          <a:bodyPr/>
          <a:lstStyle/>
          <a:p>
            <a:r>
              <a:rPr lang="en-IN" dirty="0"/>
              <a:t>Didn’t remove these columns altogether.</a:t>
            </a:r>
          </a:p>
          <a:p>
            <a:r>
              <a:rPr lang="en-IN" dirty="0"/>
              <a:t>Possibility of adding at least some insights to the model</a:t>
            </a:r>
          </a:p>
          <a:p>
            <a:r>
              <a:rPr lang="en-IN" dirty="0"/>
              <a:t>Hence, are treated at the time of encoding, where Null values are replaced with “NA” label</a:t>
            </a:r>
          </a:p>
          <a:p>
            <a:r>
              <a:rPr lang="en-IN" dirty="0"/>
              <a:t>Even “NA” can contribute to the understanding of the model</a:t>
            </a:r>
          </a:p>
        </p:txBody>
      </p:sp>
      <p:pic>
        <p:nvPicPr>
          <p:cNvPr id="9" name="Picture 8">
            <a:extLst>
              <a:ext uri="{FF2B5EF4-FFF2-40B4-BE49-F238E27FC236}">
                <a16:creationId xmlns:a16="http://schemas.microsoft.com/office/drawing/2014/main" id="{5276FD63-44C3-9070-8188-307638C60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39" y="1636960"/>
            <a:ext cx="10434919" cy="1907458"/>
          </a:xfrm>
          <a:prstGeom prst="rect">
            <a:avLst/>
          </a:prstGeom>
        </p:spPr>
      </p:pic>
    </p:spTree>
    <p:extLst>
      <p:ext uri="{BB962C8B-B14F-4D97-AF65-F5344CB8AC3E}">
        <p14:creationId xmlns:p14="http://schemas.microsoft.com/office/powerpoint/2010/main" val="132567271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0695-3CDC-02B3-06CC-FC52550BF0AD}"/>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55770075-1800-2312-49D3-B53FAC2CCADA}"/>
              </a:ext>
            </a:extLst>
          </p:cNvPr>
          <p:cNvSpPr>
            <a:spLocks noGrp="1"/>
          </p:cNvSpPr>
          <p:nvPr>
            <p:ph idx="1"/>
          </p:nvPr>
        </p:nvSpPr>
        <p:spPr>
          <a:xfrm>
            <a:off x="4493341" y="1759974"/>
            <a:ext cx="3205315" cy="2920734"/>
          </a:xfrm>
        </p:spPr>
        <p:txBody>
          <a:bodyPr/>
          <a:lstStyle/>
          <a:p>
            <a:r>
              <a:rPr lang="en-IN" b="1" dirty="0"/>
              <a:t>Numerical Columns</a:t>
            </a:r>
          </a:p>
          <a:p>
            <a:endParaRPr lang="en-IN" dirty="0"/>
          </a:p>
          <a:p>
            <a:endParaRPr lang="en-IN" dirty="0"/>
          </a:p>
          <a:p>
            <a:endParaRPr lang="en-IN" dirty="0"/>
          </a:p>
          <a:p>
            <a:endParaRPr lang="en-IN" dirty="0"/>
          </a:p>
          <a:p>
            <a:endParaRPr lang="en-IN" dirty="0"/>
          </a:p>
          <a:p>
            <a:r>
              <a:rPr lang="en-IN" b="1" dirty="0"/>
              <a:t>Categorical Columns</a:t>
            </a:r>
          </a:p>
        </p:txBody>
      </p:sp>
      <p:pic>
        <p:nvPicPr>
          <p:cNvPr id="7" name="Picture 6">
            <a:extLst>
              <a:ext uri="{FF2B5EF4-FFF2-40B4-BE49-F238E27FC236}">
                <a16:creationId xmlns:a16="http://schemas.microsoft.com/office/drawing/2014/main" id="{62A0BA5D-C48F-BF9C-299A-7BC1AFD96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389" y="2222030"/>
            <a:ext cx="10817223" cy="1405849"/>
          </a:xfrm>
          <a:prstGeom prst="rect">
            <a:avLst/>
          </a:prstGeom>
        </p:spPr>
      </p:pic>
      <p:pic>
        <p:nvPicPr>
          <p:cNvPr id="9" name="Picture 8">
            <a:extLst>
              <a:ext uri="{FF2B5EF4-FFF2-40B4-BE49-F238E27FC236}">
                <a16:creationId xmlns:a16="http://schemas.microsoft.com/office/drawing/2014/main" id="{5DAF7C9B-1C13-ABDB-01F0-D4B80E875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388" y="4680708"/>
            <a:ext cx="10817223" cy="1438667"/>
          </a:xfrm>
          <a:prstGeom prst="rect">
            <a:avLst/>
          </a:prstGeom>
        </p:spPr>
      </p:pic>
    </p:spTree>
    <p:extLst>
      <p:ext uri="{BB962C8B-B14F-4D97-AF65-F5344CB8AC3E}">
        <p14:creationId xmlns:p14="http://schemas.microsoft.com/office/powerpoint/2010/main" val="3934546967"/>
      </p:ext>
    </p:extLst>
  </p:cSld>
  <p:clrMapOvr>
    <a:masterClrMapping/>
  </p:clrMapOvr>
  <p:transition spd="med">
    <p:pull/>
  </p:transition>
</p:sld>
</file>

<file path=ppt/theme/theme1.xml><?xml version="1.0" encoding="utf-8"?>
<a:theme xmlns:a="http://schemas.openxmlformats.org/drawingml/2006/main" name="Wisp">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1601</TotalTime>
  <Words>1354</Words>
  <Application>Microsoft Office PowerPoint</Application>
  <PresentationFormat>Widescreen</PresentationFormat>
  <Paragraphs>176</Paragraphs>
  <Slides>34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Century Gothic</vt:lpstr>
      <vt:lpstr>system-ui</vt:lpstr>
      <vt:lpstr>Wingdings 3</vt:lpstr>
      <vt:lpstr>Wisp</vt:lpstr>
      <vt:lpstr>Placement Project </vt:lpstr>
      <vt:lpstr>Problem Statement</vt:lpstr>
      <vt:lpstr>Why Statute Barred Status Matters?</vt:lpstr>
      <vt:lpstr>About The Dataset</vt:lpstr>
      <vt:lpstr>Presence of Null Values?</vt:lpstr>
      <vt:lpstr>Less than 5% Null Values</vt:lpstr>
      <vt:lpstr>More than 5% less than 10% Null Values</vt:lpstr>
      <vt:lpstr>97-99%  and 75% of Missing Values</vt:lpstr>
      <vt:lpstr>Exploratory Data Analysis</vt:lpstr>
      <vt:lpstr>Distribution of Numerical Columns</vt:lpstr>
      <vt:lpstr>PowerPoint Presentation</vt:lpstr>
      <vt:lpstr>Distribution of Categorical Columns</vt:lpstr>
      <vt:lpstr>ProductOrDebtType</vt:lpstr>
      <vt:lpstr>CollectionStatus</vt:lpstr>
      <vt:lpstr>ClosureReason</vt:lpstr>
      <vt:lpstr>AccountInsolvencyType</vt:lpstr>
      <vt:lpstr>CustomerInsolvencyType</vt:lpstr>
      <vt:lpstr>Encoding Categorical Features</vt:lpstr>
      <vt:lpstr>PowerPoint Presentation</vt:lpstr>
      <vt:lpstr>PowerPoint Presentation</vt:lpstr>
      <vt:lpstr>Feature Scaling</vt:lpstr>
      <vt:lpstr>Imbalance Treatment</vt:lpstr>
      <vt:lpstr>Train-Test Split</vt:lpstr>
      <vt:lpstr>Building Models</vt:lpstr>
      <vt:lpstr>Metrics: Accuracy Score, Confusion Matrix, F1 Score</vt:lpstr>
      <vt:lpstr>Comparing Performances of Models</vt:lpstr>
      <vt:lpstr>Best Performing Model: XGBoost</vt:lpstr>
      <vt:lpstr>Why lookout for F1-score?</vt:lpstr>
      <vt:lpstr>Comparing ROC-AUC </vt:lpstr>
      <vt:lpstr>Importance of ROC</vt:lpstr>
      <vt:lpstr>Lastly, Hyperparameter Tuning</vt:lpstr>
      <vt:lpstr>Analysing Feature Importance</vt:lpstr>
      <vt:lpstr>Key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Placement Project </dc:title>
  <dc:creator>Shreya Mankar</dc:creator>
  <cp:lastModifiedBy>Shreya Mankar</cp:lastModifiedBy>
  <cp:revision>13</cp:revision>
  <dcterms:created xsi:type="dcterms:W3CDTF">2024-05-08T19:49:22Z</dcterms:created>
  <dcterms:modified xsi:type="dcterms:W3CDTF">2024-05-24T10:38:59Z</dcterms:modified>
</cp:coreProperties>
</file>