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05C48-1CDB-45A9-BB3E-0B3EBB844403}" type="datetimeFigureOut">
              <a:rPr lang="en-IN" smtClean="0"/>
              <a:t>05-01-2024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7093889-8343-4D7C-90E9-0EABC0A865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67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05C48-1CDB-45A9-BB3E-0B3EBB84440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93889-8343-4D7C-90E9-0EABC0A865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90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05C48-1CDB-45A9-BB3E-0B3EBB84440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93889-8343-4D7C-90E9-0EABC0A865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665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05C48-1CDB-45A9-BB3E-0B3EBB84440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93889-8343-4D7C-90E9-0EABC0A865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11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05C48-1CDB-45A9-BB3E-0B3EBB84440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93889-8343-4D7C-90E9-0EABC0A865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69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05C48-1CDB-45A9-BB3E-0B3EBB84440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93889-8343-4D7C-90E9-0EABC0A865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70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05C48-1CDB-45A9-BB3E-0B3EBB844403}"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93889-8343-4D7C-90E9-0EABC0A865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99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05C48-1CDB-45A9-BB3E-0B3EBB844403}"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93889-8343-4D7C-90E9-0EABC0A865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39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05C48-1CDB-45A9-BB3E-0B3EBB844403}"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93889-8343-4D7C-90E9-0EABC0A865DD}" type="slidenum">
              <a:rPr lang="en-IN" smtClean="0"/>
              <a:t>‹#›</a:t>
            </a:fld>
            <a:endParaRPr lang="en-IN"/>
          </a:p>
        </p:txBody>
      </p:sp>
    </p:spTree>
    <p:extLst>
      <p:ext uri="{BB962C8B-B14F-4D97-AF65-F5344CB8AC3E}">
        <p14:creationId xmlns:p14="http://schemas.microsoft.com/office/powerpoint/2010/main" val="78788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05C48-1CDB-45A9-BB3E-0B3EBB84440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93889-8343-4D7C-90E9-0EABC0A865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79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A05C48-1CDB-45A9-BB3E-0B3EBB844403}" type="datetimeFigureOut">
              <a:rPr lang="en-IN" smtClean="0"/>
              <a:t>05-01-2024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7093889-8343-4D7C-90E9-0EABC0A865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59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A05C48-1CDB-45A9-BB3E-0B3EBB844403}" type="datetimeFigureOut">
              <a:rPr lang="en-IN" smtClean="0"/>
              <a:t>05-01-2024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093889-8343-4D7C-90E9-0EABC0A865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549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6FFE-7977-311A-8918-FFED09363DB7}"/>
              </a:ext>
            </a:extLst>
          </p:cNvPr>
          <p:cNvSpPr>
            <a:spLocks noGrp="1"/>
          </p:cNvSpPr>
          <p:nvPr>
            <p:ph type="ctrTitle"/>
          </p:nvPr>
        </p:nvSpPr>
        <p:spPr/>
        <p:txBody>
          <a:bodyPr/>
          <a:lstStyle/>
          <a:p>
            <a:r>
              <a:rPr lang="en-IN" dirty="0"/>
              <a:t>Project on data science</a:t>
            </a:r>
          </a:p>
        </p:txBody>
      </p:sp>
      <p:sp>
        <p:nvSpPr>
          <p:cNvPr id="3" name="Subtitle 2">
            <a:extLst>
              <a:ext uri="{FF2B5EF4-FFF2-40B4-BE49-F238E27FC236}">
                <a16:creationId xmlns:a16="http://schemas.microsoft.com/office/drawing/2014/main" id="{A3B9B640-4E66-FE06-C214-0255ED1E1A91}"/>
              </a:ext>
            </a:extLst>
          </p:cNvPr>
          <p:cNvSpPr>
            <a:spLocks noGrp="1"/>
          </p:cNvSpPr>
          <p:nvPr>
            <p:ph type="subTitle" idx="1"/>
          </p:nvPr>
        </p:nvSpPr>
        <p:spPr/>
        <p:txBody>
          <a:bodyPr/>
          <a:lstStyle/>
          <a:p>
            <a:r>
              <a:rPr lang="en-IN" dirty="0"/>
              <a:t>-by </a:t>
            </a:r>
            <a:r>
              <a:rPr lang="en-IN" dirty="0" err="1"/>
              <a:t>shreya</a:t>
            </a:r>
            <a:r>
              <a:rPr lang="en-IN" dirty="0"/>
              <a:t> </a:t>
            </a:r>
            <a:r>
              <a:rPr lang="en-IN" dirty="0" err="1"/>
              <a:t>mathur</a:t>
            </a:r>
            <a:endParaRPr lang="en-IN" dirty="0"/>
          </a:p>
        </p:txBody>
      </p:sp>
    </p:spTree>
    <p:extLst>
      <p:ext uri="{BB962C8B-B14F-4D97-AF65-F5344CB8AC3E}">
        <p14:creationId xmlns:p14="http://schemas.microsoft.com/office/powerpoint/2010/main" val="121035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7902-584D-3214-DE90-4A9A08DFA6E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3EC3DC0-ACA2-18D4-62E5-398FF821502C}"/>
              </a:ext>
            </a:extLst>
          </p:cNvPr>
          <p:cNvSpPr>
            <a:spLocks noGrp="1"/>
          </p:cNvSpPr>
          <p:nvPr>
            <p:ph idx="1"/>
          </p:nvPr>
        </p:nvSpPr>
        <p:spPr/>
        <p:txBody>
          <a:bodyPr/>
          <a:lstStyle/>
          <a:p>
            <a:pPr>
              <a:lnSpc>
                <a:spcPct val="107000"/>
              </a:lnSpc>
              <a:spcAft>
                <a:spcPts val="800"/>
              </a:spcAft>
            </a:pPr>
            <a:r>
              <a:rPr lang="en-IN" kern="100" dirty="0">
                <a:effectLst/>
                <a:ea typeface="Calibri" panose="020F0502020204030204" pitchFamily="34" charset="0"/>
                <a:cs typeface="Times New Roman" panose="02020603050405020304" pitchFamily="18" charset="0"/>
              </a:rPr>
              <a:t> As In today’s world, people are more attracted towards starting their own new startup but there is cut throat competition in the market in terms of product, profit, etc. To survive in the market and earn something high, different strategies are followed and several opinions and points are considered. The model aims at predicting the profit of any start up based on the values of certain parameters such as R&amp;D Spend, Marketing Spend, Administration. Our model will be helpful in providing the profit amount to the users beforehand. Prediction of profit in advance, will be helpful for users to adopt and examine different strategies to enhance it. </a:t>
            </a:r>
          </a:p>
          <a:p>
            <a:pPr>
              <a:lnSpc>
                <a:spcPct val="107000"/>
              </a:lnSpc>
              <a:spcAft>
                <a:spcPts val="800"/>
              </a:spcAft>
            </a:pPr>
            <a:endParaRPr lang="en-IN"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268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3B9A-9B9B-9C72-7E59-98678169459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0ABE796-97D6-4636-9334-E9A4D1DC7D0A}"/>
              </a:ext>
            </a:extLst>
          </p:cNvPr>
          <p:cNvSpPr>
            <a:spLocks noGrp="1"/>
          </p:cNvSpPr>
          <p:nvPr>
            <p:ph idx="1"/>
          </p:nvPr>
        </p:nvSpPr>
        <p:spPr>
          <a:xfrm>
            <a:off x="1451579" y="2015732"/>
            <a:ext cx="9603275" cy="4037749"/>
          </a:xfrm>
        </p:spPr>
        <p:txBody>
          <a:bodyPr>
            <a:normAutofit fontScale="92500" lnSpcReduction="10000"/>
          </a:bodyPr>
          <a:lstStyle/>
          <a:p>
            <a:pPr>
              <a:lnSpc>
                <a:spcPct val="107000"/>
              </a:lnSpc>
              <a:spcAft>
                <a:spcPts val="800"/>
              </a:spcAft>
            </a:pPr>
            <a:r>
              <a:rPr lang="en-IN" sz="1900" kern="100" dirty="0">
                <a:effectLst/>
                <a:latin typeface="+mj-lt"/>
                <a:ea typeface="Calibri" panose="020F0502020204030204" pitchFamily="34" charset="0"/>
                <a:cs typeface="Times New Roman" panose="02020603050405020304" pitchFamily="18" charset="0"/>
              </a:rPr>
              <a:t>Start-up Companies plays an indispensable role in uplifting the economy by providing employment to experienced and young professionals. Start-up companies are generally set up with high costs and limited revenue and require capital from a variety of sources such as venture capitalists. Therefore, these reasons make start-up companies an important target of analysis. It becomes very difficult for the start-up companies to operate and tackle the problems in a very highly competitive environment.  </a:t>
            </a:r>
          </a:p>
          <a:p>
            <a:pPr>
              <a:lnSpc>
                <a:spcPct val="107000"/>
              </a:lnSpc>
              <a:spcAft>
                <a:spcPts val="800"/>
              </a:spcAft>
            </a:pPr>
            <a:r>
              <a:rPr lang="en-IN" sz="1900" kern="100" dirty="0">
                <a:effectLst/>
                <a:latin typeface="+mj-lt"/>
                <a:ea typeface="Calibri" panose="020F0502020204030204" pitchFamily="34" charset="0"/>
                <a:cs typeface="Times New Roman" panose="02020603050405020304" pitchFamily="18" charset="0"/>
              </a:rPr>
              <a:t> Linear Regression algorithm Implemented on the dataset after training.</a:t>
            </a:r>
          </a:p>
          <a:p>
            <a:pPr>
              <a:lnSpc>
                <a:spcPct val="107000"/>
              </a:lnSpc>
              <a:spcAft>
                <a:spcPts val="800"/>
              </a:spcAft>
            </a:pPr>
            <a:r>
              <a:rPr lang="en-IN" sz="1900" kern="100" dirty="0">
                <a:effectLst/>
                <a:latin typeface="+mj-lt"/>
                <a:ea typeface="Calibri" panose="020F0502020204030204" pitchFamily="34" charset="0"/>
                <a:cs typeface="Times New Roman" panose="02020603050405020304" pitchFamily="18" charset="0"/>
              </a:rPr>
              <a:t>As it </a:t>
            </a:r>
            <a:r>
              <a:rPr lang="en-IN" sz="1900" kern="100" dirty="0">
                <a:solidFill>
                  <a:srgbClr val="000000"/>
                </a:solidFill>
                <a:effectLst/>
                <a:latin typeface="+mj-lt"/>
                <a:ea typeface="Calibri" panose="020F0502020204030204" pitchFamily="34" charset="0"/>
                <a:cs typeface="Arial" panose="020B0604020202020204" pitchFamily="34" charset="0"/>
              </a:rPr>
              <a:t>is one of the most-used regression algorithms in Machine Learning. A significant variable from the data set is chosen to predict the output variables (future values). Ordinary least squares (OLS) and linear least squares, is the real workhorse of the regression world. Use linear regression to understand the mean change in a dependent variable given a one-unit change in each independent variable.</a:t>
            </a:r>
            <a:endParaRPr lang="en-IN" sz="19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202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44DD-DBE7-D3D4-6C75-704097E4E728}"/>
              </a:ext>
            </a:extLst>
          </p:cNvPr>
          <p:cNvSpPr>
            <a:spLocks noGrp="1"/>
          </p:cNvSpPr>
          <p:nvPr>
            <p:ph type="title"/>
          </p:nvPr>
        </p:nvSpPr>
        <p:spPr/>
        <p:txBody>
          <a:bodyPr/>
          <a:lstStyle/>
          <a:p>
            <a:r>
              <a:rPr lang="en-IN" dirty="0"/>
              <a:t>EXISTING METHOD</a:t>
            </a:r>
          </a:p>
        </p:txBody>
      </p:sp>
      <p:sp>
        <p:nvSpPr>
          <p:cNvPr id="3" name="Content Placeholder 2">
            <a:extLst>
              <a:ext uri="{FF2B5EF4-FFF2-40B4-BE49-F238E27FC236}">
                <a16:creationId xmlns:a16="http://schemas.microsoft.com/office/drawing/2014/main" id="{542F8427-F1BB-7976-8963-3A8B0ACA2A22}"/>
              </a:ext>
            </a:extLst>
          </p:cNvPr>
          <p:cNvSpPr>
            <a:spLocks noGrp="1"/>
          </p:cNvSpPr>
          <p:nvPr>
            <p:ph idx="1"/>
          </p:nvPr>
        </p:nvSpPr>
        <p:spPr/>
        <p:txBody>
          <a:bodyPr>
            <a:normAutofit fontScale="77500" lnSpcReduction="20000"/>
          </a:bodyPr>
          <a:lstStyle/>
          <a:p>
            <a:pPr>
              <a:lnSpc>
                <a:spcPct val="107000"/>
              </a:lnSpc>
              <a:spcAft>
                <a:spcPts val="1125"/>
              </a:spcAft>
            </a:pPr>
            <a:r>
              <a:rPr lang="en-IN" sz="2200" b="1" kern="0" dirty="0">
                <a:solidFill>
                  <a:srgbClr val="222222"/>
                </a:solidFill>
                <a:effectLst/>
                <a:latin typeface="+mj-lt"/>
                <a:ea typeface="Times New Roman" panose="02020603050405020304" pitchFamily="18" charset="0"/>
                <a:cs typeface="Open Sans" panose="020B0606030504020204" pitchFamily="34" charset="0"/>
              </a:rPr>
              <a:t>Linear Regression</a:t>
            </a:r>
            <a:endParaRPr lang="en-IN" sz="2200" kern="100" dirty="0">
              <a:effectLst/>
              <a:latin typeface="+mj-lt"/>
              <a:ea typeface="Calibri" panose="020F0502020204030204" pitchFamily="34" charset="0"/>
              <a:cs typeface="Times New Roman" panose="02020603050405020304" pitchFamily="18" charset="0"/>
            </a:endParaRPr>
          </a:p>
          <a:p>
            <a:pPr marL="0" indent="0">
              <a:buNone/>
            </a:pPr>
            <a:r>
              <a:rPr lang="en-IN" sz="2200" kern="0" spc="15" dirty="0">
                <a:solidFill>
                  <a:srgbClr val="231F20"/>
                </a:solidFill>
                <a:effectLst/>
                <a:latin typeface="+mj-lt"/>
                <a:ea typeface="Times New Roman" panose="02020603050405020304" pitchFamily="18" charset="0"/>
                <a:cs typeface="Open Sans" panose="020B0606030504020204" pitchFamily="34" charset="0"/>
              </a:rPr>
              <a:t>Linear regression is one of the most basic types of regression in machine learning. </a:t>
            </a:r>
          </a:p>
          <a:p>
            <a:pPr>
              <a:spcAft>
                <a:spcPts val="1125"/>
              </a:spcAft>
            </a:pPr>
            <a:r>
              <a:rPr lang="en-IN" sz="2200" b="0" dirty="0">
                <a:solidFill>
                  <a:srgbClr val="222222"/>
                </a:solidFill>
                <a:effectLst/>
                <a:latin typeface="+mj-lt"/>
                <a:ea typeface="Times New Roman" panose="02020603050405020304" pitchFamily="18" charset="0"/>
                <a:cs typeface="Open Sans" panose="020B0606030504020204" pitchFamily="34" charset="0"/>
              </a:rPr>
              <a:t>. </a:t>
            </a:r>
            <a:r>
              <a:rPr lang="en-IN" sz="2200" b="1" dirty="0">
                <a:solidFill>
                  <a:srgbClr val="222222"/>
                </a:solidFill>
                <a:effectLst/>
                <a:latin typeface="+mj-lt"/>
                <a:ea typeface="Times New Roman" panose="02020603050405020304" pitchFamily="18" charset="0"/>
                <a:cs typeface="Open Sans" panose="020B0606030504020204" pitchFamily="34" charset="0"/>
              </a:rPr>
              <a:t>Logistic Regression</a:t>
            </a:r>
            <a:endParaRPr lang="en-IN" sz="2200" b="1" dirty="0">
              <a:latin typeface="+mj-lt"/>
              <a:ea typeface="Times New Roman" panose="02020603050405020304" pitchFamily="18" charset="0"/>
            </a:endParaRPr>
          </a:p>
          <a:p>
            <a:pPr marL="0" indent="0">
              <a:spcAft>
                <a:spcPts val="1125"/>
              </a:spcAft>
              <a:buNone/>
            </a:pPr>
            <a:r>
              <a:rPr lang="en-IN" sz="2200" spc="15" dirty="0">
                <a:solidFill>
                  <a:srgbClr val="231F20"/>
                </a:solidFill>
                <a:effectLst/>
                <a:latin typeface="+mj-lt"/>
                <a:ea typeface="Calibri" panose="020F0502020204030204" pitchFamily="34" charset="0"/>
                <a:cs typeface="Open Sans" panose="020B0606030504020204" pitchFamily="34" charset="0"/>
              </a:rPr>
              <a:t>Logistic regression is one of the types of regression analysis technique, which gets used when the dependent variable is discrete.</a:t>
            </a:r>
          </a:p>
          <a:p>
            <a:pPr>
              <a:spcAft>
                <a:spcPts val="1125"/>
              </a:spcAft>
            </a:pPr>
            <a:r>
              <a:rPr lang="en-IN" sz="2200" b="1" dirty="0">
                <a:solidFill>
                  <a:srgbClr val="222222"/>
                </a:solidFill>
                <a:effectLst/>
                <a:latin typeface="+mj-lt"/>
                <a:ea typeface="Times New Roman" panose="02020603050405020304" pitchFamily="18" charset="0"/>
                <a:cs typeface="Open Sans" panose="020B0606030504020204" pitchFamily="34" charset="0"/>
              </a:rPr>
              <a:t>Ridge Regression</a:t>
            </a:r>
            <a:endParaRPr lang="en-IN" sz="2200" b="1" dirty="0">
              <a:effectLst/>
              <a:latin typeface="+mj-lt"/>
              <a:ea typeface="Times New Roman" panose="02020603050405020304" pitchFamily="18" charset="0"/>
            </a:endParaRPr>
          </a:p>
          <a:p>
            <a:pPr marL="0" indent="0">
              <a:buNone/>
            </a:pPr>
            <a:r>
              <a:rPr lang="en-IN" sz="2200" spc="15" dirty="0">
                <a:solidFill>
                  <a:srgbClr val="231F20"/>
                </a:solidFill>
                <a:effectLst/>
                <a:latin typeface="+mj-lt"/>
                <a:ea typeface="Calibri" panose="020F0502020204030204" pitchFamily="34" charset="0"/>
                <a:cs typeface="Open Sans" panose="020B0606030504020204" pitchFamily="34" charset="0"/>
              </a:rPr>
              <a:t>This is another one of the types of regression in machine learning which is usually used when there is a high correlation between the independent variables.</a:t>
            </a:r>
          </a:p>
          <a:p>
            <a:pPr marL="0" indent="0">
              <a:buNone/>
            </a:pPr>
            <a:endParaRPr lang="en-IN" dirty="0"/>
          </a:p>
        </p:txBody>
      </p:sp>
    </p:spTree>
    <p:extLst>
      <p:ext uri="{BB962C8B-B14F-4D97-AF65-F5344CB8AC3E}">
        <p14:creationId xmlns:p14="http://schemas.microsoft.com/office/powerpoint/2010/main" val="150277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0AD4-06DE-6899-B3B9-5DC4AA4C19AE}"/>
              </a:ext>
            </a:extLst>
          </p:cNvPr>
          <p:cNvSpPr>
            <a:spLocks noGrp="1"/>
          </p:cNvSpPr>
          <p:nvPr>
            <p:ph type="title"/>
          </p:nvPr>
        </p:nvSpPr>
        <p:spPr/>
        <p:txBody>
          <a:bodyPr/>
          <a:lstStyle/>
          <a:p>
            <a:r>
              <a:rPr lang="en-IN" dirty="0"/>
              <a:t>PROPOSED METHOD WITH ARCHITECTURE</a:t>
            </a:r>
          </a:p>
        </p:txBody>
      </p:sp>
      <p:sp>
        <p:nvSpPr>
          <p:cNvPr id="3" name="Content Placeholder 2">
            <a:extLst>
              <a:ext uri="{FF2B5EF4-FFF2-40B4-BE49-F238E27FC236}">
                <a16:creationId xmlns:a16="http://schemas.microsoft.com/office/drawing/2014/main" id="{1A2973C1-10D3-8053-6E45-CF719E5F0613}"/>
              </a:ext>
            </a:extLst>
          </p:cNvPr>
          <p:cNvSpPr>
            <a:spLocks noGrp="1"/>
          </p:cNvSpPr>
          <p:nvPr>
            <p:ph idx="1"/>
          </p:nvPr>
        </p:nvSpPr>
        <p:spPr/>
        <p:txBody>
          <a:bodyPr/>
          <a:lstStyle/>
          <a:p>
            <a:r>
              <a:rPr lang="en-IN" b="1" kern="100" dirty="0">
                <a:solidFill>
                  <a:srgbClr val="080809"/>
                </a:solidFill>
                <a:effectLst/>
                <a:latin typeface="+mj-lt"/>
                <a:ea typeface="Calibri" panose="020F0502020204030204" pitchFamily="34" charset="0"/>
                <a:cs typeface="Times New Roman" panose="02020603050405020304" pitchFamily="18" charset="0"/>
              </a:rPr>
              <a:t>Linear regression is an algorithm that provides a linear relationship between an independent variable and a dependent variable to predict the outcome of future events. It is a statistical method used in data science and machine learning for predictive analysis.</a:t>
            </a:r>
            <a:endParaRPr lang="en-IN" kern="100" dirty="0">
              <a:effectLst/>
              <a:latin typeface="+mj-lt"/>
              <a:ea typeface="Calibri" panose="020F0502020204030204" pitchFamily="34" charset="0"/>
              <a:cs typeface="Times New Roman" panose="02020603050405020304" pitchFamily="18" charset="0"/>
            </a:endParaRPr>
          </a:p>
          <a:p>
            <a:r>
              <a:rPr lang="en-IN" dirty="0">
                <a:solidFill>
                  <a:srgbClr val="080809"/>
                </a:solidFill>
                <a:effectLst/>
                <a:latin typeface="+mj-lt"/>
                <a:ea typeface="Times New Roman" panose="02020603050405020304" pitchFamily="18" charset="0"/>
              </a:rPr>
              <a:t>This analysis method is advantageous when at least two variables are available in the data, as observed in stock market forecasting, portfolio management, scientific analysis, etc.</a:t>
            </a:r>
            <a:endParaRPr lang="en-IN" dirty="0">
              <a:effectLst/>
              <a:latin typeface="+mj-lt"/>
              <a:ea typeface="Times New Roman" panose="02020603050405020304" pitchFamily="18" charset="0"/>
            </a:endParaRPr>
          </a:p>
          <a:p>
            <a:endParaRPr lang="en-IN" dirty="0"/>
          </a:p>
        </p:txBody>
      </p:sp>
    </p:spTree>
    <p:extLst>
      <p:ext uri="{BB962C8B-B14F-4D97-AF65-F5344CB8AC3E}">
        <p14:creationId xmlns:p14="http://schemas.microsoft.com/office/powerpoint/2010/main" val="31550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EA5A-F72C-9DDB-ACD3-B290302D5E1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5BBAF44-99D9-937B-E80E-78030ABFF54F}"/>
              </a:ext>
            </a:extLst>
          </p:cNvPr>
          <p:cNvSpPr>
            <a:spLocks noGrp="1"/>
          </p:cNvSpPr>
          <p:nvPr>
            <p:ph idx="1"/>
          </p:nvPr>
        </p:nvSpPr>
        <p:spPr>
          <a:xfrm>
            <a:off x="1451579" y="2015732"/>
            <a:ext cx="9603275" cy="4164935"/>
          </a:xfrm>
        </p:spPr>
        <p:txBody>
          <a:bodyPr>
            <a:normAutofit fontScale="77500" lnSpcReduction="20000"/>
          </a:bodyPr>
          <a:lstStyle/>
          <a:p>
            <a:pPr>
              <a:lnSpc>
                <a:spcPct val="107000"/>
              </a:lnSpc>
              <a:spcAft>
                <a:spcPts val="800"/>
              </a:spcAft>
            </a:pPr>
            <a:r>
              <a:rPr lang="en-IN" sz="2100" kern="100" dirty="0">
                <a:effectLst/>
                <a:latin typeface="+mj-lt"/>
                <a:ea typeface="Calibri" panose="020F0502020204030204" pitchFamily="34" charset="0"/>
                <a:cs typeface="Times New Roman" panose="02020603050405020304" pitchFamily="18" charset="0"/>
              </a:rPr>
              <a:t>1.Data Analysing: - This is the first step involved in the process of making profit prediction. It consists of the data values of 50 start-up companies.</a:t>
            </a:r>
          </a:p>
          <a:p>
            <a:pPr>
              <a:lnSpc>
                <a:spcPct val="107000"/>
              </a:lnSpc>
              <a:spcAft>
                <a:spcPts val="800"/>
              </a:spcAft>
            </a:pPr>
            <a:r>
              <a:rPr lang="en-IN" sz="2100" kern="100" dirty="0">
                <a:effectLst/>
                <a:latin typeface="+mj-lt"/>
                <a:ea typeface="Calibri" panose="020F0502020204030204" pitchFamily="34" charset="0"/>
                <a:cs typeface="Times New Roman" panose="02020603050405020304" pitchFamily="18" charset="0"/>
              </a:rPr>
              <a:t> 2.Data Pre-processing: - Data Pre-processing is done after loading the dataset.  The entire dataset is split in the ratio of 2:8 for testing and training the model respectively. </a:t>
            </a:r>
          </a:p>
          <a:p>
            <a:pPr>
              <a:lnSpc>
                <a:spcPct val="107000"/>
              </a:lnSpc>
              <a:spcAft>
                <a:spcPts val="800"/>
              </a:spcAft>
            </a:pPr>
            <a:r>
              <a:rPr lang="en-IN" sz="2100" kern="100" dirty="0">
                <a:effectLst/>
                <a:latin typeface="+mj-lt"/>
                <a:ea typeface="Calibri" panose="020F0502020204030204" pitchFamily="34" charset="0"/>
                <a:cs typeface="Times New Roman" panose="02020603050405020304" pitchFamily="18" charset="0"/>
              </a:rPr>
              <a:t>3.Selecting a Model: - Multiple Linear Regression is the machine learning algorithms implemented in this model to predict the profit.</a:t>
            </a:r>
          </a:p>
          <a:p>
            <a:pPr>
              <a:lnSpc>
                <a:spcPct val="107000"/>
              </a:lnSpc>
              <a:spcAft>
                <a:spcPts val="800"/>
              </a:spcAft>
            </a:pPr>
            <a:r>
              <a:rPr lang="en-IN" sz="2100" kern="100" dirty="0">
                <a:effectLst/>
                <a:latin typeface="+mj-lt"/>
                <a:ea typeface="Calibri" panose="020F0502020204030204" pitchFamily="34" charset="0"/>
                <a:cs typeface="Times New Roman" panose="02020603050405020304" pitchFamily="18" charset="0"/>
              </a:rPr>
              <a:t> Multiple Linear Regression is usually used when there is a continuous dependent variable and two or greater than two independent variables. Similarly, for this model we have profit as a dependent variable and rest other parameters Marketing Spend, Administration Spend and R&amp;D Spend as the independent variables . </a:t>
            </a:r>
          </a:p>
          <a:p>
            <a:pPr>
              <a:lnSpc>
                <a:spcPct val="107000"/>
              </a:lnSpc>
              <a:spcAft>
                <a:spcPts val="800"/>
              </a:spcAft>
            </a:pPr>
            <a:r>
              <a:rPr lang="en-IN" sz="2100" kern="100" dirty="0">
                <a:effectLst/>
                <a:latin typeface="+mj-lt"/>
                <a:ea typeface="Calibri" panose="020F0502020204030204" pitchFamily="34" charset="0"/>
                <a:cs typeface="Times New Roman" panose="02020603050405020304" pitchFamily="18" charset="0"/>
              </a:rPr>
              <a:t>4.Prediction of Profit: - One of the above-mentioned models can be used to make prediction of profit by providing the values of the required variables. These parameters include money spent for different causes such as R&amp;D, Marketing and Administration purpose.</a:t>
            </a:r>
          </a:p>
          <a:p>
            <a:endParaRPr lang="en-IN" dirty="0"/>
          </a:p>
        </p:txBody>
      </p:sp>
    </p:spTree>
    <p:extLst>
      <p:ext uri="{BB962C8B-B14F-4D97-AF65-F5344CB8AC3E}">
        <p14:creationId xmlns:p14="http://schemas.microsoft.com/office/powerpoint/2010/main" val="188237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6857-CBB6-248B-0F22-9D1CD908840A}"/>
              </a:ext>
            </a:extLst>
          </p:cNvPr>
          <p:cNvSpPr>
            <a:spLocks noGrp="1"/>
          </p:cNvSpPr>
          <p:nvPr>
            <p:ph type="title"/>
          </p:nvPr>
        </p:nvSpPr>
        <p:spPr/>
        <p:txBody>
          <a:bodyPr/>
          <a:lstStyle/>
          <a:p>
            <a:r>
              <a:rPr lang="en-IN" dirty="0" err="1"/>
              <a:t>iMPLEMENTATION</a:t>
            </a:r>
            <a:endParaRPr lang="en-IN" dirty="0"/>
          </a:p>
        </p:txBody>
      </p:sp>
      <p:sp>
        <p:nvSpPr>
          <p:cNvPr id="3" name="Content Placeholder 2">
            <a:extLst>
              <a:ext uri="{FF2B5EF4-FFF2-40B4-BE49-F238E27FC236}">
                <a16:creationId xmlns:a16="http://schemas.microsoft.com/office/drawing/2014/main" id="{720FE3E7-BC5B-CE10-CB76-949E35CF971B}"/>
              </a:ext>
            </a:extLst>
          </p:cNvPr>
          <p:cNvSpPr>
            <a:spLocks noGrp="1"/>
          </p:cNvSpPr>
          <p:nvPr>
            <p:ph idx="1"/>
          </p:nvPr>
        </p:nvSpPr>
        <p:spPr/>
        <p:txBody>
          <a:bodyPr/>
          <a:lstStyle/>
          <a:p>
            <a:r>
              <a:rPr lang="en-IN" dirty="0"/>
              <a:t>Importing libraries and datasets</a:t>
            </a:r>
          </a:p>
          <a:p>
            <a:r>
              <a:rPr lang="en-IN" dirty="0"/>
              <a:t>Numerical analysis of </a:t>
            </a:r>
            <a:r>
              <a:rPr lang="en-IN" dirty="0" err="1"/>
              <a:t>datset</a:t>
            </a:r>
            <a:endParaRPr lang="en-IN" dirty="0"/>
          </a:p>
          <a:p>
            <a:r>
              <a:rPr lang="en-IN" dirty="0"/>
              <a:t>Schema of dataset</a:t>
            </a:r>
          </a:p>
          <a:p>
            <a:r>
              <a:rPr lang="en-IN" dirty="0"/>
              <a:t>Correlation</a:t>
            </a:r>
          </a:p>
          <a:p>
            <a:r>
              <a:rPr lang="en-IN" dirty="0"/>
              <a:t>Correlation </a:t>
            </a:r>
          </a:p>
          <a:p>
            <a:r>
              <a:rPr lang="en-IN" dirty="0"/>
              <a:t>Correlation  matrix</a:t>
            </a:r>
          </a:p>
          <a:p>
            <a:r>
              <a:rPr lang="en-IN" dirty="0"/>
              <a:t>OLS model</a:t>
            </a:r>
          </a:p>
          <a:p>
            <a:endParaRPr lang="en-IN" dirty="0"/>
          </a:p>
        </p:txBody>
      </p:sp>
    </p:spTree>
    <p:extLst>
      <p:ext uri="{BB962C8B-B14F-4D97-AF65-F5344CB8AC3E}">
        <p14:creationId xmlns:p14="http://schemas.microsoft.com/office/powerpoint/2010/main" val="146140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FD5-2409-5EE0-2815-B0797EF598E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4FAE4C8-05C9-3032-7161-F7A4EC885BC1}"/>
              </a:ext>
            </a:extLst>
          </p:cNvPr>
          <p:cNvSpPr>
            <a:spLocks noGrp="1"/>
          </p:cNvSpPr>
          <p:nvPr>
            <p:ph idx="1"/>
          </p:nvPr>
        </p:nvSpPr>
        <p:spPr/>
        <p:txBody>
          <a:bodyPr/>
          <a:lstStyle/>
          <a:p>
            <a:r>
              <a:rPr lang="en-IN" dirty="0"/>
              <a:t>Outliers detection</a:t>
            </a:r>
          </a:p>
          <a:p>
            <a:r>
              <a:rPr lang="en-IN" dirty="0"/>
              <a:t>Histogram on profit</a:t>
            </a:r>
          </a:p>
          <a:p>
            <a:r>
              <a:rPr lang="en-IN" dirty="0"/>
              <a:t>Pair plot</a:t>
            </a:r>
          </a:p>
          <a:p>
            <a:r>
              <a:rPr lang="en-IN" dirty="0"/>
              <a:t>Calculation on regression metrices</a:t>
            </a:r>
          </a:p>
          <a:p>
            <a:r>
              <a:rPr lang="en-IN" dirty="0"/>
              <a:t>Data into train set and test set</a:t>
            </a:r>
          </a:p>
          <a:p>
            <a:r>
              <a:rPr lang="en-IN" dirty="0"/>
              <a:t>Model evaluation</a:t>
            </a:r>
          </a:p>
          <a:p>
            <a:r>
              <a:rPr lang="en-IN" dirty="0"/>
              <a:t>Error calculation</a:t>
            </a:r>
          </a:p>
        </p:txBody>
      </p:sp>
    </p:spTree>
    <p:extLst>
      <p:ext uri="{BB962C8B-B14F-4D97-AF65-F5344CB8AC3E}">
        <p14:creationId xmlns:p14="http://schemas.microsoft.com/office/powerpoint/2010/main" val="338635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C1B0-B06F-DBE0-F3A9-30AFF6B4EB9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2966A44-5EFF-2934-C671-57430FCDE67D}"/>
              </a:ext>
            </a:extLst>
          </p:cNvPr>
          <p:cNvSpPr>
            <a:spLocks noGrp="1"/>
          </p:cNvSpPr>
          <p:nvPr>
            <p:ph idx="1"/>
          </p:nvPr>
        </p:nvSpPr>
        <p:spPr/>
        <p:txBody>
          <a:bodyPr>
            <a:normAutofit/>
          </a:bodyPr>
          <a:lstStyle/>
          <a:p>
            <a:pPr marL="457200">
              <a:lnSpc>
                <a:spcPts val="2475"/>
              </a:lnSpc>
            </a:pPr>
            <a:r>
              <a:rPr lang="en-IN" sz="1800" kern="100" dirty="0">
                <a:solidFill>
                  <a:srgbClr val="222222"/>
                </a:solidFill>
                <a:effectLst/>
                <a:latin typeface="Aptos Display" panose="020B0004020202020204" pitchFamily="34" charset="0"/>
                <a:ea typeface="Calibri" panose="020F0502020204030204" pitchFamily="34" charset="0"/>
                <a:cs typeface="Times New Roman" panose="02020603050405020304" pitchFamily="18" charset="0"/>
              </a:rPr>
              <a:t>So, the mean absolute error is </a:t>
            </a:r>
            <a:r>
              <a:rPr lang="en-IN" sz="1800" b="1" kern="100" dirty="0">
                <a:solidFill>
                  <a:srgbClr val="222222"/>
                </a:solidFill>
                <a:effectLst/>
                <a:latin typeface="Aptos Display" panose="020B0004020202020204" pitchFamily="34" charset="0"/>
                <a:ea typeface="Calibri" panose="020F0502020204030204" pitchFamily="34" charset="0"/>
                <a:cs typeface="Times New Roman" panose="02020603050405020304" pitchFamily="18" charset="0"/>
              </a:rPr>
              <a:t>6979.152252370402</a:t>
            </a:r>
            <a:r>
              <a:rPr lang="en-IN" sz="1800" kern="100" dirty="0">
                <a:solidFill>
                  <a:srgbClr val="222222"/>
                </a:solidFill>
                <a:effectLst/>
                <a:latin typeface="Aptos Display" panose="020B0004020202020204" pitchFamily="34" charset="0"/>
                <a:ea typeface="Calibri" panose="020F0502020204030204" pitchFamily="34" charset="0"/>
                <a:cs typeface="Times New Roman" panose="02020603050405020304" pitchFamily="18" charset="0"/>
              </a:rPr>
              <a:t>. Therefore our predicted value can be </a:t>
            </a:r>
            <a:r>
              <a:rPr lang="en-IN" sz="1800" b="1" kern="100" dirty="0">
                <a:solidFill>
                  <a:srgbClr val="222222"/>
                </a:solidFill>
                <a:effectLst/>
                <a:latin typeface="Aptos Display" panose="020B0004020202020204" pitchFamily="34" charset="0"/>
                <a:ea typeface="Calibri" panose="020F0502020204030204" pitchFamily="34" charset="0"/>
                <a:cs typeface="Times New Roman" panose="02020603050405020304" pitchFamily="18" charset="0"/>
              </a:rPr>
              <a:t>6979.152252370402 units more or less than the actual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475"/>
              </a:lnSpc>
            </a:pPr>
            <a:r>
              <a:rPr lang="en-IN" sz="1800" kern="0" dirty="0">
                <a:solidFill>
                  <a:srgbClr val="222222"/>
                </a:solidFill>
                <a:effectLst/>
                <a:latin typeface="Aptos Display" panose="020B0004020202020204" pitchFamily="34" charset="0"/>
                <a:ea typeface="Times New Roman" panose="02020603050405020304" pitchFamily="18" charset="0"/>
                <a:cs typeface="Times New Roman" panose="02020603050405020304" pitchFamily="18" charset="0"/>
              </a:rPr>
              <a:t>The best model is LINEAR REGRESSION, also known as ordinary least squares (OLS) and linear least squares, is the real workhorse of the regression world. We can use linear regression to understand the mean change in a dependent variable given a one-unit change in each independent variable. Since the R squared value of our model is </a:t>
            </a:r>
            <a:r>
              <a:rPr lang="en-IN" sz="1800" b="1" kern="0" dirty="0">
                <a:solidFill>
                  <a:srgbClr val="222222"/>
                </a:solidFill>
                <a:effectLst/>
                <a:latin typeface="Aptos Display" panose="020B0004020202020204" pitchFamily="34" charset="0"/>
                <a:ea typeface="Times New Roman" panose="02020603050405020304" pitchFamily="18" charset="0"/>
                <a:cs typeface="Times New Roman" panose="02020603050405020304" pitchFamily="18" charset="0"/>
              </a:rPr>
              <a:t>0.951</a:t>
            </a:r>
            <a:r>
              <a:rPr lang="en-IN" sz="1800" kern="0" dirty="0">
                <a:solidFill>
                  <a:srgbClr val="222222"/>
                </a:solidFill>
                <a:effectLst/>
                <a:latin typeface="Aptos Display" panose="020B0004020202020204" pitchFamily="34" charset="0"/>
                <a:ea typeface="Times New Roman" panose="02020603050405020304" pitchFamily="18" charset="0"/>
                <a:cs typeface="Times New Roman" panose="02020603050405020304" pitchFamily="18" charset="0"/>
              </a:rPr>
              <a:t> S is close to 1 and hence the data fit well in this regression model .As high r squared is good for the regression model.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475"/>
              </a:lnSpc>
              <a:spcAft>
                <a:spcPts val="800"/>
              </a:spcAft>
            </a:pPr>
            <a:r>
              <a:rPr lang="en-IN" sz="1800" kern="0" dirty="0">
                <a:solidFill>
                  <a:srgbClr val="222222"/>
                </a:solidFill>
                <a:effectLst/>
                <a:latin typeface="Aptos Display" panose="020B0004020202020204" pitchFamily="34" charset="0"/>
                <a:ea typeface="Times New Roman" panose="02020603050405020304" pitchFamily="18" charset="0"/>
                <a:cs typeface="Times New Roman" panose="02020603050405020304" pitchFamily="18" charset="0"/>
              </a:rPr>
              <a:t>R&amp;D spend with profit as target variable shows the highest correlation.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6193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805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Display</vt:lpstr>
      <vt:lpstr>Arial</vt:lpstr>
      <vt:lpstr>Calibri</vt:lpstr>
      <vt:lpstr>Gill Sans MT</vt:lpstr>
      <vt:lpstr>Gallery</vt:lpstr>
      <vt:lpstr>Project on data science</vt:lpstr>
      <vt:lpstr>ABSTRACT</vt:lpstr>
      <vt:lpstr>INTRODUCTION</vt:lpstr>
      <vt:lpstr>EXISTING METHOD</vt:lpstr>
      <vt:lpstr>PROPOSED METHOD WITH ARCHITECTURE</vt:lpstr>
      <vt:lpstr>METHODOLOGY</vt:lpstr>
      <vt:lpstr>iMPLEMENTATION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data science</dc:title>
  <dc:creator>SHREYA MATHUR</dc:creator>
  <cp:lastModifiedBy>SHREYA MATHUR</cp:lastModifiedBy>
  <cp:revision>1</cp:revision>
  <dcterms:created xsi:type="dcterms:W3CDTF">2024-01-05T17:18:31Z</dcterms:created>
  <dcterms:modified xsi:type="dcterms:W3CDTF">2024-01-05T17:41:22Z</dcterms:modified>
</cp:coreProperties>
</file>