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461B49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64" autoAdjust="0"/>
    <p:restoredTop sz="73146" autoAdjust="0"/>
  </p:normalViewPr>
  <p:slideViewPr>
    <p:cSldViewPr>
      <p:cViewPr varScale="1">
        <p:scale>
          <a:sx n="53" d="100"/>
          <a:sy n="53" d="100"/>
        </p:scale>
        <p:origin x="29" y="-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 Categories by Popularity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D-4486-9E63-5C1E4AA53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2513848"/>
        <c:axId val="462519248"/>
        <c:axId val="0"/>
      </c:bar3DChart>
      <c:catAx>
        <c:axId val="46251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19248"/>
        <c:crosses val="autoZero"/>
        <c:auto val="1"/>
        <c:lblAlgn val="ctr"/>
        <c:lblOffset val="100"/>
        <c:noMultiLvlLbl val="0"/>
      </c:catAx>
      <c:valAx>
        <c:axId val="46251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1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 Type by Popularity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F5-494F-80E4-0983BF63B4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F5-494F-80E4-0983BF63B4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F5-494F-80E4-0983BF63B4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F5-494F-80E4-0983BF63B4E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audio</c:v>
                </c:pt>
                <c:pt idx="1">
                  <c:v>photo</c:v>
                </c:pt>
                <c:pt idx="2">
                  <c:v>video</c:v>
                </c:pt>
                <c:pt idx="3">
                  <c:v>GIF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96862</c:v>
                </c:pt>
                <c:pt idx="1">
                  <c:v>82240</c:v>
                </c:pt>
                <c:pt idx="2">
                  <c:v>81884</c:v>
                </c:pt>
                <c:pt idx="3">
                  <c:v>79900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7-4A79-BE3F-B7639B876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 Categories by Popularity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4-4EED-ADC7-789881259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4-4EED-ADC7-789881259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4-4EED-ADC7-7898812591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4-4EED-ADC7-7898812591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B84-4EED-ADC7-78988125917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8-4A2D-A93D-5870DFC62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41955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D0495E-6262-1EA4-B87E-C01B607D67B9}"/>
              </a:ext>
            </a:extLst>
          </p:cNvPr>
          <p:cNvSpPr txBox="1"/>
          <p:nvPr/>
        </p:nvSpPr>
        <p:spPr>
          <a:xfrm>
            <a:off x="1864341" y="3510093"/>
            <a:ext cx="6647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DATA INSIGHTS</a:t>
            </a:r>
            <a:endParaRPr lang="en-IN" sz="8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CA2F96-FCBA-CAAB-2488-36504DBA1559}"/>
              </a:ext>
            </a:extLst>
          </p:cNvPr>
          <p:cNvSpPr txBox="1"/>
          <p:nvPr/>
        </p:nvSpPr>
        <p:spPr>
          <a:xfrm flipH="1">
            <a:off x="1864337" y="4769318"/>
            <a:ext cx="664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Investigating Top Categories at Social Buzz</a:t>
            </a:r>
            <a:endParaRPr lang="en-IN" sz="3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7"/>
    </mc:Choice>
    <mc:Fallback xmlns="">
      <p:transition spd="slow" advTm="110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38719" y="4527947"/>
            <a:ext cx="455287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C40B3B-07CE-03A3-CFCD-F1A822AAB887}"/>
              </a:ext>
            </a:extLst>
          </p:cNvPr>
          <p:cNvSpPr txBox="1"/>
          <p:nvPr/>
        </p:nvSpPr>
        <p:spPr>
          <a:xfrm>
            <a:off x="11096341" y="1766966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Animals and Science stand out as the most favored content categories, reflecting an inherent inclination toward nature and factual content.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CECAE-2DA1-4AD6-2BCC-2E32A1FE2E4E}"/>
              </a:ext>
            </a:extLst>
          </p:cNvPr>
          <p:cNvSpPr txBox="1"/>
          <p:nvPr/>
        </p:nvSpPr>
        <p:spPr>
          <a:xfrm rot="10800000" flipH="1" flipV="1">
            <a:off x="11096341" y="435867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Healthy eating outperforms general food content by 0.76%, signaling an audience preference. Collaborating with influencers and brands supporting this lifestyle can foster growth.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B9367-0712-7AAA-9D7C-3B3BC3B623E3}"/>
              </a:ext>
            </a:extLst>
          </p:cNvPr>
          <p:cNvSpPr txBox="1"/>
          <p:nvPr/>
        </p:nvSpPr>
        <p:spPr>
          <a:xfrm>
            <a:off x="11096341" y="731970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Leveraging holiday seasons for strategic social media campaigns can enhance engagement and growth in the food content category on Social Buzz.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89"/>
    </mc:Choice>
    <mc:Fallback xmlns="">
      <p:transition spd="slow" advTm="203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0808" y="5922527"/>
            <a:ext cx="5945418" cy="468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3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52812"/>
            <a:ext cx="8073522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15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7"/>
    </mc:Choice>
    <mc:Fallback xmlns="">
      <p:transition spd="slow" advTm="118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4"/>
    </mc:Choice>
    <mc:Fallback xmlns="">
      <p:transition spd="slow" advTm="10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44969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3517628" y="1114310"/>
            <a:ext cx="13421649" cy="771218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420199" y="173657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406163" y="3602568"/>
            <a:ext cx="448197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4D82C5-2BCD-9CE9-6FC4-FFD76549C284}"/>
              </a:ext>
            </a:extLst>
          </p:cNvPr>
          <p:cNvSpPr txBox="1"/>
          <p:nvPr/>
        </p:nvSpPr>
        <p:spPr>
          <a:xfrm>
            <a:off x="7121784" y="1415583"/>
            <a:ext cx="95446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Client Background:</a:t>
            </a:r>
            <a:r>
              <a:rPr lang="en-US" sz="2400" dirty="0"/>
              <a:t> Social Buzz: Leading social media &amp; content creation firm, founded in 2010 by ex-engineers from a major conglomerate. HQ: San Francisco. 500M+ monthly active users in 5 years.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Goals &amp; Challenges: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IPO Readiness: Prepare for IPO by next year.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Scaling Complexities: Manage rapid scale with limited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Learning Best Practices: Acquire data best practices from established players.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Our Approach: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Data Processing &amp; Unification: Processed diverse data sets for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Top Categories Analysis: Identified top 5 engaging content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Strategic Advisory: Guided IPO readiness and operational efficiency.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Results: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IPO Readiness: Equipped for successful IPO transition.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Efficient Scale: Strategically managed rapid growth.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Data Expertise: Assimilated industry-leading data practices.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8"/>
    </mc:Choice>
    <mc:Fallback xmlns="">
      <p:transition spd="slow" advTm="156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34652" y="35908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405702" y="120348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6" name="AutoShape 31">
            <a:extLst>
              <a:ext uri="{FF2B5EF4-FFF2-40B4-BE49-F238E27FC236}">
                <a16:creationId xmlns:a16="http://schemas.microsoft.com/office/drawing/2014/main" id="{1B495945-D11D-8909-0AD1-730D30FC8504}"/>
              </a:ext>
            </a:extLst>
          </p:cNvPr>
          <p:cNvSpPr/>
          <p:nvPr/>
        </p:nvSpPr>
        <p:spPr>
          <a:xfrm>
            <a:off x="612794" y="3802035"/>
            <a:ext cx="8884520" cy="595901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A333E9-A240-C6C1-5541-4527C457D3B1}"/>
              </a:ext>
            </a:extLst>
          </p:cNvPr>
          <p:cNvSpPr txBox="1"/>
          <p:nvPr/>
        </p:nvSpPr>
        <p:spPr>
          <a:xfrm>
            <a:off x="624417" y="3936827"/>
            <a:ext cx="872661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3600" dirty="0"/>
              <a:t>Over </a:t>
            </a:r>
            <a:r>
              <a:rPr lang="en-US" sz="3600" dirty="0">
                <a:solidFill>
                  <a:srgbClr val="A100FF"/>
                </a:solidFill>
              </a:rPr>
              <a:t>100,000</a:t>
            </a:r>
            <a:r>
              <a:rPr lang="en-US" sz="3600" dirty="0"/>
              <a:t> Posts per day</a:t>
            </a:r>
          </a:p>
          <a:p>
            <a:endParaRPr lang="en-US" sz="3600" dirty="0">
              <a:solidFill>
                <a:srgbClr val="A100FF"/>
              </a:solidFill>
            </a:endParaRPr>
          </a:p>
          <a:p>
            <a:r>
              <a:rPr lang="en-US" sz="3600" dirty="0">
                <a:solidFill>
                  <a:srgbClr val="A100FF"/>
                </a:solidFill>
              </a:rPr>
              <a:t>36,500,000 </a:t>
            </a:r>
            <a:r>
              <a:rPr lang="en-US" sz="3600" dirty="0"/>
              <a:t>Pieces of Content per year!</a:t>
            </a:r>
            <a:endParaRPr lang="en-US" sz="3600" dirty="0">
              <a:solidFill>
                <a:srgbClr val="A100FF"/>
              </a:solidFill>
            </a:endParaRP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Social Buzz grapples with a deluge of daily unstructured data, exceeding 100,000 content pieces encompassing text, images, videos, and GIFs. The primary goal is to leverage this data for deeper audience insights, enabling a more tailored and enjoyable user experience in the rapidly evolving digital landscape.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7"/>
    </mc:Choice>
    <mc:Fallback xmlns="">
      <p:transition spd="slow" advTm="307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8354837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648817" y="2764250"/>
            <a:ext cx="5811580" cy="50797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087222" y="1373323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9680644" y="113129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087222" y="4324539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9672940" y="4104665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087222" y="7275755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9680644" y="703372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676391" y="3296840"/>
            <a:ext cx="561227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  <a:r>
              <a:rPr lang="en-US" sz="8000" spc="-80" dirty="0">
                <a:solidFill>
                  <a:srgbClr val="000000"/>
                </a:solidFill>
              </a:rPr>
              <a:t>ANALYTICS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9B0522-A847-7B97-AE60-6B47153A6949}"/>
              </a:ext>
            </a:extLst>
          </p:cNvPr>
          <p:cNvSpPr txBox="1"/>
          <p:nvPr/>
        </p:nvSpPr>
        <p:spPr>
          <a:xfrm>
            <a:off x="12242431" y="1737936"/>
            <a:ext cx="4002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Andrew Fleming</a:t>
            </a:r>
          </a:p>
          <a:p>
            <a:pPr algn="ctr"/>
            <a:r>
              <a:rPr lang="en-US" sz="2800" dirty="0"/>
              <a:t>Chief Technical Architect,</a:t>
            </a:r>
          </a:p>
          <a:p>
            <a:pPr algn="ctr"/>
            <a:r>
              <a:rPr lang="en-US" sz="2800" dirty="0"/>
              <a:t>Accenture</a:t>
            </a:r>
            <a:endParaRPr lang="en-IN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50D-8E6F-21B6-6CEE-E7FAD1ACA88C}"/>
              </a:ext>
            </a:extLst>
          </p:cNvPr>
          <p:cNvSpPr txBox="1"/>
          <p:nvPr/>
        </p:nvSpPr>
        <p:spPr>
          <a:xfrm>
            <a:off x="12242432" y="4689152"/>
            <a:ext cx="4002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pPr algn="ctr"/>
            <a:r>
              <a:rPr lang="en-US" sz="2800" dirty="0"/>
              <a:t>Senior Data Analyst,</a:t>
            </a:r>
          </a:p>
          <a:p>
            <a:pPr algn="ctr"/>
            <a:r>
              <a:rPr lang="en-US" sz="2800" dirty="0"/>
              <a:t>Accenture</a:t>
            </a:r>
            <a:endParaRPr lang="en-IN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1213D3-C9DD-E020-31E3-2FBBA15557D5}"/>
              </a:ext>
            </a:extLst>
          </p:cNvPr>
          <p:cNvSpPr txBox="1"/>
          <p:nvPr/>
        </p:nvSpPr>
        <p:spPr>
          <a:xfrm>
            <a:off x="12242430" y="7609957"/>
            <a:ext cx="400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Rutwij Patankar</a:t>
            </a:r>
          </a:p>
          <a:p>
            <a:pPr algn="ctr"/>
            <a:r>
              <a:rPr lang="en-US" sz="2800" dirty="0"/>
              <a:t>Business Analyst,</a:t>
            </a:r>
          </a:p>
          <a:p>
            <a:pPr algn="ctr"/>
            <a:r>
              <a:rPr lang="en-US" sz="2800" dirty="0"/>
              <a:t>Accenture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5"/>
    </mc:Choice>
    <mc:Fallback xmlns="">
      <p:transition spd="slow" advTm="103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443" y="7477052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741691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F9174-C767-68D8-13EB-EDA33FDAE6D6}"/>
              </a:ext>
            </a:extLst>
          </p:cNvPr>
          <p:cNvSpPr txBox="1"/>
          <p:nvPr/>
        </p:nvSpPr>
        <p:spPr>
          <a:xfrm>
            <a:off x="3753591" y="1282675"/>
            <a:ext cx="672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  <a:r>
              <a:rPr lang="en-US" sz="2400" dirty="0">
                <a:solidFill>
                  <a:schemeClr val="bg1"/>
                </a:solidFill>
              </a:rPr>
              <a:t>: Gaining insights into the structure, content, and quality of the dataset to establish a foundation for analysis.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A8FAC8-5A65-2D0B-B979-16A4E01D3CE8}"/>
              </a:ext>
            </a:extLst>
          </p:cNvPr>
          <p:cNvSpPr txBox="1"/>
          <p:nvPr/>
        </p:nvSpPr>
        <p:spPr>
          <a:xfrm>
            <a:off x="5764133" y="2861304"/>
            <a:ext cx="672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Extraction</a:t>
            </a:r>
            <a:r>
              <a:rPr lang="en-US" sz="2400" dirty="0">
                <a:solidFill>
                  <a:schemeClr val="bg1"/>
                </a:solidFill>
              </a:rPr>
              <a:t>: Retrieving relevant data from various sources or databases to create a consolidated dataset for analysis.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9835A-3448-C62B-CF3A-1D9A175A91A7}"/>
              </a:ext>
            </a:extLst>
          </p:cNvPr>
          <p:cNvSpPr txBox="1"/>
          <p:nvPr/>
        </p:nvSpPr>
        <p:spPr>
          <a:xfrm>
            <a:off x="7456376" y="4469923"/>
            <a:ext cx="691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Modeling</a:t>
            </a:r>
            <a:r>
              <a:rPr lang="en-US" sz="2400" dirty="0">
                <a:solidFill>
                  <a:schemeClr val="bg1"/>
                </a:solidFill>
              </a:rPr>
              <a:t>: Creating mathematical or statistical representations of the data to identify patterns, relationships, or predictions.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773D9-BBC0-D98E-205C-07DD9925FF9C}"/>
              </a:ext>
            </a:extLst>
          </p:cNvPr>
          <p:cNvSpPr txBox="1"/>
          <p:nvPr/>
        </p:nvSpPr>
        <p:spPr>
          <a:xfrm>
            <a:off x="9294198" y="6078542"/>
            <a:ext cx="691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r>
              <a:rPr lang="en-US" sz="2400" dirty="0">
                <a:solidFill>
                  <a:schemeClr val="bg1"/>
                </a:solidFill>
              </a:rPr>
              <a:t>: Applying statistical and computational techniques to extract meaningful insights and draw conclusions from the data.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FCD3A-1EED-5D4B-A890-5E55710E1859}"/>
              </a:ext>
            </a:extLst>
          </p:cNvPr>
          <p:cNvSpPr txBox="1"/>
          <p:nvPr/>
        </p:nvSpPr>
        <p:spPr>
          <a:xfrm>
            <a:off x="11179406" y="7733976"/>
            <a:ext cx="691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Recommendations</a:t>
            </a:r>
            <a:r>
              <a:rPr lang="en-US" sz="2400" dirty="0">
                <a:solidFill>
                  <a:schemeClr val="bg1"/>
                </a:solidFill>
              </a:rPr>
              <a:t>: Providing actionable insights and suggestions based on the data analysis to support decision-making and problem-solving.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44" name="Group 2">
            <a:extLst>
              <a:ext uri="{FF2B5EF4-FFF2-40B4-BE49-F238E27FC236}">
                <a16:creationId xmlns:a16="http://schemas.microsoft.com/office/drawing/2014/main" id="{62D25E9B-59B4-DDE3-7D75-9793F4B79BD4}"/>
              </a:ext>
            </a:extLst>
          </p:cNvPr>
          <p:cNvGrpSpPr/>
          <p:nvPr/>
        </p:nvGrpSpPr>
        <p:grpSpPr>
          <a:xfrm>
            <a:off x="445296" y="177553"/>
            <a:ext cx="1127056" cy="9474693"/>
            <a:chOff x="0" y="0"/>
            <a:chExt cx="13390046" cy="12632924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id="{5ED0339D-47D0-CB2C-0507-F0BD3987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10038637-5BE3-1386-EA25-F225D2E8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062BC0FF-3CF2-55DA-198D-B5C24E542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AD2C572A-4D32-EE53-9FBF-FEB0C1AD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49" name="Picture 7">
              <a:extLst>
                <a:ext uri="{FF2B5EF4-FFF2-40B4-BE49-F238E27FC236}">
                  <a16:creationId xmlns:a16="http://schemas.microsoft.com/office/drawing/2014/main" id="{D832C778-399C-226A-E1F0-D0B56FE4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F5AB8A2A-5188-EFCF-BF60-0B28637E6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51" name="Picture 9">
              <a:extLst>
                <a:ext uri="{FF2B5EF4-FFF2-40B4-BE49-F238E27FC236}">
                  <a16:creationId xmlns:a16="http://schemas.microsoft.com/office/drawing/2014/main" id="{93426CE1-B0B6-F3C2-2FEE-83E2A522B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52" name="Picture 10">
              <a:extLst>
                <a:ext uri="{FF2B5EF4-FFF2-40B4-BE49-F238E27FC236}">
                  <a16:creationId xmlns:a16="http://schemas.microsoft.com/office/drawing/2014/main" id="{F89A120E-761D-1548-DC5A-E2D737E75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id="{D6B8BB34-2A12-F79B-E0D0-67F7739A1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id="{2D493558-EE2A-9E5B-3406-B3605A37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1"/>
    </mc:Choice>
    <mc:Fallback xmlns="">
      <p:transition spd="slow" advTm="205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88840" y="1028700"/>
            <a:ext cx="413890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AC878-879C-2AC2-FC99-19A3E57A8D6C}"/>
              </a:ext>
            </a:extLst>
          </p:cNvPr>
          <p:cNvSpPr txBox="1"/>
          <p:nvPr/>
        </p:nvSpPr>
        <p:spPr>
          <a:xfrm>
            <a:off x="1543816" y="4112448"/>
            <a:ext cx="4138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A100FF"/>
                </a:solidFill>
              </a:rPr>
              <a:t>16</a:t>
            </a:r>
            <a:endParaRPr lang="en-US" sz="3600" dirty="0">
              <a:solidFill>
                <a:srgbClr val="A100FF"/>
              </a:solidFill>
            </a:endParaRP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Distinct Content Categories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2A355-2C5C-9533-58F0-40EC2785E80E}"/>
              </a:ext>
            </a:extLst>
          </p:cNvPr>
          <p:cNvSpPr txBox="1"/>
          <p:nvPr/>
        </p:nvSpPr>
        <p:spPr>
          <a:xfrm>
            <a:off x="6629854" y="4112447"/>
            <a:ext cx="4138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A100FF"/>
                </a:solidFill>
              </a:rPr>
              <a:t>1897</a:t>
            </a:r>
            <a:r>
              <a:rPr lang="en-US" sz="3600" dirty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Animal-Related Posts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79575-2497-D3CE-F285-C9E058F1F612}"/>
              </a:ext>
            </a:extLst>
          </p:cNvPr>
          <p:cNvSpPr txBox="1"/>
          <p:nvPr/>
        </p:nvSpPr>
        <p:spPr>
          <a:xfrm>
            <a:off x="12102838" y="4112446"/>
            <a:ext cx="4138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A100FF"/>
                </a:solidFill>
              </a:rPr>
              <a:t>JANUARY</a:t>
            </a:r>
            <a:r>
              <a:rPr lang="en-US" sz="3600" dirty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Month with Most Posts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2"/>
    </mc:Choice>
    <mc:Fallback xmlns="">
      <p:transition spd="slow" advTm="199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E6ED004-CB84-257B-0693-D38F76228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150198"/>
              </p:ext>
            </p:extLst>
          </p:nvPr>
        </p:nvGraphicFramePr>
        <p:xfrm>
          <a:off x="3169897" y="3924300"/>
          <a:ext cx="7197193" cy="550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13A7D12-62A6-9EE7-78B9-AD97A2AAE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900116"/>
              </p:ext>
            </p:extLst>
          </p:nvPr>
        </p:nvGraphicFramePr>
        <p:xfrm>
          <a:off x="10820399" y="3924300"/>
          <a:ext cx="6510964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AB00695-5D2C-FB23-C9CE-800074190415}"/>
              </a:ext>
            </a:extLst>
          </p:cNvPr>
          <p:cNvSpPr txBox="1"/>
          <p:nvPr/>
        </p:nvSpPr>
        <p:spPr>
          <a:xfrm>
            <a:off x="3169897" y="2247900"/>
            <a:ext cx="7096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According to our analysis, the top 5 content categories (ranked by popularity score) are </a:t>
            </a:r>
            <a:r>
              <a:rPr lang="en-US" sz="2400" b="1" dirty="0"/>
              <a:t>Animals, Science, Health Eating, Technology, and Food </a:t>
            </a:r>
            <a:r>
              <a:rPr lang="en-US" sz="2400" dirty="0"/>
              <a:t>in descending order.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64FD57-D97D-1891-84FE-5F8E3F638CC5}"/>
              </a:ext>
            </a:extLst>
          </p:cNvPr>
          <p:cNvSpPr txBox="1"/>
          <p:nvPr/>
        </p:nvSpPr>
        <p:spPr>
          <a:xfrm>
            <a:off x="10820399" y="2247900"/>
            <a:ext cx="6510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the top 5 categories, Audio is the most favored content type. This could indicate that users engage with this content on a recreational learning level.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00"/>
    </mc:Choice>
    <mc:Fallback xmlns="">
      <p:transition spd="slow" advTm="208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848F616-8617-D7F8-FF88-829D23582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53075"/>
              </p:ext>
            </p:extLst>
          </p:nvPr>
        </p:nvGraphicFramePr>
        <p:xfrm>
          <a:off x="8873461" y="1954868"/>
          <a:ext cx="8706035" cy="637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87F2840-473B-6F8C-DFB0-5278A85989DC}"/>
              </a:ext>
            </a:extLst>
          </p:cNvPr>
          <p:cNvSpPr txBox="1"/>
          <p:nvPr/>
        </p:nvSpPr>
        <p:spPr>
          <a:xfrm>
            <a:off x="2938156" y="3435340"/>
            <a:ext cx="61296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Additionally, you can see from this chart the % split of popularity between the top 5 categories. There is not much difference between each of them, animals outperforms science by 1.08%, healthy eating outperforms food by 0.76%, and science outperforms technology by 0.69%.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/>
              <a:t>It is therefore highly likely these categories are intertwined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41"/>
    </mc:Choice>
    <mc:Fallback xmlns="">
      <p:transition spd="slow" advTm="210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602</Words>
  <Application>Microsoft Office PowerPoint</Application>
  <PresentationFormat>Custom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Shreya Moghe</cp:lastModifiedBy>
  <cp:revision>14</cp:revision>
  <dcterms:created xsi:type="dcterms:W3CDTF">2006-08-16T00:00:00Z</dcterms:created>
  <dcterms:modified xsi:type="dcterms:W3CDTF">2024-09-11T04:50:51Z</dcterms:modified>
  <dc:identifier>DAEhDyfaYKE</dc:identifier>
</cp:coreProperties>
</file>