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57" r:id="rId4"/>
    <p:sldId id="265" r:id="rId5"/>
    <p:sldId id="266" r:id="rId6"/>
    <p:sldId id="261" r:id="rId7"/>
    <p:sldId id="258" r:id="rId8"/>
    <p:sldId id="259" r:id="rId9"/>
    <p:sldId id="262" r:id="rId10"/>
    <p:sldId id="260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0B13-C599-3ABA-29E6-1925BCF10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504887"/>
            <a:ext cx="7315200" cy="2742610"/>
          </a:xfrm>
        </p:spPr>
        <p:txBody>
          <a:bodyPr/>
          <a:lstStyle/>
          <a:p>
            <a:r>
              <a:rPr lang="en-US" dirty="0"/>
              <a:t>Hospital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D433C-D9E8-E61E-B99D-DAFC42209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247497"/>
            <a:ext cx="7315200" cy="914400"/>
          </a:xfrm>
        </p:spPr>
        <p:txBody>
          <a:bodyPr/>
          <a:lstStyle/>
          <a:p>
            <a:r>
              <a:rPr lang="en-US" dirty="0"/>
              <a:t>Overview of patient cases, trends, and department performance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B8B6B-881C-CD67-8102-480E7883A97C}"/>
              </a:ext>
            </a:extLst>
          </p:cNvPr>
          <p:cNvSpPr txBox="1"/>
          <p:nvPr/>
        </p:nvSpPr>
        <p:spPr>
          <a:xfrm>
            <a:off x="1069848" y="5368337"/>
            <a:ext cx="2802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by: Shreya Moghe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Guided by: Sumit Patil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Date: 08/10/2024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4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3D64-1DAD-86EB-DB2A-F21B06A6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Comparison of Patients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0CC68-7AED-312C-FCEA-26887FBFF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88"/>
          <a:stretch/>
        </p:blipFill>
        <p:spPr>
          <a:xfrm>
            <a:off x="3500284" y="687777"/>
            <a:ext cx="6843917" cy="2592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C6D87-8E8E-8FD8-FCF9-1708A2C890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64"/>
          <a:stretch/>
        </p:blipFill>
        <p:spPr>
          <a:xfrm>
            <a:off x="5064368" y="3578224"/>
            <a:ext cx="6735417" cy="251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8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3E6B-A103-3B05-B705-BF6EDB62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FAD4-AB14-EE4C-58B6-D458422C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and Time Bands: Most cases fall within 0-3 months, with the majority being aged 16-64.</a:t>
            </a:r>
          </a:p>
          <a:p>
            <a:r>
              <a:rPr lang="en-US" dirty="0"/>
              <a:t>Outpatient Dominance: Outpatients represent 60% of cases, followed by day cases (24%) and inpatients (16%).</a:t>
            </a:r>
          </a:p>
          <a:p>
            <a:r>
              <a:rPr lang="en-US" dirty="0"/>
              <a:t>2020 vs 2021 Comparison: A notable decrease in patient numbers, likely due to pandemic factors.</a:t>
            </a:r>
          </a:p>
          <a:p>
            <a:r>
              <a:rPr lang="en-US" dirty="0"/>
              <a:t>Departmental Highlights: Key departments, such as Pediatric ENT and Hematology, maintained consistent demand.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77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ECBB-5D6A-A829-B100-6EC50E0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342968" cy="4726357"/>
          </a:xfrm>
        </p:spPr>
        <p:txBody>
          <a:bodyPr>
            <a:normAutofit/>
          </a:bodyPr>
          <a:lstStyle/>
          <a:p>
            <a:r>
              <a:rPr lang="en-US" sz="3200" dirty="0"/>
              <a:t>Recommendations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34C3-0001-6E7C-DC96-FCCCEBDD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Prioritize Early Follow-ups: Given the high patient load within 0-3 months.</a:t>
            </a:r>
          </a:p>
          <a:p>
            <a:r>
              <a:rPr lang="en-US" dirty="0"/>
              <a:t>Optimize Outpatient Services: Outpatients make up the majority of hospital cases.</a:t>
            </a:r>
          </a:p>
          <a:p>
            <a:r>
              <a:rPr lang="en-US" dirty="0"/>
              <a:t>Monitor High-Volume Departments: Continue supporting critical departments like Pediatric ENT and Hematology.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3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39D8E9-AAEE-8EB6-99B2-82855F0B7354}"/>
              </a:ext>
            </a:extLst>
          </p:cNvPr>
          <p:cNvSpPr/>
          <p:nvPr/>
        </p:nvSpPr>
        <p:spPr>
          <a:xfrm>
            <a:off x="3692014" y="1842996"/>
            <a:ext cx="4807972" cy="22486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5ADBA-5A45-9B58-874A-021282B2C04C}"/>
              </a:ext>
            </a:extLst>
          </p:cNvPr>
          <p:cNvSpPr txBox="1"/>
          <p:nvPr/>
        </p:nvSpPr>
        <p:spPr>
          <a:xfrm>
            <a:off x="4139381" y="2505670"/>
            <a:ext cx="3913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  Thank you!!</a:t>
            </a:r>
          </a:p>
        </p:txBody>
      </p:sp>
    </p:spTree>
    <p:extLst>
      <p:ext uri="{BB962C8B-B14F-4D97-AF65-F5344CB8AC3E}">
        <p14:creationId xmlns:p14="http://schemas.microsoft.com/office/powerpoint/2010/main" val="254725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E0E55-0E11-C824-A577-579CC668E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96"/>
            <a:ext cx="12193415" cy="6857203"/>
          </a:xfrm>
          <a:prstGeom prst="rect">
            <a:avLst/>
          </a:prstGeom>
        </p:spPr>
      </p:pic>
      <p:sp>
        <p:nvSpPr>
          <p:cNvPr id="7" name="Octagon 6">
            <a:extLst>
              <a:ext uri="{FF2B5EF4-FFF2-40B4-BE49-F238E27FC236}">
                <a16:creationId xmlns:a16="http://schemas.microsoft.com/office/drawing/2014/main" id="{79F6E6BA-2FBA-4273-65DA-35D51AA72260}"/>
              </a:ext>
            </a:extLst>
          </p:cNvPr>
          <p:cNvSpPr/>
          <p:nvPr/>
        </p:nvSpPr>
        <p:spPr>
          <a:xfrm rot="16200000">
            <a:off x="4788310" y="1966452"/>
            <a:ext cx="2674375" cy="2890683"/>
          </a:xfrm>
          <a:prstGeom prst="octagon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07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DFFA-CE13-45C9-806E-018ABDED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Report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69EEC-7670-2C74-713F-85C44D676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394" y="1206910"/>
            <a:ext cx="8194460" cy="4600800"/>
          </a:xfrm>
        </p:spPr>
      </p:pic>
    </p:spTree>
    <p:extLst>
      <p:ext uri="{BB962C8B-B14F-4D97-AF65-F5344CB8AC3E}">
        <p14:creationId xmlns:p14="http://schemas.microsoft.com/office/powerpoint/2010/main" val="35201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808B3-A4A8-BA01-A9E5-9C0A06B4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E8D69D-DC4F-3902-466E-4B083675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782" y="1124220"/>
            <a:ext cx="8233343" cy="46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6EF-D8CD-2C16-92AC-297CA19A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Hierarchy View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93E50-9BDD-7E70-56B5-93DB3081E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612" y="1123836"/>
            <a:ext cx="8148794" cy="460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1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6972-CD95-31B0-0B55-98D2F0A5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2952397" cy="4601183"/>
          </a:xfrm>
        </p:spPr>
        <p:txBody>
          <a:bodyPr/>
          <a:lstStyle/>
          <a:p>
            <a:r>
              <a:rPr lang="en-US" dirty="0"/>
              <a:t>Data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B25332-A0FD-A470-A60E-289DFCE1F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742" y="1123837"/>
            <a:ext cx="8148306" cy="296129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FF0E1-863C-203D-C6DB-94323452549B}"/>
              </a:ext>
            </a:extLst>
          </p:cNvPr>
          <p:cNvSpPr txBox="1"/>
          <p:nvPr/>
        </p:nvSpPr>
        <p:spPr>
          <a:xfrm>
            <a:off x="3814916" y="4916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66975-37E2-18DD-93B9-EB98AB51009C}"/>
              </a:ext>
            </a:extLst>
          </p:cNvPr>
          <p:cNvSpPr txBox="1"/>
          <p:nvPr/>
        </p:nvSpPr>
        <p:spPr>
          <a:xfrm>
            <a:off x="3556742" y="4283473"/>
            <a:ext cx="814830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overall patient data is connected to the Mapping_Speciality table via a many-to-one relationship. This ensures that each specialty is accurately linked to multiple patient records, enabling detailed analysis of department-specific performance. </a:t>
            </a:r>
          </a:p>
        </p:txBody>
      </p:sp>
    </p:spTree>
    <p:extLst>
      <p:ext uri="{BB962C8B-B14F-4D97-AF65-F5344CB8AC3E}">
        <p14:creationId xmlns:p14="http://schemas.microsoft.com/office/powerpoint/2010/main" val="54926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5482-0EAF-60DE-85B4-6571ABAE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Overview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C3832-1F78-061E-7F71-730E29DBF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964" y="2766677"/>
            <a:ext cx="3653999" cy="252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0FE59-FBDA-4BD3-E07A-C77AA8EB50D2}"/>
              </a:ext>
            </a:extLst>
          </p:cNvPr>
          <p:cNvSpPr txBox="1"/>
          <p:nvPr/>
        </p:nvSpPr>
        <p:spPr>
          <a:xfrm>
            <a:off x="4089964" y="1514168"/>
            <a:ext cx="677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dashboard displays key metrics with a total of 25 million patients across 78 departments, with the top three performing departments being Orthopedic, Otolaryngology, and Ophthalmology.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F5161-B04F-8990-8B91-DE0A3F8BD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598" y="2586677"/>
            <a:ext cx="267479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3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E938-2124-6BB1-CE8D-62D57871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Cases by Age Group - I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D42A58F-17FF-C128-BEBD-16F394B9E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2766" y="2476687"/>
            <a:ext cx="5194123" cy="349769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88CBCB-F52D-BA21-EB3A-00646AEBAB79}"/>
              </a:ext>
            </a:extLst>
          </p:cNvPr>
          <p:cNvSpPr txBox="1"/>
          <p:nvPr/>
        </p:nvSpPr>
        <p:spPr>
          <a:xfrm>
            <a:off x="4231440" y="883620"/>
            <a:ext cx="6639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bar chart shows the distribution of total cases across time bands, which represent when patients are called back for check-ups. The highest number of cases occurs within the 0-3 months time band, with most patients falling in the 16-64 age group. The number of cases decreases as the time between check-ups increases.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2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3CA0-B8BD-3DB5-680A-90B87E80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Cases by Age Group - II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EDF278C-E00D-B39A-529D-D066EFAD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" r="1696"/>
          <a:stretch/>
        </p:blipFill>
        <p:spPr>
          <a:xfrm>
            <a:off x="7365257" y="733178"/>
            <a:ext cx="4325076" cy="302780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A466254-EC31-D98B-BA97-59E8D94F14E7}"/>
              </a:ext>
            </a:extLst>
          </p:cNvPr>
          <p:cNvSpPr/>
          <p:nvPr/>
        </p:nvSpPr>
        <p:spPr>
          <a:xfrm rot="10800000">
            <a:off x="8025170" y="3525007"/>
            <a:ext cx="2497395" cy="259981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CF629-DDC9-9542-0E2F-DF58F0DA63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66" b="1"/>
          <a:stretch/>
        </p:blipFill>
        <p:spPr>
          <a:xfrm>
            <a:off x="7935417" y="3491228"/>
            <a:ext cx="2676899" cy="2633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17B9E0-3A00-F089-BAA2-15E81AFFCD3B}"/>
              </a:ext>
            </a:extLst>
          </p:cNvPr>
          <p:cNvSpPr txBox="1"/>
          <p:nvPr/>
        </p:nvSpPr>
        <p:spPr>
          <a:xfrm>
            <a:off x="3658551" y="1439269"/>
            <a:ext cx="34216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Outpatients are patients who visit the hospital for consultations and leave the same day, representing the largest portion at 59.79%.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Inpatients stay for treatment, accounting for 15.89%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Case patients are admitted for less than 24 hours, making up 24.33% of total cases.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tooltip offers a detailed age group breakdown, indicating the number of adult and child patients.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866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277</TotalTime>
  <Words>371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 2</vt:lpstr>
      <vt:lpstr>Frame</vt:lpstr>
      <vt:lpstr>Hospital Data Analysis</vt:lpstr>
      <vt:lpstr>PowerPoint Presentation</vt:lpstr>
      <vt:lpstr>Hospital Report </vt:lpstr>
      <vt:lpstr>Table View</vt:lpstr>
      <vt:lpstr>Hierarchy View </vt:lpstr>
      <vt:lpstr>Data Model</vt:lpstr>
      <vt:lpstr>Measures Overview </vt:lpstr>
      <vt:lpstr>Total Cases by Age Group - I</vt:lpstr>
      <vt:lpstr>Total Cases by Age Group - II</vt:lpstr>
      <vt:lpstr>Yearly Comparison of Patients</vt:lpstr>
      <vt:lpstr>Key Insights 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Moghe</dc:creator>
  <cp:lastModifiedBy>Shreya Moghe</cp:lastModifiedBy>
  <cp:revision>8</cp:revision>
  <dcterms:created xsi:type="dcterms:W3CDTF">2024-10-07T06:49:54Z</dcterms:created>
  <dcterms:modified xsi:type="dcterms:W3CDTF">2024-10-25T06:17:27Z</dcterms:modified>
</cp:coreProperties>
</file>