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8" r:id="rId1"/>
  </p:sldMasterIdLst>
  <p:notesMasterIdLst>
    <p:notesMasterId r:id="rId30"/>
  </p:notesMasterIdLst>
  <p:sldIdLst>
    <p:sldId id="323" r:id="rId2"/>
    <p:sldId id="256" r:id="rId3"/>
    <p:sldId id="272" r:id="rId4"/>
    <p:sldId id="274" r:id="rId5"/>
    <p:sldId id="275" r:id="rId6"/>
    <p:sldId id="276" r:id="rId7"/>
    <p:sldId id="277" r:id="rId8"/>
    <p:sldId id="278" r:id="rId9"/>
    <p:sldId id="461" r:id="rId10"/>
    <p:sldId id="467" r:id="rId11"/>
    <p:sldId id="468" r:id="rId12"/>
    <p:sldId id="462" r:id="rId13"/>
    <p:sldId id="463" r:id="rId14"/>
    <p:sldId id="464" r:id="rId15"/>
    <p:sldId id="466" r:id="rId16"/>
    <p:sldId id="465" r:id="rId17"/>
    <p:sldId id="262" r:id="rId18"/>
    <p:sldId id="263" r:id="rId19"/>
    <p:sldId id="271" r:id="rId20"/>
    <p:sldId id="265" r:id="rId21"/>
    <p:sldId id="266" r:id="rId22"/>
    <p:sldId id="267" r:id="rId23"/>
    <p:sldId id="268" r:id="rId24"/>
    <p:sldId id="269" r:id="rId25"/>
    <p:sldId id="460" r:id="rId26"/>
    <p:sldId id="259" r:id="rId27"/>
    <p:sldId id="258"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FDB73-C4DB-423C-8D85-DCDFC9770F40}" type="datetimeFigureOut">
              <a:rPr lang="en-IN" smtClean="0"/>
              <a:t>18-01-2022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37E61-587C-424B-8752-31571EB178ED}" type="slidenum">
              <a:rPr lang="en-IN" smtClean="0"/>
              <a:t>‹#›</a:t>
            </a:fld>
            <a:endParaRPr lang="en-IN"/>
          </a:p>
        </p:txBody>
      </p:sp>
    </p:spTree>
    <p:extLst>
      <p:ext uri="{BB962C8B-B14F-4D97-AF65-F5344CB8AC3E}">
        <p14:creationId xmlns:p14="http://schemas.microsoft.com/office/powerpoint/2010/main" val="369712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a:extLst>
              <a:ext uri="{FF2B5EF4-FFF2-40B4-BE49-F238E27FC236}">
                <a16:creationId xmlns:a16="http://schemas.microsoft.com/office/drawing/2014/main" id="{257FE672-7E07-4DE4-A93D-50089BF3C0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54FC2D-D8AD-4659-B538-6F730FC8F08E}" type="slidenum">
              <a:rPr lang="en-US" altLang="en-US" sz="1200" smtClean="0"/>
              <a:pPr/>
              <a:t>1</a:t>
            </a:fld>
            <a:endParaRPr lang="en-US" altLang="en-US" sz="1200"/>
          </a:p>
        </p:txBody>
      </p:sp>
      <p:sp>
        <p:nvSpPr>
          <p:cNvPr id="2" name="Header Placeholder 1">
            <a:extLst>
              <a:ext uri="{FF2B5EF4-FFF2-40B4-BE49-F238E27FC236}">
                <a16:creationId xmlns:a16="http://schemas.microsoft.com/office/drawing/2014/main" id="{2BC6B957-4577-4582-8BDE-EA3895A28680}"/>
              </a:ext>
            </a:extLst>
          </p:cNvPr>
          <p:cNvSpPr>
            <a:spLocks noGrp="1"/>
          </p:cNvSpPr>
          <p:nvPr>
            <p:ph type="hdr" sz="quarter"/>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0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404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0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7152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35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250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93021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96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87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1/18/2022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5758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77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285487"/>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0323541B-503B-4C1F-8E03-B510AA8B229A}"/>
              </a:ext>
            </a:extLst>
          </p:cNvPr>
          <p:cNvSpPr>
            <a:spLocks noGrp="1" noChangeArrowheads="1"/>
          </p:cNvSpPr>
          <p:nvPr>
            <p:ph idx="1"/>
          </p:nvPr>
        </p:nvSpPr>
        <p:spPr>
          <a:xfrm>
            <a:off x="2186926" y="1587500"/>
            <a:ext cx="8146681" cy="4584700"/>
          </a:xfrm>
        </p:spPr>
        <p:txBody>
          <a:bodyPr>
            <a:normAutofit/>
          </a:bodyPr>
          <a:lstStyle/>
          <a:p>
            <a:pPr algn="ctr">
              <a:buFont typeface="Monotype Sorts" pitchFamily="2" charset="2"/>
              <a:buNone/>
              <a:defRPr/>
            </a:pPr>
            <a:endParaRPr lang="en-US" altLang="en-US" sz="3200" dirty="0">
              <a:solidFill>
                <a:schemeClr val="hlink"/>
              </a:solidFill>
              <a:effectLst>
                <a:outerShdw blurRad="38100" dist="38100" dir="2700000" algn="tl">
                  <a:srgbClr val="000000"/>
                </a:outerShdw>
              </a:effectLst>
            </a:endParaRPr>
          </a:p>
          <a:p>
            <a:pPr algn="ctr">
              <a:buFont typeface="Monotype Sorts" pitchFamily="2" charset="2"/>
              <a:buNone/>
              <a:defRPr/>
            </a:pPr>
            <a:endParaRPr lang="en-US" altLang="en-US" sz="2400" dirty="0"/>
          </a:p>
          <a:p>
            <a:pPr algn="ctr">
              <a:buFont typeface="Monotype Sorts" pitchFamily="2" charset="2"/>
              <a:buNone/>
              <a:defRPr/>
            </a:pPr>
            <a:r>
              <a:rPr lang="en-US" altLang="en-US" sz="3600" b="1" dirty="0"/>
              <a:t>CHAPTER 6 </a:t>
            </a:r>
          </a:p>
          <a:p>
            <a:pPr algn="ctr">
              <a:buFont typeface="Monotype Sorts" pitchFamily="2" charset="2"/>
              <a:buNone/>
              <a:defRPr/>
            </a:pPr>
            <a:r>
              <a:rPr lang="en-US" altLang="en-US" sz="3600" b="1" dirty="0"/>
              <a:t>TRIAL BALANCE AND FINAL ACCOUNTS </a:t>
            </a:r>
          </a:p>
          <a:p>
            <a:pPr algn="ctr">
              <a:buFont typeface="Monotype Sorts" pitchFamily="2" charset="2"/>
              <a:buNone/>
              <a:defRPr/>
            </a:pPr>
            <a:r>
              <a:rPr lang="en-US" altLang="en-US" sz="2600" b="1" dirty="0"/>
              <a:t>Dr. </a:t>
            </a:r>
            <a:r>
              <a:rPr lang="en-US" altLang="en-US" sz="2600" b="1" dirty="0" err="1"/>
              <a:t>Smita</a:t>
            </a:r>
            <a:r>
              <a:rPr lang="en-US" altLang="en-US" sz="2600" b="1" dirty="0"/>
              <a:t> Jape</a:t>
            </a:r>
          </a:p>
          <a:p>
            <a:pPr algn="ctr">
              <a:buFont typeface="Monotype Sorts" pitchFamily="2" charset="2"/>
              <a:buNone/>
              <a:defRPr/>
            </a:pPr>
            <a:r>
              <a:rPr lang="en-US" altLang="en-US" sz="3500" b="1" dirty="0" err="1"/>
              <a:t>Dr.V.N.Bedekar</a:t>
            </a:r>
            <a:r>
              <a:rPr lang="en-US" altLang="en-US" sz="3500" b="1" dirty="0"/>
              <a:t> Institute of </a:t>
            </a:r>
          </a:p>
          <a:p>
            <a:pPr algn="ctr">
              <a:buFont typeface="Monotype Sorts" pitchFamily="2" charset="2"/>
              <a:buNone/>
              <a:defRPr/>
            </a:pPr>
            <a:r>
              <a:rPr lang="en-US" altLang="en-US" sz="3500" b="1" dirty="0"/>
              <a:t>Management Studies </a:t>
            </a:r>
          </a:p>
        </p:txBody>
      </p:sp>
      <p:sp>
        <p:nvSpPr>
          <p:cNvPr id="3074" name="Slide Number Placeholder 4">
            <a:extLst>
              <a:ext uri="{FF2B5EF4-FFF2-40B4-BE49-F238E27FC236}">
                <a16:creationId xmlns:a16="http://schemas.microsoft.com/office/drawing/2014/main" id="{6EE6F9CE-C85D-4639-969C-E04F29A2C1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Monotype Sorts" pitchFamily="2" charset="2"/>
              <a:buChar char="u"/>
              <a:defRPr sz="2800" b="1">
                <a:solidFill>
                  <a:srgbClr val="0C04A8"/>
                </a:solidFill>
                <a:latin typeface="Times New Roman" panose="02020603050405020304" pitchFamily="18" charset="0"/>
              </a:defRPr>
            </a:lvl1pPr>
            <a:lvl2pPr marL="742950" indent="-285750">
              <a:spcBef>
                <a:spcPct val="20000"/>
              </a:spcBef>
              <a:buClr>
                <a:schemeClr val="hlink"/>
              </a:buClr>
              <a:buSzPct val="75000"/>
              <a:buFont typeface="Monotype Sorts" pitchFamily="2" charset="2"/>
              <a:buChar char="4"/>
              <a:defRPr sz="2400" b="1">
                <a:solidFill>
                  <a:srgbClr val="0C04A8"/>
                </a:solidFill>
                <a:latin typeface="Times New Roman" panose="02020603050405020304" pitchFamily="18" charset="0"/>
              </a:defRPr>
            </a:lvl2pPr>
            <a:lvl3pPr marL="1143000" indent="-228600">
              <a:spcBef>
                <a:spcPct val="20000"/>
              </a:spcBef>
              <a:buClr>
                <a:schemeClr val="hlink"/>
              </a:buClr>
              <a:buSzPct val="37000"/>
              <a:buFont typeface="Monotype Sorts" pitchFamily="2" charset="2"/>
              <a:buChar char="n"/>
              <a:defRPr sz="2400" b="1">
                <a:solidFill>
                  <a:srgbClr val="0C04A8"/>
                </a:solidFill>
                <a:latin typeface="Times New Roman" panose="02020603050405020304" pitchFamily="18" charset="0"/>
              </a:defRPr>
            </a:lvl3pPr>
            <a:lvl4pPr marL="1600200" indent="-228600">
              <a:spcBef>
                <a:spcPct val="20000"/>
              </a:spcBef>
              <a:buClr>
                <a:schemeClr val="hlink"/>
              </a:buClr>
              <a:buSzPct val="75000"/>
              <a:buChar char="–"/>
              <a:defRPr sz="2400" b="1">
                <a:solidFill>
                  <a:srgbClr val="0C04A8"/>
                </a:solidFill>
                <a:latin typeface="Times New Roman" panose="02020603050405020304" pitchFamily="18" charset="0"/>
              </a:defRPr>
            </a:lvl4pPr>
            <a:lvl5pPr marL="2057400" indent="-228600">
              <a:spcBef>
                <a:spcPct val="20000"/>
              </a:spcBef>
              <a:buClr>
                <a:schemeClr val="hlink"/>
              </a:buClr>
              <a:buSzPct val="68000"/>
              <a:buChar char="–"/>
              <a:defRPr sz="2400" b="1">
                <a:solidFill>
                  <a:srgbClr val="0C04A8"/>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9pPr>
          </a:lstStyle>
          <a:p>
            <a:pPr>
              <a:spcBef>
                <a:spcPct val="0"/>
              </a:spcBef>
              <a:buClrTx/>
              <a:buSzTx/>
              <a:buFontTx/>
              <a:buNone/>
            </a:pPr>
            <a:fld id="{1966F17F-1115-4E2E-B51D-D2CD52230C4F}" type="slidenum">
              <a:rPr lang="en-US" altLang="en-US" sz="1400" b="0">
                <a:solidFill>
                  <a:srgbClr val="12055D"/>
                </a:solidFill>
              </a:rPr>
              <a:pPr>
                <a:spcBef>
                  <a:spcPct val="0"/>
                </a:spcBef>
                <a:buClrTx/>
                <a:buSzTx/>
                <a:buFontTx/>
                <a:buNone/>
              </a:pPr>
              <a:t>1</a:t>
            </a:fld>
            <a:endParaRPr lang="en-US" altLang="en-US" sz="1400" b="0">
              <a:solidFill>
                <a:srgbClr val="12055D"/>
              </a:solidFill>
            </a:endParaRPr>
          </a:p>
        </p:txBody>
      </p:sp>
      <p:sp>
        <p:nvSpPr>
          <p:cNvPr id="3077" name="Rectangle 4">
            <a:extLst>
              <a:ext uri="{FF2B5EF4-FFF2-40B4-BE49-F238E27FC236}">
                <a16:creationId xmlns:a16="http://schemas.microsoft.com/office/drawing/2014/main" id="{486D4F1C-C544-41D1-846E-1D1D0A059CDE}"/>
              </a:ext>
            </a:extLst>
          </p:cNvPr>
          <p:cNvSpPr>
            <a:spLocks noChangeArrowheads="1"/>
          </p:cNvSpPr>
          <p:nvPr/>
        </p:nvSpPr>
        <p:spPr bwMode="auto">
          <a:xfrm>
            <a:off x="6477000" y="4419600"/>
            <a:ext cx="4038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Monotype Sorts" pitchFamily="2" charset="2"/>
              <a:buChar char="u"/>
              <a:defRPr sz="2800" b="1">
                <a:solidFill>
                  <a:srgbClr val="0C04A8"/>
                </a:solidFill>
                <a:latin typeface="Times New Roman" panose="02020603050405020304" pitchFamily="18" charset="0"/>
              </a:defRPr>
            </a:lvl1pPr>
            <a:lvl2pPr marL="742950" indent="-285750">
              <a:spcBef>
                <a:spcPct val="20000"/>
              </a:spcBef>
              <a:buClr>
                <a:schemeClr val="hlink"/>
              </a:buClr>
              <a:buSzPct val="75000"/>
              <a:buFont typeface="Monotype Sorts" pitchFamily="2" charset="2"/>
              <a:buChar char="4"/>
              <a:defRPr sz="2400" b="1">
                <a:solidFill>
                  <a:srgbClr val="0C04A8"/>
                </a:solidFill>
                <a:latin typeface="Times New Roman" panose="02020603050405020304" pitchFamily="18" charset="0"/>
              </a:defRPr>
            </a:lvl2pPr>
            <a:lvl3pPr marL="1143000" indent="-228600">
              <a:spcBef>
                <a:spcPct val="20000"/>
              </a:spcBef>
              <a:buClr>
                <a:schemeClr val="hlink"/>
              </a:buClr>
              <a:buSzPct val="37000"/>
              <a:buFont typeface="Monotype Sorts" pitchFamily="2" charset="2"/>
              <a:buChar char="n"/>
              <a:defRPr sz="2400" b="1">
                <a:solidFill>
                  <a:srgbClr val="0C04A8"/>
                </a:solidFill>
                <a:latin typeface="Times New Roman" panose="02020603050405020304" pitchFamily="18" charset="0"/>
              </a:defRPr>
            </a:lvl3pPr>
            <a:lvl4pPr marL="1600200" indent="-228600">
              <a:spcBef>
                <a:spcPct val="20000"/>
              </a:spcBef>
              <a:buClr>
                <a:schemeClr val="hlink"/>
              </a:buClr>
              <a:buSzPct val="75000"/>
              <a:buChar char="–"/>
              <a:defRPr sz="2400" b="1">
                <a:solidFill>
                  <a:srgbClr val="0C04A8"/>
                </a:solidFill>
                <a:latin typeface="Times New Roman" panose="02020603050405020304" pitchFamily="18" charset="0"/>
              </a:defRPr>
            </a:lvl4pPr>
            <a:lvl5pPr marL="2057400" indent="-228600">
              <a:spcBef>
                <a:spcPct val="20000"/>
              </a:spcBef>
              <a:buClr>
                <a:schemeClr val="hlink"/>
              </a:buClr>
              <a:buSzPct val="68000"/>
              <a:buChar char="–"/>
              <a:defRPr sz="2400" b="1">
                <a:solidFill>
                  <a:srgbClr val="0C04A8"/>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8000"/>
              <a:buChar char="–"/>
              <a:defRPr sz="2400" b="1">
                <a:solidFill>
                  <a:srgbClr val="0C04A8"/>
                </a:solidFill>
                <a:latin typeface="Times New Roman" panose="02020603050405020304" pitchFamily="18" charset="0"/>
              </a:defRPr>
            </a:lvl9pPr>
          </a:lstStyle>
          <a:p>
            <a:pPr>
              <a:spcBef>
                <a:spcPct val="0"/>
              </a:spcBef>
              <a:buClrTx/>
              <a:buSzTx/>
              <a:buFontTx/>
              <a:buNone/>
            </a:pPr>
            <a:endParaRPr lang="en-IN" altLang="en-US" sz="2400" b="0">
              <a:solidFill>
                <a:schemeClr val="tx1"/>
              </a:solidFill>
            </a:endParaRPr>
          </a:p>
        </p:txBody>
      </p:sp>
      <p:pic>
        <p:nvPicPr>
          <p:cNvPr id="3" name="Picture 2">
            <a:extLst>
              <a:ext uri="{FF2B5EF4-FFF2-40B4-BE49-F238E27FC236}">
                <a16:creationId xmlns:a16="http://schemas.microsoft.com/office/drawing/2014/main" id="{B96FF451-26D7-40FB-B21C-12F1BE72B9AD}"/>
              </a:ext>
            </a:extLst>
          </p:cNvPr>
          <p:cNvPicPr>
            <a:picLocks noChangeAspect="1"/>
          </p:cNvPicPr>
          <p:nvPr/>
        </p:nvPicPr>
        <p:blipFill>
          <a:blip r:embed="rId3"/>
          <a:stretch>
            <a:fillRect/>
          </a:stretch>
        </p:blipFill>
        <p:spPr>
          <a:xfrm>
            <a:off x="10589008" y="110977"/>
            <a:ext cx="1331316" cy="1445896"/>
          </a:xfrm>
          <a:prstGeom prst="rect">
            <a:avLst/>
          </a:prstGeom>
        </p:spPr>
      </p:pic>
      <p:sp>
        <p:nvSpPr>
          <p:cNvPr id="6" name="TextBox 5">
            <a:extLst>
              <a:ext uri="{FF2B5EF4-FFF2-40B4-BE49-F238E27FC236}">
                <a16:creationId xmlns:a16="http://schemas.microsoft.com/office/drawing/2014/main" id="{1F5C96F0-3D1E-428E-AD79-3DCD386989A1}"/>
              </a:ext>
            </a:extLst>
          </p:cNvPr>
          <p:cNvSpPr txBox="1"/>
          <p:nvPr/>
        </p:nvSpPr>
        <p:spPr>
          <a:xfrm>
            <a:off x="3595456" y="592029"/>
            <a:ext cx="4838330" cy="707886"/>
          </a:xfrm>
          <a:prstGeom prst="rect">
            <a:avLst/>
          </a:prstGeom>
          <a:noFill/>
        </p:spPr>
        <p:txBody>
          <a:bodyPr wrap="square" rtlCol="0">
            <a:spAutoFit/>
          </a:bodyPr>
          <a:lstStyle/>
          <a:p>
            <a:r>
              <a:rPr lang="en-IN" sz="4000" b="1" dirty="0"/>
              <a:t>Financial Accounting </a:t>
            </a:r>
          </a:p>
        </p:txBody>
      </p:sp>
    </p:spTree>
  </p:cSld>
  <p:clrMapOvr>
    <a:masterClrMapping/>
  </p:clrMapOvr>
  <p:transition spd="slow">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4355-799F-4469-83E3-56721D63B29A}"/>
              </a:ext>
            </a:extLst>
          </p:cNvPr>
          <p:cNvSpPr>
            <a:spLocks noGrp="1"/>
          </p:cNvSpPr>
          <p:nvPr>
            <p:ph type="title"/>
          </p:nvPr>
        </p:nvSpPr>
        <p:spPr/>
        <p:txBody>
          <a:bodyPr/>
          <a:lstStyle/>
          <a:p>
            <a:r>
              <a:rPr lang="en-US" b="0" i="0" dirty="0">
                <a:solidFill>
                  <a:srgbClr val="813588"/>
                </a:solidFill>
                <a:effectLst/>
                <a:latin typeface="Roboto"/>
              </a:rPr>
              <a:t> Trading Account</a:t>
            </a:r>
            <a:br>
              <a:rPr lang="en-US" b="0" i="0" dirty="0">
                <a:solidFill>
                  <a:srgbClr val="813588"/>
                </a:solidFill>
                <a:effectLst/>
                <a:latin typeface="Roboto"/>
              </a:rPr>
            </a:br>
            <a:endParaRPr lang="en-IN" dirty="0"/>
          </a:p>
        </p:txBody>
      </p:sp>
      <p:sp>
        <p:nvSpPr>
          <p:cNvPr id="3" name="Content Placeholder 2">
            <a:extLst>
              <a:ext uri="{FF2B5EF4-FFF2-40B4-BE49-F238E27FC236}">
                <a16:creationId xmlns:a16="http://schemas.microsoft.com/office/drawing/2014/main" id="{AD86B583-552D-402D-B38A-153BFA65B5F2}"/>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Roboto"/>
              </a:rPr>
              <a:t>Trading account is used to determine the gross profit or gross loss of a business which results from trading activities. Trading activities are mostly related to the buying and selling activities involved in a business. Trading account is useful for businesses that are dealing in the trading business. This account helps them to easily determine the overall gross profit or gross loss of the business. The amount thus determined is an indicator of the efficiency of the business in buying and selling.</a:t>
            </a:r>
          </a:p>
          <a:p>
            <a:pPr algn="l"/>
            <a:r>
              <a:rPr lang="en-US" b="0" i="0" dirty="0">
                <a:solidFill>
                  <a:srgbClr val="333333"/>
                </a:solidFill>
                <a:effectLst/>
                <a:latin typeface="Roboto"/>
              </a:rPr>
              <a:t>The formulae for calculating gross profit is as follows:</a:t>
            </a:r>
          </a:p>
          <a:p>
            <a:pPr algn="l"/>
            <a:r>
              <a:rPr lang="en-US" b="1" i="0" dirty="0">
                <a:solidFill>
                  <a:srgbClr val="333333"/>
                </a:solidFill>
                <a:effectLst/>
                <a:latin typeface="Roboto"/>
              </a:rPr>
              <a:t>Gross profit = Net sales – Cost of goods sold</a:t>
            </a:r>
            <a:endParaRPr lang="en-US" b="0" i="0" dirty="0">
              <a:solidFill>
                <a:srgbClr val="333333"/>
              </a:solidFill>
              <a:effectLst/>
              <a:latin typeface="Roboto"/>
            </a:endParaRPr>
          </a:p>
          <a:p>
            <a:pPr algn="l"/>
            <a:r>
              <a:rPr lang="en-US" b="0" i="0" dirty="0">
                <a:solidFill>
                  <a:srgbClr val="333333"/>
                </a:solidFill>
                <a:effectLst/>
                <a:latin typeface="Roboto"/>
              </a:rPr>
              <a:t>Where</a:t>
            </a:r>
          </a:p>
          <a:p>
            <a:pPr algn="l"/>
            <a:r>
              <a:rPr lang="en-US" b="1" i="0" dirty="0">
                <a:solidFill>
                  <a:srgbClr val="333333"/>
                </a:solidFill>
                <a:effectLst/>
                <a:latin typeface="Roboto"/>
              </a:rPr>
              <a:t>Net sales = Gross sales of the business minus sales returns, discounts and allowances.</a:t>
            </a:r>
            <a:endParaRPr lang="en-US" b="0" i="0" dirty="0">
              <a:solidFill>
                <a:srgbClr val="333333"/>
              </a:solidFill>
              <a:effectLst/>
              <a:latin typeface="Roboto"/>
            </a:endParaRPr>
          </a:p>
          <a:p>
            <a:pPr algn="l"/>
            <a:r>
              <a:rPr lang="en-US" b="0" i="0" dirty="0">
                <a:solidFill>
                  <a:srgbClr val="333333"/>
                </a:solidFill>
                <a:effectLst/>
                <a:latin typeface="Roboto"/>
              </a:rPr>
              <a:t>The trading account considers only the direct expenses and direct revenues while calculating gross profit. This account is mainly prepared to understand the profit earned by the business on the purchase of goods.</a:t>
            </a:r>
          </a:p>
          <a:p>
            <a:pPr algn="l"/>
            <a:r>
              <a:rPr lang="en-US" b="0" i="0" dirty="0">
                <a:solidFill>
                  <a:srgbClr val="333333"/>
                </a:solidFill>
                <a:effectLst/>
                <a:latin typeface="Roboto"/>
              </a:rPr>
              <a:t>Items that are seen in the debit side includes purchases, opening stock and direct expenses while credit side includes closing stock and sales.</a:t>
            </a:r>
          </a:p>
          <a:p>
            <a:endParaRPr lang="en-IN" dirty="0"/>
          </a:p>
        </p:txBody>
      </p:sp>
    </p:spTree>
    <p:extLst>
      <p:ext uri="{BB962C8B-B14F-4D97-AF65-F5344CB8AC3E}">
        <p14:creationId xmlns:p14="http://schemas.microsoft.com/office/powerpoint/2010/main" val="95406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A206-87BC-4C56-A945-62204411ABE3}"/>
              </a:ext>
            </a:extLst>
          </p:cNvPr>
          <p:cNvSpPr>
            <a:spLocks noGrp="1"/>
          </p:cNvSpPr>
          <p:nvPr>
            <p:ph type="title"/>
          </p:nvPr>
        </p:nvSpPr>
        <p:spPr>
          <a:xfrm>
            <a:off x="1066800" y="0"/>
            <a:ext cx="10058400" cy="1450757"/>
          </a:xfrm>
        </p:spPr>
        <p:txBody>
          <a:bodyPr/>
          <a:lstStyle/>
          <a:p>
            <a:r>
              <a:rPr lang="en-US" b="0" i="0" dirty="0">
                <a:solidFill>
                  <a:srgbClr val="813588"/>
                </a:solidFill>
                <a:effectLst/>
                <a:latin typeface="Roboto"/>
              </a:rPr>
              <a:t>Profit and Loss Account</a:t>
            </a:r>
            <a:br>
              <a:rPr lang="en-US" b="0" i="0" dirty="0">
                <a:solidFill>
                  <a:srgbClr val="813588"/>
                </a:solidFill>
                <a:effectLst/>
                <a:latin typeface="Roboto"/>
              </a:rPr>
            </a:br>
            <a:endParaRPr lang="en-IN" dirty="0"/>
          </a:p>
        </p:txBody>
      </p:sp>
      <p:sp>
        <p:nvSpPr>
          <p:cNvPr id="3" name="Content Placeholder 2">
            <a:extLst>
              <a:ext uri="{FF2B5EF4-FFF2-40B4-BE49-F238E27FC236}">
                <a16:creationId xmlns:a16="http://schemas.microsoft.com/office/drawing/2014/main" id="{31589109-4479-4DDF-BD1B-277334A2E9D2}"/>
              </a:ext>
            </a:extLst>
          </p:cNvPr>
          <p:cNvSpPr>
            <a:spLocks noGrp="1"/>
          </p:cNvSpPr>
          <p:nvPr>
            <p:ph idx="1"/>
          </p:nvPr>
        </p:nvSpPr>
        <p:spPr>
          <a:xfrm>
            <a:off x="432047" y="857583"/>
            <a:ext cx="11327906" cy="4593305"/>
          </a:xfrm>
        </p:spPr>
        <p:txBody>
          <a:bodyPr>
            <a:noAutofit/>
          </a:bodyPr>
          <a:lstStyle/>
          <a:p>
            <a:pPr algn="l"/>
            <a:r>
              <a:rPr lang="en-US" sz="1800" b="0" i="0" dirty="0">
                <a:solidFill>
                  <a:srgbClr val="333333"/>
                </a:solidFill>
                <a:effectLst/>
                <a:latin typeface="Roboto"/>
              </a:rPr>
              <a:t>Profit and loss account shows the net profit and net loss of the business for the accounting period. This account is prepared in order to determine the net profit or net loss that occurs during an accounting period for a business concern.</a:t>
            </a:r>
          </a:p>
          <a:p>
            <a:pPr algn="l"/>
            <a:r>
              <a:rPr lang="en-US" sz="1800" b="0" i="0" dirty="0">
                <a:solidFill>
                  <a:srgbClr val="333333"/>
                </a:solidFill>
                <a:effectLst/>
                <a:latin typeface="Roboto"/>
              </a:rPr>
              <a:t>Profit and loss account get initiated by entering the gross loss on the debit side or gross profit on the credit side. This value is obtained from the balance which is carried down from the Trading account.</a:t>
            </a:r>
          </a:p>
          <a:p>
            <a:pPr algn="l"/>
            <a:r>
              <a:rPr lang="en-US" sz="1800" b="0" i="0" dirty="0">
                <a:solidFill>
                  <a:srgbClr val="333333"/>
                </a:solidFill>
                <a:effectLst/>
                <a:latin typeface="Roboto"/>
              </a:rPr>
              <a:t>A business will incur many other expenses in addition to the direct expenses. These expenses are deducted from the profit or are added to gross loss and the resulting value thus obtained will be net profit or net loss.</a:t>
            </a:r>
          </a:p>
          <a:p>
            <a:pPr algn="l"/>
            <a:r>
              <a:rPr lang="en-US" sz="1800" b="1" i="0" dirty="0">
                <a:solidFill>
                  <a:srgbClr val="333333"/>
                </a:solidFill>
                <a:effectLst/>
                <a:latin typeface="Roboto"/>
              </a:rPr>
              <a:t>The examples of expenses that can be included in a Profit and Loss Account are:</a:t>
            </a:r>
          </a:p>
          <a:p>
            <a:pPr algn="l"/>
            <a:r>
              <a:rPr lang="en-US" sz="1800" b="1" i="0" dirty="0">
                <a:solidFill>
                  <a:srgbClr val="333333"/>
                </a:solidFill>
                <a:effectLst/>
                <a:latin typeface="Roboto"/>
              </a:rPr>
              <a:t>1. Sales Tax ,2. Maintenance ,3. Depreciation</a:t>
            </a:r>
          </a:p>
          <a:p>
            <a:pPr algn="l"/>
            <a:r>
              <a:rPr lang="en-US" sz="1800" b="1" i="0" dirty="0">
                <a:solidFill>
                  <a:srgbClr val="333333"/>
                </a:solidFill>
                <a:effectLst/>
                <a:latin typeface="Roboto"/>
              </a:rPr>
              <a:t>4. Administrative Expense,5. Selling and Distribution Expense</a:t>
            </a:r>
          </a:p>
          <a:p>
            <a:pPr algn="l"/>
            <a:r>
              <a:rPr lang="en-US" sz="1800" b="1" i="0" dirty="0">
                <a:solidFill>
                  <a:srgbClr val="333333"/>
                </a:solidFill>
                <a:effectLst/>
                <a:latin typeface="Roboto"/>
              </a:rPr>
              <a:t>6. Provisions ,7. Freight and carriage on sales ,8. Wages and Salaries</a:t>
            </a:r>
          </a:p>
          <a:p>
            <a:pPr algn="l"/>
            <a:r>
              <a:rPr lang="en-US" sz="1800" b="0" i="0" dirty="0">
                <a:solidFill>
                  <a:srgbClr val="333333"/>
                </a:solidFill>
                <a:effectLst/>
                <a:latin typeface="Roboto"/>
              </a:rPr>
              <a:t> appear in the debit side of Profit and Loss Account </a:t>
            </a:r>
          </a:p>
          <a:p>
            <a:pPr algn="l"/>
            <a:r>
              <a:rPr lang="en-US" sz="1800" b="0" i="0" dirty="0">
                <a:solidFill>
                  <a:srgbClr val="333333"/>
                </a:solidFill>
                <a:effectLst/>
                <a:latin typeface="Roboto"/>
              </a:rPr>
              <a:t> </a:t>
            </a:r>
            <a:r>
              <a:rPr lang="en-US" sz="1800" b="1" i="0" dirty="0">
                <a:solidFill>
                  <a:srgbClr val="333333"/>
                </a:solidFill>
                <a:effectLst/>
                <a:latin typeface="Roboto"/>
              </a:rPr>
              <a:t>Commission received, Discount received, profit obtained on sale of assets appear on the credit side.</a:t>
            </a:r>
          </a:p>
          <a:p>
            <a:pPr algn="l"/>
            <a:r>
              <a:rPr lang="en-US" sz="1800" b="0" i="0" dirty="0">
                <a:solidFill>
                  <a:srgbClr val="333333"/>
                </a:solidFill>
                <a:effectLst/>
                <a:latin typeface="Roboto"/>
              </a:rPr>
              <a:t>Net profit can be determined by deducting business expenses from the gross profit and adding other incomes obtained</a:t>
            </a:r>
          </a:p>
          <a:p>
            <a:endParaRPr lang="en-IN" sz="1800" dirty="0"/>
          </a:p>
        </p:txBody>
      </p:sp>
    </p:spTree>
    <p:extLst>
      <p:ext uri="{BB962C8B-B14F-4D97-AF65-F5344CB8AC3E}">
        <p14:creationId xmlns:p14="http://schemas.microsoft.com/office/powerpoint/2010/main" val="3637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7878-26A1-41DD-AB29-42F0B6DB28D1}"/>
              </a:ext>
            </a:extLst>
          </p:cNvPr>
          <p:cNvSpPr>
            <a:spLocks noGrp="1"/>
          </p:cNvSpPr>
          <p:nvPr>
            <p:ph type="title"/>
          </p:nvPr>
        </p:nvSpPr>
        <p:spPr/>
        <p:txBody>
          <a:bodyPr/>
          <a:lstStyle/>
          <a:p>
            <a:r>
              <a:rPr lang="en-US" b="0" i="0" dirty="0">
                <a:solidFill>
                  <a:srgbClr val="813588"/>
                </a:solidFill>
                <a:effectLst/>
                <a:latin typeface="Arial" panose="020B0604020202020204" pitchFamily="34" charset="0"/>
              </a:rPr>
              <a:t>What is a Balance Sheet?</a:t>
            </a:r>
            <a:br>
              <a:rPr lang="en-US" b="0" i="0" dirty="0">
                <a:solidFill>
                  <a:srgbClr val="813588"/>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C81CD43-8105-4CA3-9A75-583734D3AF24}"/>
              </a:ext>
            </a:extLst>
          </p:cNvPr>
          <p:cNvSpPr>
            <a:spLocks noGrp="1"/>
          </p:cNvSpPr>
          <p:nvPr>
            <p:ph idx="1"/>
          </p:nvPr>
        </p:nvSpPr>
        <p:spPr/>
        <p:txBody>
          <a:bodyPr>
            <a:normAutofit/>
          </a:bodyPr>
          <a:lstStyle/>
          <a:p>
            <a:pPr algn="l"/>
            <a:r>
              <a:rPr lang="en-US" b="0" i="0" dirty="0">
                <a:solidFill>
                  <a:srgbClr val="333333"/>
                </a:solidFill>
                <a:effectLst/>
                <a:latin typeface="Arial" panose="020B0604020202020204" pitchFamily="34" charset="0"/>
              </a:rPr>
              <a:t>The Balance Sheet is a statement that shows the financial position of the business. It records the assets and liabilities of the business at the end of the accounting period after the preparation of trading and profit and loss accounts</a:t>
            </a:r>
          </a:p>
          <a:p>
            <a:pPr algn="l"/>
            <a:r>
              <a:rPr lang="en-US" b="1" i="1" dirty="0">
                <a:solidFill>
                  <a:srgbClr val="333333"/>
                </a:solidFill>
                <a:effectLst/>
                <a:latin typeface="Arial" panose="020B0604020202020204" pitchFamily="34" charset="0"/>
              </a:rPr>
              <a:t>‘</a:t>
            </a:r>
            <a:r>
              <a:rPr lang="en-US" i="1" dirty="0">
                <a:solidFill>
                  <a:srgbClr val="333333"/>
                </a:solidFill>
                <a:effectLst/>
                <a:latin typeface="Arial" panose="020B0604020202020204" pitchFamily="34" charset="0"/>
              </a:rPr>
              <a:t>Not-for-Profit’ </a:t>
            </a:r>
            <a:r>
              <a:rPr lang="en-US" i="1" dirty="0" err="1">
                <a:solidFill>
                  <a:srgbClr val="333333"/>
                </a:solidFill>
                <a:effectLst/>
                <a:latin typeface="Arial" panose="020B0604020202020204" pitchFamily="34" charset="0"/>
              </a:rPr>
              <a:t>Organisations</a:t>
            </a:r>
            <a:r>
              <a:rPr lang="en-US" i="1" dirty="0">
                <a:solidFill>
                  <a:srgbClr val="333333"/>
                </a:solidFill>
                <a:effectLst/>
                <a:latin typeface="Arial" panose="020B0604020202020204" pitchFamily="34" charset="0"/>
              </a:rPr>
              <a:t> </a:t>
            </a:r>
            <a:r>
              <a:rPr lang="en-US" b="0" i="0" dirty="0">
                <a:solidFill>
                  <a:srgbClr val="333333"/>
                </a:solidFill>
                <a:effectLst/>
                <a:latin typeface="Arial" panose="020B0604020202020204" pitchFamily="34" charset="0"/>
              </a:rPr>
              <a:t>design Balance Sheet for determining the financial position of the establishment. The preparation of the balance sheet is on the same pattern as of the trade entities. It depicts liabilities and assets as during the end of the year. Assets are depicted on the right-hand side, whereas the liabilities are depicted on the left-hand side.</a:t>
            </a:r>
          </a:p>
          <a:p>
            <a:pPr algn="l"/>
            <a:r>
              <a:rPr lang="en-US" b="0" i="0" dirty="0">
                <a:solidFill>
                  <a:srgbClr val="333333"/>
                </a:solidFill>
                <a:effectLst/>
                <a:latin typeface="Arial" panose="020B0604020202020204" pitchFamily="34" charset="0"/>
              </a:rPr>
              <a:t>However, there will be a General Fund or Capital Fund in place of the Capital and the surfeit or deficit as per Income and Expenditure A/c which is either deducted from or added to the capital fund, as the scenario may be. It is a common practice to add some of the </a:t>
            </a:r>
            <a:r>
              <a:rPr lang="en-US" b="0" i="0" dirty="0" err="1">
                <a:solidFill>
                  <a:srgbClr val="333333"/>
                </a:solidFill>
                <a:effectLst/>
                <a:latin typeface="Arial" panose="020B0604020202020204" pitchFamily="34" charset="0"/>
              </a:rPr>
              <a:t>subsidised</a:t>
            </a:r>
            <a:r>
              <a:rPr lang="en-US" b="0" i="0" dirty="0">
                <a:solidFill>
                  <a:srgbClr val="333333"/>
                </a:solidFill>
                <a:effectLst/>
                <a:latin typeface="Arial" panose="020B0604020202020204" pitchFamily="34" charset="0"/>
              </a:rPr>
              <a:t> items like entrance fees, legacies and life membership fees precisely in the capital fund.</a:t>
            </a:r>
          </a:p>
          <a:p>
            <a:endParaRPr lang="en-IN" dirty="0"/>
          </a:p>
        </p:txBody>
      </p:sp>
    </p:spTree>
    <p:extLst>
      <p:ext uri="{BB962C8B-B14F-4D97-AF65-F5344CB8AC3E}">
        <p14:creationId xmlns:p14="http://schemas.microsoft.com/office/powerpoint/2010/main" val="77467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527B-5196-4A9E-8A05-EDBE23AAC0BD}"/>
              </a:ext>
            </a:extLst>
          </p:cNvPr>
          <p:cNvSpPr>
            <a:spLocks noGrp="1"/>
          </p:cNvSpPr>
          <p:nvPr>
            <p:ph type="title"/>
          </p:nvPr>
        </p:nvSpPr>
        <p:spPr/>
        <p:txBody>
          <a:bodyPr/>
          <a:lstStyle/>
          <a:p>
            <a:r>
              <a:rPr lang="en-US" dirty="0">
                <a:solidFill>
                  <a:srgbClr val="333333"/>
                </a:solidFill>
                <a:latin typeface="Arial" panose="020B0604020202020204" pitchFamily="34" charset="0"/>
              </a:rPr>
              <a:t>F</a:t>
            </a:r>
            <a:r>
              <a:rPr lang="en-US" b="0" i="0" dirty="0">
                <a:solidFill>
                  <a:srgbClr val="333333"/>
                </a:solidFill>
                <a:effectLst/>
                <a:latin typeface="Arial" panose="020B0604020202020204" pitchFamily="34" charset="0"/>
              </a:rPr>
              <a:t>eatures of a balance sheet</a:t>
            </a:r>
            <a:endParaRPr lang="en-IN" dirty="0"/>
          </a:p>
        </p:txBody>
      </p:sp>
      <p:sp>
        <p:nvSpPr>
          <p:cNvPr id="3" name="Content Placeholder 2">
            <a:extLst>
              <a:ext uri="{FF2B5EF4-FFF2-40B4-BE49-F238E27FC236}">
                <a16:creationId xmlns:a16="http://schemas.microsoft.com/office/drawing/2014/main" id="{89CB7C69-B0CA-4883-823A-C1269275F664}"/>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33333"/>
                </a:solidFill>
                <a:effectLst/>
                <a:latin typeface="Arial" panose="020B0604020202020204" pitchFamily="34" charset="0"/>
              </a:rPr>
              <a:t>It is regarded as the last step in final accounts creation</a:t>
            </a:r>
          </a:p>
          <a:p>
            <a:pPr algn="l">
              <a:buFont typeface="Arial" panose="020B0604020202020204" pitchFamily="34" charset="0"/>
              <a:buChar char="•"/>
            </a:pPr>
            <a:r>
              <a:rPr lang="en-US" b="0" i="0" dirty="0">
                <a:solidFill>
                  <a:srgbClr val="333333"/>
                </a:solidFill>
                <a:effectLst/>
                <a:latin typeface="Arial" panose="020B0604020202020204" pitchFamily="34" charset="0"/>
              </a:rPr>
              <a:t>It is a statement and not an account</a:t>
            </a:r>
          </a:p>
          <a:p>
            <a:pPr algn="l">
              <a:buFont typeface="Arial" panose="020B0604020202020204" pitchFamily="34" charset="0"/>
              <a:buChar char="•"/>
            </a:pPr>
            <a:r>
              <a:rPr lang="en-US" b="0" i="0" dirty="0">
                <a:solidFill>
                  <a:srgbClr val="333333"/>
                </a:solidFill>
                <a:effectLst/>
                <a:latin typeface="Arial" panose="020B0604020202020204" pitchFamily="34" charset="0"/>
              </a:rPr>
              <a:t>It consists of transactions recorded under two sides namely, assets and liabilities. Assets are placed in the left hand side, while the liabilities are placed on the right hand side</a:t>
            </a:r>
          </a:p>
          <a:p>
            <a:pPr algn="l">
              <a:buFont typeface="Arial" panose="020B0604020202020204" pitchFamily="34" charset="0"/>
              <a:buChar char="•"/>
            </a:pPr>
            <a:r>
              <a:rPr lang="en-US" b="0" i="0" dirty="0">
                <a:solidFill>
                  <a:srgbClr val="333333"/>
                </a:solidFill>
                <a:effectLst/>
                <a:latin typeface="Arial" panose="020B0604020202020204" pitchFamily="34" charset="0"/>
              </a:rPr>
              <a:t>The total of both side should always be equal</a:t>
            </a:r>
          </a:p>
          <a:p>
            <a:pPr algn="l">
              <a:buFont typeface="Arial" panose="020B0604020202020204" pitchFamily="34" charset="0"/>
              <a:buChar char="•"/>
            </a:pPr>
            <a:r>
              <a:rPr lang="en-US" b="0" i="0" dirty="0">
                <a:solidFill>
                  <a:srgbClr val="333333"/>
                </a:solidFill>
                <a:effectLst/>
                <a:latin typeface="Arial" panose="020B0604020202020204" pitchFamily="34" charset="0"/>
              </a:rPr>
              <a:t>The balance sheet discloses financial position of the business</a:t>
            </a:r>
          </a:p>
          <a:p>
            <a:pPr algn="l">
              <a:buFont typeface="Arial" panose="020B0604020202020204" pitchFamily="34" charset="0"/>
              <a:buChar char="•"/>
            </a:pPr>
            <a:r>
              <a:rPr lang="en-US" b="0" i="0" dirty="0">
                <a:solidFill>
                  <a:srgbClr val="333333"/>
                </a:solidFill>
                <a:effectLst/>
                <a:latin typeface="Arial" panose="020B0604020202020204" pitchFamily="34" charset="0"/>
              </a:rPr>
              <a:t>It is prepared after trading and profit and loss account is prepared.</a:t>
            </a:r>
          </a:p>
          <a:p>
            <a:pPr algn="l"/>
            <a:r>
              <a:rPr lang="en-US" b="0" i="0" dirty="0">
                <a:solidFill>
                  <a:srgbClr val="333333"/>
                </a:solidFill>
                <a:effectLst/>
                <a:latin typeface="Arial" panose="020B0604020202020204" pitchFamily="34" charset="0"/>
              </a:rPr>
              <a:t>All the above are mentioned balance sheet items are also known as characteristics of the balance sheet.</a:t>
            </a:r>
          </a:p>
          <a:p>
            <a:endParaRPr lang="en-IN" dirty="0"/>
          </a:p>
        </p:txBody>
      </p:sp>
    </p:spTree>
    <p:extLst>
      <p:ext uri="{BB962C8B-B14F-4D97-AF65-F5344CB8AC3E}">
        <p14:creationId xmlns:p14="http://schemas.microsoft.com/office/powerpoint/2010/main" val="74085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656C-DDBE-464F-8B54-E34D15603C59}"/>
              </a:ext>
            </a:extLst>
          </p:cNvPr>
          <p:cNvSpPr>
            <a:spLocks noGrp="1"/>
          </p:cNvSpPr>
          <p:nvPr>
            <p:ph type="title"/>
          </p:nvPr>
        </p:nvSpPr>
        <p:spPr/>
        <p:txBody>
          <a:bodyPr/>
          <a:lstStyle/>
          <a:p>
            <a:r>
              <a:rPr lang="en-IN" dirty="0"/>
              <a:t>FORMAT Balance sheet </a:t>
            </a:r>
          </a:p>
        </p:txBody>
      </p:sp>
      <p:pic>
        <p:nvPicPr>
          <p:cNvPr id="1026" name="Picture 2" descr="balance-sheet-format-for-accounting">
            <a:extLst>
              <a:ext uri="{FF2B5EF4-FFF2-40B4-BE49-F238E27FC236}">
                <a16:creationId xmlns:a16="http://schemas.microsoft.com/office/drawing/2014/main" id="{0245B25D-C694-4FFC-92A9-1EA2B12244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544" y="1846263"/>
            <a:ext cx="9410330"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7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fit and Loss Vs Profit and Loss Appropriation Account - Accounting  Capital">
            <a:extLst>
              <a:ext uri="{FF2B5EF4-FFF2-40B4-BE49-F238E27FC236}">
                <a16:creationId xmlns:a16="http://schemas.microsoft.com/office/drawing/2014/main" id="{B661288E-5606-464F-9BB6-AD52137FDA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5581" y="381740"/>
            <a:ext cx="5900099" cy="53783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ADING ACCOUNT (Horizontal Format) for the year ended Dr. Cr">
            <a:extLst>
              <a:ext uri="{FF2B5EF4-FFF2-40B4-BE49-F238E27FC236}">
                <a16:creationId xmlns:a16="http://schemas.microsoft.com/office/drawing/2014/main" id="{1099779B-4160-4B44-896B-9B0EDF5BF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43" y="71021"/>
            <a:ext cx="4522433" cy="5857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6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0D88-67E5-4735-B63F-5C9ADDD46ED4}"/>
              </a:ext>
            </a:extLst>
          </p:cNvPr>
          <p:cNvSpPr>
            <a:spLocks noGrp="1"/>
          </p:cNvSpPr>
          <p:nvPr>
            <p:ph type="title"/>
          </p:nvPr>
        </p:nvSpPr>
        <p:spPr/>
        <p:txBody>
          <a:bodyPr/>
          <a:lstStyle/>
          <a:p>
            <a:r>
              <a:rPr lang="en-US" b="0" i="0" dirty="0">
                <a:solidFill>
                  <a:srgbClr val="813588"/>
                </a:solidFill>
                <a:effectLst/>
                <a:latin typeface="inherit"/>
              </a:rPr>
              <a:t>Importance of Balance Sheet:</a:t>
            </a:r>
            <a:br>
              <a:rPr lang="en-US" b="0" i="0" dirty="0">
                <a:solidFill>
                  <a:srgbClr val="813588"/>
                </a:solidFill>
                <a:effectLst/>
                <a:latin typeface="inherit"/>
              </a:rPr>
            </a:br>
            <a:endParaRPr lang="en-IN" dirty="0"/>
          </a:p>
        </p:txBody>
      </p:sp>
      <p:sp>
        <p:nvSpPr>
          <p:cNvPr id="3" name="Content Placeholder 2">
            <a:extLst>
              <a:ext uri="{FF2B5EF4-FFF2-40B4-BE49-F238E27FC236}">
                <a16:creationId xmlns:a16="http://schemas.microsoft.com/office/drawing/2014/main" id="{74572B0E-78EF-4F0F-A61E-FC83A666B853}"/>
              </a:ext>
            </a:extLst>
          </p:cNvPr>
          <p:cNvSpPr>
            <a:spLocks noGrp="1"/>
          </p:cNvSpPr>
          <p:nvPr>
            <p:ph idx="1"/>
          </p:nvPr>
        </p:nvSpPr>
        <p:spPr/>
        <p:txBody>
          <a:bodyPr>
            <a:normAutofit/>
          </a:bodyPr>
          <a:lstStyle/>
          <a:p>
            <a:pPr algn="l"/>
            <a:r>
              <a:rPr lang="en-US" b="0" i="0" dirty="0">
                <a:solidFill>
                  <a:srgbClr val="333333"/>
                </a:solidFill>
                <a:effectLst/>
                <a:latin typeface="Arial" panose="020B0604020202020204" pitchFamily="34" charset="0"/>
              </a:rPr>
              <a:t>Balance sheet analysis can say many things about a company’s achievement. Few essential factors of the balance sheet are listed below:</a:t>
            </a:r>
          </a:p>
          <a:p>
            <a:pPr algn="l">
              <a:buFont typeface="Arial" panose="020B0604020202020204" pitchFamily="34" charset="0"/>
              <a:buChar char="•"/>
            </a:pPr>
            <a:r>
              <a:rPr lang="en-US" b="0" i="0" dirty="0">
                <a:solidFill>
                  <a:srgbClr val="333333"/>
                </a:solidFill>
                <a:effectLst/>
                <a:latin typeface="Arial" panose="020B0604020202020204" pitchFamily="34" charset="0"/>
              </a:rPr>
              <a:t>Creditors,  investors, and other stakeholders use this financial tool to know the financial status of a business.</a:t>
            </a:r>
          </a:p>
          <a:p>
            <a:pPr algn="l">
              <a:buFont typeface="Arial" panose="020B0604020202020204" pitchFamily="34" charset="0"/>
              <a:buChar char="•"/>
            </a:pPr>
            <a:r>
              <a:rPr lang="en-US" b="0" i="0" dirty="0">
                <a:solidFill>
                  <a:srgbClr val="333333"/>
                </a:solidFill>
                <a:effectLst/>
                <a:latin typeface="Arial" panose="020B0604020202020204" pitchFamily="34" charset="0"/>
              </a:rPr>
              <a:t>It is used to </a:t>
            </a:r>
            <a:r>
              <a:rPr lang="en-US" b="0" i="0" dirty="0" err="1">
                <a:solidFill>
                  <a:srgbClr val="333333"/>
                </a:solidFill>
                <a:effectLst/>
                <a:latin typeface="Arial" panose="020B0604020202020204" pitchFamily="34" charset="0"/>
              </a:rPr>
              <a:t>analyse</a:t>
            </a:r>
            <a:r>
              <a:rPr lang="en-US" b="0" i="0" dirty="0">
                <a:solidFill>
                  <a:srgbClr val="333333"/>
                </a:solidFill>
                <a:effectLst/>
                <a:latin typeface="Arial" panose="020B0604020202020204" pitchFamily="34" charset="0"/>
              </a:rPr>
              <a:t> a company’s growth by comparing different years.</a:t>
            </a:r>
          </a:p>
          <a:p>
            <a:pPr algn="l">
              <a:buFont typeface="Arial" panose="020B0604020202020204" pitchFamily="34" charset="0"/>
              <a:buChar char="•"/>
            </a:pPr>
            <a:r>
              <a:rPr lang="en-US" b="0" i="0" dirty="0">
                <a:solidFill>
                  <a:srgbClr val="333333"/>
                </a:solidFill>
                <a:effectLst/>
                <a:latin typeface="Arial" panose="020B0604020202020204" pitchFamily="34" charset="0"/>
              </a:rPr>
              <a:t>While applying for a business loan, a company has to submit a balance sheet to the bank.</a:t>
            </a:r>
          </a:p>
          <a:p>
            <a:pPr algn="l">
              <a:buFont typeface="Arial" panose="020B0604020202020204" pitchFamily="34" charset="0"/>
              <a:buChar char="•"/>
            </a:pPr>
            <a:r>
              <a:rPr lang="en-US" b="0" i="0" dirty="0">
                <a:solidFill>
                  <a:srgbClr val="333333"/>
                </a:solidFill>
                <a:effectLst/>
                <a:latin typeface="Arial" panose="020B0604020202020204" pitchFamily="34" charset="0"/>
              </a:rPr>
              <a:t>Stakeholders can find out the business accomplishment and liquidity position of a company.</a:t>
            </a:r>
          </a:p>
          <a:p>
            <a:pPr algn="l">
              <a:buFont typeface="Arial" panose="020B0604020202020204" pitchFamily="34" charset="0"/>
              <a:buChar char="•"/>
            </a:pPr>
            <a:r>
              <a:rPr lang="en-US" b="0" i="0" dirty="0">
                <a:solidFill>
                  <a:srgbClr val="333333"/>
                </a:solidFill>
                <a:effectLst/>
                <a:latin typeface="Arial" panose="020B0604020202020204" pitchFamily="34" charset="0"/>
              </a:rPr>
              <a:t>Company’s balance sheet analysis can detect business expansion and future expenses.</a:t>
            </a:r>
          </a:p>
          <a:p>
            <a:endParaRPr lang="en-IN" dirty="0"/>
          </a:p>
        </p:txBody>
      </p:sp>
    </p:spTree>
    <p:extLst>
      <p:ext uri="{BB962C8B-B14F-4D97-AF65-F5344CB8AC3E}">
        <p14:creationId xmlns:p14="http://schemas.microsoft.com/office/powerpoint/2010/main" val="142925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8ABE-9141-4F63-A880-B3D6432EEA1B}"/>
              </a:ext>
            </a:extLst>
          </p:cNvPr>
          <p:cNvSpPr>
            <a:spLocks noGrp="1"/>
          </p:cNvSpPr>
          <p:nvPr>
            <p:ph type="title"/>
          </p:nvPr>
        </p:nvSpPr>
        <p:spPr/>
        <p:txBody>
          <a:bodyPr>
            <a:normAutofit/>
          </a:bodyPr>
          <a:lstStyle/>
          <a:p>
            <a:r>
              <a:rPr lang="en-US" sz="2800" b="0" i="0" dirty="0">
                <a:solidFill>
                  <a:srgbClr val="000000"/>
                </a:solidFill>
                <a:effectLst/>
                <a:latin typeface="Times New Roman" panose="02020603050405020304" pitchFamily="18" charset="0"/>
              </a:rPr>
              <a:t>From the following particulars taken out from the books of </a:t>
            </a:r>
            <a:r>
              <a:rPr lang="en-US" sz="2800" b="0" i="0" dirty="0" err="1">
                <a:solidFill>
                  <a:srgbClr val="000000"/>
                </a:solidFill>
                <a:effectLst/>
                <a:latin typeface="Times New Roman" panose="02020603050405020304" pitchFamily="18" charset="0"/>
              </a:rPr>
              <a:t>Mr</a:t>
            </a:r>
            <a:r>
              <a:rPr lang="en-US" sz="2800" b="0" i="0" dirty="0">
                <a:solidFill>
                  <a:srgbClr val="000000"/>
                </a:solidFill>
                <a:effectLst/>
                <a:latin typeface="Times New Roman" panose="02020603050405020304" pitchFamily="18" charset="0"/>
              </a:rPr>
              <a:t> ABC  &amp; Co. You are required to prepare Trading and Profit &amp; Loss Account and Balance Sheet as at December 31</a:t>
            </a:r>
            <a:r>
              <a:rPr lang="en-US" sz="2800" b="0" i="0" baseline="30000" dirty="0">
                <a:solidFill>
                  <a:srgbClr val="000000"/>
                </a:solidFill>
                <a:effectLst/>
                <a:latin typeface="Times New Roman" panose="02020603050405020304" pitchFamily="18" charset="0"/>
              </a:rPr>
              <a:t>st</a:t>
            </a:r>
            <a:r>
              <a:rPr lang="en-US" sz="2800" b="0" i="0" dirty="0">
                <a:solidFill>
                  <a:srgbClr val="000000"/>
                </a:solidFill>
                <a:effectLst/>
                <a:latin typeface="Times New Roman" panose="02020603050405020304" pitchFamily="18" charset="0"/>
              </a:rPr>
              <a:t>, 2019.</a:t>
            </a:r>
            <a:endParaRPr lang="en-IN" sz="2800" dirty="0"/>
          </a:p>
        </p:txBody>
      </p:sp>
      <p:pic>
        <p:nvPicPr>
          <p:cNvPr id="5" name="Content Placeholder 4">
            <a:extLst>
              <a:ext uri="{FF2B5EF4-FFF2-40B4-BE49-F238E27FC236}">
                <a16:creationId xmlns:a16="http://schemas.microsoft.com/office/drawing/2014/main" id="{65CA87C5-EFFC-4D5E-8FD3-17D1985F06C3}"/>
              </a:ext>
            </a:extLst>
          </p:cNvPr>
          <p:cNvPicPr>
            <a:picLocks noGrp="1" noChangeAspect="1"/>
          </p:cNvPicPr>
          <p:nvPr>
            <p:ph idx="1"/>
          </p:nvPr>
        </p:nvPicPr>
        <p:blipFill>
          <a:blip r:embed="rId2"/>
          <a:stretch>
            <a:fillRect/>
          </a:stretch>
        </p:blipFill>
        <p:spPr>
          <a:xfrm>
            <a:off x="1471514" y="2066974"/>
            <a:ext cx="9267825" cy="3905250"/>
          </a:xfrm>
          <a:prstGeom prst="rect">
            <a:avLst/>
          </a:prstGeom>
        </p:spPr>
      </p:pic>
    </p:spTree>
    <p:extLst>
      <p:ext uri="{BB962C8B-B14F-4D97-AF65-F5344CB8AC3E}">
        <p14:creationId xmlns:p14="http://schemas.microsoft.com/office/powerpoint/2010/main" val="88586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A200-142C-42E6-A93F-A448533AC994}"/>
              </a:ext>
            </a:extLst>
          </p:cNvPr>
          <p:cNvSpPr>
            <a:spLocks noGrp="1"/>
          </p:cNvSpPr>
          <p:nvPr>
            <p:ph type="title"/>
          </p:nvPr>
        </p:nvSpPr>
        <p:spPr/>
        <p:txBody>
          <a:bodyPr/>
          <a:lstStyle/>
          <a:p>
            <a:r>
              <a:rPr lang="en-US" b="1" i="0" dirty="0">
                <a:solidFill>
                  <a:srgbClr val="8300E9"/>
                </a:solidFill>
                <a:effectLst/>
                <a:latin typeface="Georgia" panose="02040502050405020303" pitchFamily="18" charset="0"/>
              </a:rPr>
              <a:t>Adjustments:</a:t>
            </a:r>
            <a:br>
              <a:rPr lang="en-US" b="0" i="0" dirty="0">
                <a:solidFill>
                  <a:srgbClr val="8300E9"/>
                </a:solidFill>
                <a:effectLst/>
                <a:latin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D67EE424-7C6C-41DA-8C0D-CE75A925ED1A}"/>
              </a:ext>
            </a:extLst>
          </p:cNvPr>
          <p:cNvSpPr>
            <a:spLocks noGrp="1"/>
          </p:cNvSpPr>
          <p:nvPr>
            <p:ph idx="1"/>
          </p:nvPr>
        </p:nvSpPr>
        <p:spPr/>
        <p:txBody>
          <a:bodyPr/>
          <a:lstStyle/>
          <a:p>
            <a:pPr algn="l" fontAlgn="base"/>
            <a:r>
              <a:rPr lang="en-US" b="1" i="0" dirty="0">
                <a:solidFill>
                  <a:srgbClr val="000000"/>
                </a:solidFill>
                <a:effectLst/>
                <a:latin typeface="Times New Roman" panose="02020603050405020304" pitchFamily="18" charset="0"/>
              </a:rPr>
              <a:t>(a)</a:t>
            </a:r>
            <a:r>
              <a:rPr lang="en-US" b="0" i="0" dirty="0">
                <a:solidFill>
                  <a:srgbClr val="000000"/>
                </a:solidFill>
                <a:effectLst/>
                <a:latin typeface="Times New Roman" panose="02020603050405020304" pitchFamily="18" charset="0"/>
              </a:rPr>
              <a:t> Closing stock Rs, 35,000.</a:t>
            </a:r>
          </a:p>
          <a:p>
            <a:pPr algn="l" fontAlgn="base"/>
            <a:r>
              <a:rPr lang="en-US" b="1" i="0" dirty="0">
                <a:solidFill>
                  <a:srgbClr val="000000"/>
                </a:solidFill>
                <a:effectLst/>
                <a:latin typeface="Times New Roman" panose="02020603050405020304" pitchFamily="18" charset="0"/>
              </a:rPr>
              <a:t>(b)</a:t>
            </a:r>
            <a:r>
              <a:rPr lang="en-US" b="0" i="0" dirty="0">
                <a:solidFill>
                  <a:srgbClr val="000000"/>
                </a:solidFill>
                <a:effectLst/>
                <a:latin typeface="Times New Roman" panose="02020603050405020304" pitchFamily="18" charset="0"/>
              </a:rPr>
              <a:t> Provision for doubtful debts at 5% of sundry debtors.</a:t>
            </a:r>
          </a:p>
          <a:p>
            <a:pPr algn="l" fontAlgn="base"/>
            <a:r>
              <a:rPr lang="en-US" b="1" i="0" dirty="0">
                <a:solidFill>
                  <a:srgbClr val="000000"/>
                </a:solidFill>
                <a:effectLst/>
                <a:latin typeface="Times New Roman" panose="02020603050405020304" pitchFamily="18" charset="0"/>
              </a:rPr>
              <a:t>(c)</a:t>
            </a:r>
            <a:r>
              <a:rPr lang="en-US" b="0" i="0" dirty="0">
                <a:solidFill>
                  <a:srgbClr val="000000"/>
                </a:solidFill>
                <a:effectLst/>
                <a:latin typeface="Times New Roman" panose="02020603050405020304" pitchFamily="18" charset="0"/>
              </a:rPr>
              <a:t> Depreciation furniture and machinery by 10%.</a:t>
            </a:r>
          </a:p>
          <a:p>
            <a:pPr algn="l" fontAlgn="base"/>
            <a:r>
              <a:rPr lang="en-US" b="1" i="0" dirty="0">
                <a:solidFill>
                  <a:srgbClr val="000000"/>
                </a:solidFill>
                <a:effectLst/>
                <a:latin typeface="Times New Roman" panose="02020603050405020304" pitchFamily="18" charset="0"/>
              </a:rPr>
              <a:t>(d)</a:t>
            </a:r>
            <a:r>
              <a:rPr lang="en-US" b="0" i="0" dirty="0">
                <a:solidFill>
                  <a:srgbClr val="000000"/>
                </a:solidFill>
                <a:effectLst/>
                <a:latin typeface="Times New Roman" panose="02020603050405020304" pitchFamily="18" charset="0"/>
              </a:rPr>
              <a:t> Commission of Rs. 3,600 has been earned but not received till the closing of accounts.</a:t>
            </a:r>
          </a:p>
          <a:p>
            <a:endParaRPr lang="en-IN" dirty="0"/>
          </a:p>
        </p:txBody>
      </p:sp>
    </p:spTree>
    <p:extLst>
      <p:ext uri="{BB962C8B-B14F-4D97-AF65-F5344CB8AC3E}">
        <p14:creationId xmlns:p14="http://schemas.microsoft.com/office/powerpoint/2010/main" val="129129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1B262A-5EE8-4A66-A8DA-D1CAD635D49A}"/>
              </a:ext>
            </a:extLst>
          </p:cNvPr>
          <p:cNvPicPr>
            <a:picLocks noGrp="1" noChangeAspect="1"/>
          </p:cNvPicPr>
          <p:nvPr>
            <p:ph idx="1"/>
          </p:nvPr>
        </p:nvPicPr>
        <p:blipFill>
          <a:blip r:embed="rId2"/>
          <a:stretch>
            <a:fillRect/>
          </a:stretch>
        </p:blipFill>
        <p:spPr>
          <a:xfrm>
            <a:off x="1035698" y="139959"/>
            <a:ext cx="9946433" cy="6037004"/>
          </a:xfrm>
        </p:spPr>
      </p:pic>
    </p:spTree>
    <p:extLst>
      <p:ext uri="{BB962C8B-B14F-4D97-AF65-F5344CB8AC3E}">
        <p14:creationId xmlns:p14="http://schemas.microsoft.com/office/powerpoint/2010/main" val="321843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FBE4B-2B55-4448-9E37-989EB9ACFFE7}"/>
              </a:ext>
            </a:extLst>
          </p:cNvPr>
          <p:cNvSpPr>
            <a:spLocks noGrp="1"/>
          </p:cNvSpPr>
          <p:nvPr>
            <p:ph type="ctrTitle"/>
          </p:nvPr>
        </p:nvSpPr>
        <p:spPr/>
        <p:txBody>
          <a:bodyPr/>
          <a:lstStyle/>
          <a:p>
            <a:r>
              <a:rPr lang="en-IN" dirty="0"/>
              <a:t>Final Accounts </a:t>
            </a:r>
          </a:p>
        </p:txBody>
      </p:sp>
      <p:sp>
        <p:nvSpPr>
          <p:cNvPr id="3" name="Subtitle 2">
            <a:extLst>
              <a:ext uri="{FF2B5EF4-FFF2-40B4-BE49-F238E27FC236}">
                <a16:creationId xmlns:a16="http://schemas.microsoft.com/office/drawing/2014/main" id="{7746FEE7-A837-49A0-9E17-87CA0BA66D94}"/>
              </a:ext>
            </a:extLst>
          </p:cNvPr>
          <p:cNvSpPr>
            <a:spLocks noGrp="1"/>
          </p:cNvSpPr>
          <p:nvPr>
            <p:ph type="subTitle" idx="1"/>
          </p:nvPr>
        </p:nvSpPr>
        <p:spPr/>
        <p:txBody>
          <a:bodyPr/>
          <a:lstStyle/>
          <a:p>
            <a:r>
              <a:rPr lang="en-IN" dirty="0"/>
              <a:t>Financial Statements /Annual Statements of  Business (Companies )</a:t>
            </a:r>
          </a:p>
        </p:txBody>
      </p:sp>
    </p:spTree>
    <p:extLst>
      <p:ext uri="{BB962C8B-B14F-4D97-AF65-F5344CB8AC3E}">
        <p14:creationId xmlns:p14="http://schemas.microsoft.com/office/powerpoint/2010/main" val="1776231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345F34-E7EC-404A-82F0-B598C76013D4}"/>
              </a:ext>
            </a:extLst>
          </p:cNvPr>
          <p:cNvPicPr>
            <a:picLocks noGrp="1" noChangeAspect="1"/>
          </p:cNvPicPr>
          <p:nvPr>
            <p:ph idx="1"/>
          </p:nvPr>
        </p:nvPicPr>
        <p:blipFill>
          <a:blip r:embed="rId2"/>
          <a:stretch>
            <a:fillRect/>
          </a:stretch>
        </p:blipFill>
        <p:spPr>
          <a:xfrm>
            <a:off x="1866122" y="616273"/>
            <a:ext cx="7940351" cy="5551812"/>
          </a:xfrm>
          <a:prstGeom prst="rect">
            <a:avLst/>
          </a:prstGeom>
        </p:spPr>
      </p:pic>
    </p:spTree>
    <p:extLst>
      <p:ext uri="{BB962C8B-B14F-4D97-AF65-F5344CB8AC3E}">
        <p14:creationId xmlns:p14="http://schemas.microsoft.com/office/powerpoint/2010/main" val="351323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C012-ED2B-446A-9FD6-BB19A6E54477}"/>
              </a:ext>
            </a:extLst>
          </p:cNvPr>
          <p:cNvSpPr>
            <a:spLocks noGrp="1"/>
          </p:cNvSpPr>
          <p:nvPr>
            <p:ph type="title"/>
          </p:nvPr>
        </p:nvSpPr>
        <p:spPr/>
        <p:txBody>
          <a:bodyPr>
            <a:normAutofit/>
          </a:bodyPr>
          <a:lstStyle/>
          <a:p>
            <a:r>
              <a:rPr lang="en-US" sz="3100" b="0" i="0" dirty="0">
                <a:solidFill>
                  <a:srgbClr val="000000"/>
                </a:solidFill>
                <a:effectLst/>
                <a:latin typeface="Times New Roman" panose="02020603050405020304" pitchFamily="18" charset="0"/>
              </a:rPr>
              <a:t>The following Trial Balance of  </a:t>
            </a:r>
            <a:r>
              <a:rPr lang="en-US" sz="3100" b="0" i="0" dirty="0" err="1">
                <a:solidFill>
                  <a:srgbClr val="000000"/>
                </a:solidFill>
                <a:effectLst/>
                <a:latin typeface="Times New Roman" panose="02020603050405020304" pitchFamily="18" charset="0"/>
              </a:rPr>
              <a:t>Mr</a:t>
            </a:r>
            <a:r>
              <a:rPr lang="en-US" sz="3100" b="0" i="0" dirty="0">
                <a:solidFill>
                  <a:srgbClr val="000000"/>
                </a:solidFill>
                <a:effectLst/>
                <a:latin typeface="Times New Roman" panose="02020603050405020304" pitchFamily="18" charset="0"/>
              </a:rPr>
              <a:t> </a:t>
            </a:r>
            <a:r>
              <a:rPr lang="en-US" sz="3100" dirty="0">
                <a:solidFill>
                  <a:srgbClr val="000000"/>
                </a:solidFill>
                <a:latin typeface="Times New Roman" panose="02020603050405020304" pitchFamily="18" charset="0"/>
              </a:rPr>
              <a:t> ABC </a:t>
            </a:r>
            <a:r>
              <a:rPr lang="en-US" sz="3100" dirty="0" err="1">
                <a:solidFill>
                  <a:srgbClr val="000000"/>
                </a:solidFill>
                <a:latin typeface="Times New Roman" panose="02020603050405020304" pitchFamily="18" charset="0"/>
              </a:rPr>
              <a:t>co.Pvt</a:t>
            </a:r>
            <a:r>
              <a:rPr lang="en-US" sz="3100" dirty="0">
                <a:solidFill>
                  <a:srgbClr val="000000"/>
                </a:solidFill>
                <a:latin typeface="Times New Roman" panose="02020603050405020304" pitchFamily="18" charset="0"/>
              </a:rPr>
              <a:t> Ltd </a:t>
            </a:r>
            <a:r>
              <a:rPr lang="en-US" sz="3100" b="0" i="0" dirty="0">
                <a:solidFill>
                  <a:srgbClr val="000000"/>
                </a:solidFill>
                <a:effectLst/>
                <a:latin typeface="Times New Roman" panose="02020603050405020304" pitchFamily="18" charset="0"/>
              </a:rPr>
              <a:t> on June 30</a:t>
            </a:r>
            <a:r>
              <a:rPr lang="en-US" sz="3100" b="0" i="0" baseline="30000" dirty="0">
                <a:solidFill>
                  <a:srgbClr val="000000"/>
                </a:solidFill>
                <a:effectLst/>
                <a:latin typeface="Times New Roman" panose="02020603050405020304" pitchFamily="18" charset="0"/>
              </a:rPr>
              <a:t>th</a:t>
            </a:r>
            <a:r>
              <a:rPr lang="en-US" sz="3100" b="0" i="0" dirty="0">
                <a:solidFill>
                  <a:srgbClr val="000000"/>
                </a:solidFill>
                <a:effectLst/>
                <a:latin typeface="Times New Roman" panose="02020603050405020304" pitchFamily="18" charset="0"/>
              </a:rPr>
              <a:t>, 2020, Prepare Profit and Loss Account and Balance Sheet</a:t>
            </a:r>
            <a:r>
              <a:rPr lang="en-US" b="0" i="0" dirty="0">
                <a:solidFill>
                  <a:srgbClr val="000000"/>
                </a:solidFill>
                <a:effectLst/>
                <a:latin typeface="Times New Roman" panose="02020603050405020304" pitchFamily="18" charset="0"/>
              </a:rPr>
              <a:t>.</a:t>
            </a:r>
            <a:endParaRPr lang="en-IN" dirty="0"/>
          </a:p>
        </p:txBody>
      </p:sp>
      <p:pic>
        <p:nvPicPr>
          <p:cNvPr id="5" name="Content Placeholder 4">
            <a:extLst>
              <a:ext uri="{FF2B5EF4-FFF2-40B4-BE49-F238E27FC236}">
                <a16:creationId xmlns:a16="http://schemas.microsoft.com/office/drawing/2014/main" id="{84527620-D315-478D-947A-65E809445F10}"/>
              </a:ext>
            </a:extLst>
          </p:cNvPr>
          <p:cNvPicPr>
            <a:picLocks noGrp="1" noChangeAspect="1"/>
          </p:cNvPicPr>
          <p:nvPr>
            <p:ph idx="1"/>
          </p:nvPr>
        </p:nvPicPr>
        <p:blipFill>
          <a:blip r:embed="rId2"/>
          <a:stretch>
            <a:fillRect/>
          </a:stretch>
        </p:blipFill>
        <p:spPr>
          <a:xfrm>
            <a:off x="2107962" y="1825625"/>
            <a:ext cx="7976076" cy="4351338"/>
          </a:xfrm>
          <a:prstGeom prst="rect">
            <a:avLst/>
          </a:prstGeom>
        </p:spPr>
      </p:pic>
    </p:spTree>
    <p:extLst>
      <p:ext uri="{BB962C8B-B14F-4D97-AF65-F5344CB8AC3E}">
        <p14:creationId xmlns:p14="http://schemas.microsoft.com/office/powerpoint/2010/main" val="3085398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131CDEE-D3D0-40C8-A039-B5465D20A979}"/>
              </a:ext>
            </a:extLst>
          </p:cNvPr>
          <p:cNvSpPr txBox="1"/>
          <p:nvPr/>
        </p:nvSpPr>
        <p:spPr>
          <a:xfrm>
            <a:off x="1240971" y="2136339"/>
            <a:ext cx="7905361" cy="3970318"/>
          </a:xfrm>
          <a:prstGeom prst="rect">
            <a:avLst/>
          </a:prstGeom>
          <a:noFill/>
        </p:spPr>
        <p:txBody>
          <a:bodyPr wrap="square">
            <a:spAutoFit/>
          </a:bodyPr>
          <a:lstStyle/>
          <a:p>
            <a:pPr algn="l" fontAlgn="base"/>
            <a:r>
              <a:rPr lang="en-US" sz="2800" b="1" i="0" dirty="0">
                <a:solidFill>
                  <a:srgbClr val="8300E9"/>
                </a:solidFill>
                <a:effectLst/>
                <a:latin typeface="Georgia" panose="02040502050405020303" pitchFamily="18" charset="0"/>
              </a:rPr>
              <a:t>Adjustments:</a:t>
            </a:r>
            <a:endParaRPr lang="en-US" sz="2800" b="0" i="0" dirty="0">
              <a:solidFill>
                <a:srgbClr val="8300E9"/>
              </a:solidFill>
              <a:effectLst/>
              <a:latin typeface="Georgia" panose="02040502050405020303" pitchFamily="18" charset="0"/>
            </a:endParaRPr>
          </a:p>
          <a:p>
            <a:pPr algn="l" fontAlgn="base">
              <a:buFont typeface="Arial" panose="020B0604020202020204" pitchFamily="34" charset="0"/>
              <a:buChar char="•"/>
            </a:pPr>
            <a:r>
              <a:rPr lang="en-US" sz="2800" b="0" i="0" dirty="0">
                <a:solidFill>
                  <a:srgbClr val="000000"/>
                </a:solidFill>
                <a:effectLst/>
                <a:latin typeface="Times New Roman" panose="02020603050405020304" pitchFamily="18" charset="0"/>
              </a:rPr>
              <a:t>Stock at the end of year Rs. 5,200 and Three months Excise duties is due, but not paid Rs. 30.</a:t>
            </a:r>
          </a:p>
          <a:p>
            <a:pPr algn="l" fontAlgn="base">
              <a:buFont typeface="Arial" panose="020B0604020202020204" pitchFamily="34" charset="0"/>
              <a:buChar char="•"/>
            </a:pPr>
            <a:r>
              <a:rPr lang="en-US" sz="2800" b="0" i="0" dirty="0">
                <a:solidFill>
                  <a:srgbClr val="000000"/>
                </a:solidFill>
                <a:effectLst/>
                <a:latin typeface="Times New Roman" panose="02020603050405020304" pitchFamily="18" charset="0"/>
              </a:rPr>
              <a:t>5 percent depreciation to be written-off on furniture and write-off further bad debts Rs. 70.</a:t>
            </a:r>
          </a:p>
          <a:p>
            <a:pPr algn="l" fontAlgn="base">
              <a:buFont typeface="Arial" panose="020B0604020202020204" pitchFamily="34" charset="0"/>
              <a:buChar char="•"/>
            </a:pPr>
            <a:r>
              <a:rPr lang="en-US" sz="2800" b="0" i="0" dirty="0">
                <a:solidFill>
                  <a:srgbClr val="000000"/>
                </a:solidFill>
                <a:effectLst/>
                <a:latin typeface="Times New Roman" panose="02020603050405020304" pitchFamily="18" charset="0"/>
              </a:rPr>
              <a:t>The provision for bad debts to be Rs. 300 and provision for discount on debtor @ 2 % to be made.</a:t>
            </a:r>
          </a:p>
          <a:p>
            <a:pPr algn="l" fontAlgn="base">
              <a:buFont typeface="Arial" panose="020B0604020202020204" pitchFamily="34" charset="0"/>
              <a:buChar char="•"/>
            </a:pPr>
            <a:r>
              <a:rPr lang="en-US" sz="2800" b="0" i="0" dirty="0">
                <a:solidFill>
                  <a:srgbClr val="000000"/>
                </a:solidFill>
                <a:effectLst/>
                <a:latin typeface="Times New Roman" panose="02020603050405020304" pitchFamily="18" charset="0"/>
              </a:rPr>
              <a:t>During the year machinery was purchased for Rs. 2,000, but was debited to Purchase account.</a:t>
            </a:r>
          </a:p>
        </p:txBody>
      </p:sp>
    </p:spTree>
    <p:extLst>
      <p:ext uri="{BB962C8B-B14F-4D97-AF65-F5344CB8AC3E}">
        <p14:creationId xmlns:p14="http://schemas.microsoft.com/office/powerpoint/2010/main" val="3581306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A3595D-B9D8-4BA0-A107-4B8D74233B70}"/>
              </a:ext>
            </a:extLst>
          </p:cNvPr>
          <p:cNvPicPr>
            <a:picLocks noGrp="1" noChangeAspect="1"/>
          </p:cNvPicPr>
          <p:nvPr>
            <p:ph idx="1"/>
          </p:nvPr>
        </p:nvPicPr>
        <p:blipFill>
          <a:blip r:embed="rId2"/>
          <a:stretch>
            <a:fillRect/>
          </a:stretch>
        </p:blipFill>
        <p:spPr>
          <a:xfrm>
            <a:off x="1203649" y="466531"/>
            <a:ext cx="9582539" cy="5710432"/>
          </a:xfrm>
        </p:spPr>
      </p:pic>
    </p:spTree>
    <p:extLst>
      <p:ext uri="{BB962C8B-B14F-4D97-AF65-F5344CB8AC3E}">
        <p14:creationId xmlns:p14="http://schemas.microsoft.com/office/powerpoint/2010/main" val="3398650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C850E7-56C9-45D5-B920-EC08CEB1ECCE}"/>
              </a:ext>
            </a:extLst>
          </p:cNvPr>
          <p:cNvPicPr>
            <a:picLocks noChangeAspect="1"/>
          </p:cNvPicPr>
          <p:nvPr/>
        </p:nvPicPr>
        <p:blipFill>
          <a:blip r:embed="rId2"/>
          <a:stretch>
            <a:fillRect/>
          </a:stretch>
        </p:blipFill>
        <p:spPr>
          <a:xfrm>
            <a:off x="1457325" y="576262"/>
            <a:ext cx="9277350" cy="5705475"/>
          </a:xfrm>
          <a:prstGeom prst="rect">
            <a:avLst/>
          </a:prstGeom>
        </p:spPr>
      </p:pic>
    </p:spTree>
    <p:extLst>
      <p:ext uri="{BB962C8B-B14F-4D97-AF65-F5344CB8AC3E}">
        <p14:creationId xmlns:p14="http://schemas.microsoft.com/office/powerpoint/2010/main" val="1542072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1A7D-452D-4EE7-8200-39F3E5BB0ABB}"/>
              </a:ext>
            </a:extLst>
          </p:cNvPr>
          <p:cNvSpPr>
            <a:spLocks noGrp="1"/>
          </p:cNvSpPr>
          <p:nvPr>
            <p:ph type="title"/>
          </p:nvPr>
        </p:nvSpPr>
        <p:spPr>
          <a:xfrm>
            <a:off x="1066800" y="116786"/>
            <a:ext cx="10058400" cy="1450757"/>
          </a:xfrm>
        </p:spPr>
        <p:txBody>
          <a:bodyPr>
            <a:normAutofit fontScale="90000"/>
          </a:bodyPr>
          <a:lstStyle/>
          <a:p>
            <a:r>
              <a:rPr lang="en-US" b="1" i="0" dirty="0">
                <a:solidFill>
                  <a:srgbClr val="424142"/>
                </a:solidFill>
                <a:effectLst/>
                <a:latin typeface="Georgia" panose="02040502050405020303" pitchFamily="18" charset="0"/>
              </a:rPr>
              <a:t>Transactions during the year ended 31st March, 2012 were as follows</a:t>
            </a:r>
            <a:endParaRPr lang="en-IN" dirty="0"/>
          </a:p>
        </p:txBody>
      </p:sp>
      <p:pic>
        <p:nvPicPr>
          <p:cNvPr id="5" name="Picture 4">
            <a:extLst>
              <a:ext uri="{FF2B5EF4-FFF2-40B4-BE49-F238E27FC236}">
                <a16:creationId xmlns:a16="http://schemas.microsoft.com/office/drawing/2014/main" id="{76865F54-7D9C-45B8-BE0C-094E1E33B23E}"/>
              </a:ext>
            </a:extLst>
          </p:cNvPr>
          <p:cNvPicPr>
            <a:picLocks noChangeAspect="1"/>
          </p:cNvPicPr>
          <p:nvPr/>
        </p:nvPicPr>
        <p:blipFill>
          <a:blip r:embed="rId2"/>
          <a:stretch>
            <a:fillRect/>
          </a:stretch>
        </p:blipFill>
        <p:spPr>
          <a:xfrm>
            <a:off x="1525148" y="1452133"/>
            <a:ext cx="8266922" cy="4925332"/>
          </a:xfrm>
          <a:prstGeom prst="rect">
            <a:avLst/>
          </a:prstGeom>
        </p:spPr>
      </p:pic>
    </p:spTree>
    <p:extLst>
      <p:ext uri="{BB962C8B-B14F-4D97-AF65-F5344CB8AC3E}">
        <p14:creationId xmlns:p14="http://schemas.microsoft.com/office/powerpoint/2010/main" val="83787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E1DB-923D-4ABC-A73B-3FFDEDFED710}"/>
              </a:ext>
            </a:extLst>
          </p:cNvPr>
          <p:cNvSpPr>
            <a:spLocks noGrp="1"/>
          </p:cNvSpPr>
          <p:nvPr>
            <p:ph type="title"/>
          </p:nvPr>
        </p:nvSpPr>
        <p:spPr/>
        <p:txBody>
          <a:bodyPr>
            <a:normAutofit fontScale="90000"/>
          </a:bodyPr>
          <a:lstStyle/>
          <a:p>
            <a:r>
              <a:rPr lang="en-US" b="1" i="0" dirty="0">
                <a:solidFill>
                  <a:srgbClr val="424142"/>
                </a:solidFill>
                <a:effectLst/>
                <a:latin typeface="Georgia" panose="02040502050405020303" pitchFamily="18" charset="0"/>
              </a:rPr>
              <a:t>following information has been extracted from A”s accounting records:</a:t>
            </a:r>
            <a:endParaRPr lang="en-IN" dirty="0"/>
          </a:p>
        </p:txBody>
      </p:sp>
      <p:pic>
        <p:nvPicPr>
          <p:cNvPr id="9" name="Content Placeholder 8">
            <a:extLst>
              <a:ext uri="{FF2B5EF4-FFF2-40B4-BE49-F238E27FC236}">
                <a16:creationId xmlns:a16="http://schemas.microsoft.com/office/drawing/2014/main" id="{E07CE013-C3FF-4D37-A20E-34EA008B3668}"/>
              </a:ext>
            </a:extLst>
          </p:cNvPr>
          <p:cNvPicPr>
            <a:picLocks noGrp="1" noChangeAspect="1"/>
          </p:cNvPicPr>
          <p:nvPr>
            <p:ph idx="1"/>
          </p:nvPr>
        </p:nvPicPr>
        <p:blipFill>
          <a:blip r:embed="rId2"/>
          <a:stretch>
            <a:fillRect/>
          </a:stretch>
        </p:blipFill>
        <p:spPr>
          <a:xfrm>
            <a:off x="942878" y="2108540"/>
            <a:ext cx="9572722" cy="3536479"/>
          </a:xfrm>
          <a:prstGeom prst="rect">
            <a:avLst/>
          </a:prstGeom>
        </p:spPr>
      </p:pic>
    </p:spTree>
    <p:extLst>
      <p:ext uri="{BB962C8B-B14F-4D97-AF65-F5344CB8AC3E}">
        <p14:creationId xmlns:p14="http://schemas.microsoft.com/office/powerpoint/2010/main" val="2034659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187F70-D20A-4EC3-A600-20E25C9CC851}"/>
              </a:ext>
            </a:extLst>
          </p:cNvPr>
          <p:cNvPicPr>
            <a:picLocks noGrp="1" noChangeAspect="1"/>
          </p:cNvPicPr>
          <p:nvPr>
            <p:ph idx="1"/>
          </p:nvPr>
        </p:nvPicPr>
        <p:blipFill>
          <a:blip r:embed="rId2"/>
          <a:stretch>
            <a:fillRect/>
          </a:stretch>
        </p:blipFill>
        <p:spPr>
          <a:xfrm>
            <a:off x="552448" y="542925"/>
            <a:ext cx="9543273" cy="3478569"/>
          </a:xfrm>
        </p:spPr>
      </p:pic>
      <p:pic>
        <p:nvPicPr>
          <p:cNvPr id="7" name="Picture 6">
            <a:extLst>
              <a:ext uri="{FF2B5EF4-FFF2-40B4-BE49-F238E27FC236}">
                <a16:creationId xmlns:a16="http://schemas.microsoft.com/office/drawing/2014/main" id="{84AABCA0-D7EF-49C9-8D71-F8CCD53B2395}"/>
              </a:ext>
            </a:extLst>
          </p:cNvPr>
          <p:cNvPicPr>
            <a:picLocks noChangeAspect="1"/>
          </p:cNvPicPr>
          <p:nvPr/>
        </p:nvPicPr>
        <p:blipFill>
          <a:blip r:embed="rId3"/>
          <a:stretch>
            <a:fillRect/>
          </a:stretch>
        </p:blipFill>
        <p:spPr>
          <a:xfrm>
            <a:off x="552448" y="4169423"/>
            <a:ext cx="10056458" cy="2419350"/>
          </a:xfrm>
          <a:prstGeom prst="rect">
            <a:avLst/>
          </a:prstGeom>
        </p:spPr>
      </p:pic>
    </p:spTree>
    <p:extLst>
      <p:ext uri="{BB962C8B-B14F-4D97-AF65-F5344CB8AC3E}">
        <p14:creationId xmlns:p14="http://schemas.microsoft.com/office/powerpoint/2010/main" val="184792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5D4DC0-65DC-4F7E-A957-D304B7DCD541}"/>
              </a:ext>
            </a:extLst>
          </p:cNvPr>
          <p:cNvPicPr>
            <a:picLocks noGrp="1" noChangeAspect="1"/>
          </p:cNvPicPr>
          <p:nvPr>
            <p:ph idx="1"/>
          </p:nvPr>
        </p:nvPicPr>
        <p:blipFill>
          <a:blip r:embed="rId2"/>
          <a:stretch>
            <a:fillRect/>
          </a:stretch>
        </p:blipFill>
        <p:spPr>
          <a:xfrm>
            <a:off x="1418253" y="233266"/>
            <a:ext cx="9302619" cy="6259610"/>
          </a:xfrm>
          <a:prstGeom prst="rect">
            <a:avLst/>
          </a:prstGeom>
        </p:spPr>
      </p:pic>
    </p:spTree>
    <p:extLst>
      <p:ext uri="{BB962C8B-B14F-4D97-AF65-F5344CB8AC3E}">
        <p14:creationId xmlns:p14="http://schemas.microsoft.com/office/powerpoint/2010/main" val="343955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6E7A-50F5-4E4D-A151-AAC36385C609}"/>
              </a:ext>
            </a:extLst>
          </p:cNvPr>
          <p:cNvSpPr>
            <a:spLocks noGrp="1"/>
          </p:cNvSpPr>
          <p:nvPr>
            <p:ph type="title"/>
          </p:nvPr>
        </p:nvSpPr>
        <p:spPr/>
        <p:txBody>
          <a:bodyPr/>
          <a:lstStyle/>
          <a:p>
            <a:r>
              <a:rPr lang="en-US" dirty="0"/>
              <a:t>Trial Balance</a:t>
            </a:r>
            <a:br>
              <a:rPr lang="en-US" dirty="0"/>
            </a:br>
            <a:endParaRPr lang="en-IN" dirty="0"/>
          </a:p>
        </p:txBody>
      </p:sp>
      <p:sp>
        <p:nvSpPr>
          <p:cNvPr id="3" name="Content Placeholder 2">
            <a:extLst>
              <a:ext uri="{FF2B5EF4-FFF2-40B4-BE49-F238E27FC236}">
                <a16:creationId xmlns:a16="http://schemas.microsoft.com/office/drawing/2014/main" id="{BBB63E6C-105E-4643-8F93-159CF6FA811F}"/>
              </a:ext>
            </a:extLst>
          </p:cNvPr>
          <p:cNvSpPr>
            <a:spLocks noGrp="1"/>
          </p:cNvSpPr>
          <p:nvPr>
            <p:ph idx="1"/>
          </p:nvPr>
        </p:nvSpPr>
        <p:spPr/>
        <p:txBody>
          <a:bodyPr>
            <a:normAutofit/>
          </a:bodyPr>
          <a:lstStyle/>
          <a:p>
            <a:r>
              <a:rPr lang="en-US" dirty="0"/>
              <a:t>A trial balance is a bookkeeping worksheet-like account that reflects all the credit and debit balances of all the ledger accounts. Once we prepare this statement, we can prepare the final accounts of the company on the basis of this trial balance.</a:t>
            </a:r>
          </a:p>
          <a:p>
            <a:endParaRPr lang="en-US" dirty="0"/>
          </a:p>
          <a:p>
            <a:r>
              <a:rPr lang="en-US" dirty="0"/>
              <a:t>One other important use of the trial balance is that it can determine the arithmetic accuracy of the accounts. So if both columns of the trial balance tally, we can be reasonably assured of the accuracy of the accounts. It does not ensure that the accounts are free of all errors but it can at least establish mathematical accuracy.</a:t>
            </a:r>
            <a:endParaRPr lang="en-IN" dirty="0"/>
          </a:p>
        </p:txBody>
      </p:sp>
      <p:pic>
        <p:nvPicPr>
          <p:cNvPr id="2050" name="Picture 2">
            <a:extLst>
              <a:ext uri="{FF2B5EF4-FFF2-40B4-BE49-F238E27FC236}">
                <a16:creationId xmlns:a16="http://schemas.microsoft.com/office/drawing/2014/main" id="{06548255-5229-4370-BC37-7754542FB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893234"/>
            <a:ext cx="92583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0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D2A55-CCE5-422F-AE7C-830A5ACE5C10}"/>
              </a:ext>
            </a:extLst>
          </p:cNvPr>
          <p:cNvSpPr>
            <a:spLocks noGrp="1"/>
          </p:cNvSpPr>
          <p:nvPr>
            <p:ph idx="1"/>
          </p:nvPr>
        </p:nvSpPr>
        <p:spPr>
          <a:xfrm>
            <a:off x="838200" y="307910"/>
            <a:ext cx="10515600" cy="5869053"/>
          </a:xfrm>
        </p:spPr>
        <p:txBody>
          <a:bodyPr>
            <a:normAutofit fontScale="92500" lnSpcReduction="20000"/>
          </a:bodyPr>
          <a:lstStyle/>
          <a:p>
            <a:r>
              <a:rPr lang="en-US" dirty="0"/>
              <a:t>While preparation of trial balances we must take care of the following rules/points</a:t>
            </a:r>
          </a:p>
          <a:p>
            <a:endParaRPr lang="en-US" dirty="0"/>
          </a:p>
          <a:p>
            <a:r>
              <a:rPr lang="en-US" dirty="0"/>
              <a:t>1] The balances of the following accounts are always found on the debit column of the trial balance</a:t>
            </a:r>
          </a:p>
          <a:p>
            <a:endParaRPr lang="en-US" dirty="0"/>
          </a:p>
          <a:p>
            <a:r>
              <a:rPr lang="en-US" dirty="0"/>
              <a:t>Assets</a:t>
            </a:r>
          </a:p>
          <a:p>
            <a:r>
              <a:rPr lang="en-US" dirty="0"/>
              <a:t>Expense Accounts</a:t>
            </a:r>
          </a:p>
          <a:p>
            <a:r>
              <a:rPr lang="en-US" dirty="0"/>
              <a:t>Drawings Account</a:t>
            </a:r>
          </a:p>
          <a:p>
            <a:r>
              <a:rPr lang="en-US" dirty="0"/>
              <a:t>Cash Balance</a:t>
            </a:r>
          </a:p>
          <a:p>
            <a:r>
              <a:rPr lang="en-US" dirty="0"/>
              <a:t>Bank Balance</a:t>
            </a:r>
          </a:p>
          <a:p>
            <a:r>
              <a:rPr lang="en-US" dirty="0"/>
              <a:t>Any losses And the following balances are placed on the credit column of the trial balance</a:t>
            </a:r>
          </a:p>
          <a:p>
            <a:endParaRPr lang="en-US" dirty="0"/>
          </a:p>
          <a:p>
            <a:r>
              <a:rPr lang="en-US" dirty="0"/>
              <a:t>Liabilities</a:t>
            </a:r>
          </a:p>
          <a:p>
            <a:r>
              <a:rPr lang="en-US" dirty="0"/>
              <a:t>Income Accounts</a:t>
            </a:r>
          </a:p>
          <a:p>
            <a:r>
              <a:rPr lang="en-US" dirty="0"/>
              <a:t>Capital Account</a:t>
            </a:r>
          </a:p>
          <a:p>
            <a:r>
              <a:rPr lang="en-US" dirty="0"/>
              <a:t>Profits</a:t>
            </a:r>
            <a:endParaRPr lang="en-IN" dirty="0"/>
          </a:p>
        </p:txBody>
      </p:sp>
    </p:spTree>
    <p:extLst>
      <p:ext uri="{BB962C8B-B14F-4D97-AF65-F5344CB8AC3E}">
        <p14:creationId xmlns:p14="http://schemas.microsoft.com/office/powerpoint/2010/main" val="300504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F3A3A09-71B8-4B3F-8EBE-231FF81A6AE2}"/>
              </a:ext>
            </a:extLst>
          </p:cNvPr>
          <p:cNvGraphicFramePr>
            <a:graphicFrameLocks noGrp="1"/>
          </p:cNvGraphicFramePr>
          <p:nvPr>
            <p:ph idx="1"/>
          </p:nvPr>
        </p:nvGraphicFramePr>
        <p:xfrm>
          <a:off x="830425" y="97850"/>
          <a:ext cx="10011746" cy="6272470"/>
        </p:xfrm>
        <a:graphic>
          <a:graphicData uri="http://schemas.openxmlformats.org/drawingml/2006/table">
            <a:tbl>
              <a:tblPr/>
              <a:tblGrid>
                <a:gridCol w="5011873">
                  <a:extLst>
                    <a:ext uri="{9D8B030D-6E8A-4147-A177-3AD203B41FA5}">
                      <a16:colId xmlns:a16="http://schemas.microsoft.com/office/drawing/2014/main" val="2018049373"/>
                    </a:ext>
                  </a:extLst>
                </a:gridCol>
                <a:gridCol w="4999873">
                  <a:extLst>
                    <a:ext uri="{9D8B030D-6E8A-4147-A177-3AD203B41FA5}">
                      <a16:colId xmlns:a16="http://schemas.microsoft.com/office/drawing/2014/main" val="4034767513"/>
                    </a:ext>
                  </a:extLst>
                </a:gridCol>
              </a:tblGrid>
              <a:tr h="297484">
                <a:tc>
                  <a:txBody>
                    <a:bodyPr/>
                    <a:lstStyle/>
                    <a:p>
                      <a:r>
                        <a:rPr lang="en-US" sz="1600" b="1">
                          <a:effectLst/>
                        </a:rPr>
                        <a:t>Ledger account balances to be recorded in debit money column</a:t>
                      </a:r>
                      <a:endParaRPr lang="en-US" sz="1600">
                        <a:effectLst/>
                      </a:endParaRPr>
                    </a:p>
                  </a:txBody>
                  <a:tcPr marL="12605" marR="12605" marT="12605" marB="12605" anchor="ctr">
                    <a:lnL>
                      <a:noFill/>
                    </a:lnL>
                    <a:lnR>
                      <a:noFill/>
                    </a:lnR>
                    <a:lnT>
                      <a:noFill/>
                    </a:lnT>
                    <a:lnB>
                      <a:noFill/>
                    </a:lnB>
                  </a:tcPr>
                </a:tc>
                <a:tc>
                  <a:txBody>
                    <a:bodyPr/>
                    <a:lstStyle/>
                    <a:p>
                      <a:r>
                        <a:rPr lang="en-US" sz="1600" b="1">
                          <a:effectLst/>
                        </a:rPr>
                        <a:t>Ledger account balances to be recorded in credit money column</a:t>
                      </a:r>
                      <a:endParaRPr lang="en-US" sz="1600">
                        <a:effectLst/>
                      </a:endParaRPr>
                    </a:p>
                  </a:txBody>
                  <a:tcPr marL="12605" marR="12605" marT="12605" marB="12605" anchor="ctr">
                    <a:lnL>
                      <a:noFill/>
                    </a:lnL>
                    <a:lnR>
                      <a:noFill/>
                    </a:lnR>
                    <a:lnT>
                      <a:noFill/>
                    </a:lnT>
                    <a:lnB>
                      <a:noFill/>
                    </a:lnB>
                  </a:tcPr>
                </a:tc>
                <a:extLst>
                  <a:ext uri="{0D108BD9-81ED-4DB2-BD59-A6C34878D82A}">
                    <a16:rowId xmlns:a16="http://schemas.microsoft.com/office/drawing/2014/main" val="3746839361"/>
                  </a:ext>
                </a:extLst>
              </a:tr>
              <a:tr h="751274">
                <a:tc>
                  <a:txBody>
                    <a:bodyPr/>
                    <a:lstStyle/>
                    <a:p>
                      <a:r>
                        <a:rPr lang="en-US" sz="1600" b="1" dirty="0">
                          <a:effectLst/>
                        </a:rPr>
                        <a:t>All assets</a:t>
                      </a:r>
                      <a:br>
                        <a:rPr lang="en-US" sz="1600" dirty="0">
                          <a:effectLst/>
                        </a:rPr>
                      </a:br>
                      <a:r>
                        <a:rPr lang="en-US" sz="1600" dirty="0">
                          <a:effectLst/>
                        </a:rPr>
                        <a:t>Land, building, leasehold property, machinery, furniture, investment, notes receivable, accounts receivable, cash, stock, goodwill, patents, trademarks, etc..</a:t>
                      </a:r>
                    </a:p>
                  </a:txBody>
                  <a:tcPr marL="12605" marR="12605" marT="12605" marB="12605" anchor="ctr">
                    <a:lnL>
                      <a:noFill/>
                    </a:lnL>
                    <a:lnR>
                      <a:noFill/>
                    </a:lnR>
                    <a:lnT>
                      <a:noFill/>
                    </a:lnT>
                    <a:lnB>
                      <a:noFill/>
                    </a:lnB>
                  </a:tcPr>
                </a:tc>
                <a:tc>
                  <a:txBody>
                    <a:bodyPr/>
                    <a:lstStyle/>
                    <a:p>
                      <a:r>
                        <a:rPr lang="en-US" sz="1600" b="1" dirty="0">
                          <a:effectLst/>
                        </a:rPr>
                        <a:t>External liabilities</a:t>
                      </a:r>
                      <a:br>
                        <a:rPr lang="en-US" sz="1600" dirty="0">
                          <a:effectLst/>
                        </a:rPr>
                      </a:br>
                      <a:r>
                        <a:rPr lang="en-US" sz="1600" dirty="0">
                          <a:effectLst/>
                        </a:rPr>
                        <a:t>The loan, mortgage loan, accounts payable, notes payable, debenture, bank overdraft, etc..</a:t>
                      </a:r>
                    </a:p>
                  </a:txBody>
                  <a:tcPr marL="12605" marR="12605" marT="12605" marB="12605" anchor="ctr">
                    <a:lnL>
                      <a:noFill/>
                    </a:lnL>
                    <a:lnR>
                      <a:noFill/>
                    </a:lnR>
                    <a:lnT>
                      <a:noFill/>
                    </a:lnT>
                    <a:lnB>
                      <a:noFill/>
                    </a:lnB>
                  </a:tcPr>
                </a:tc>
                <a:extLst>
                  <a:ext uri="{0D108BD9-81ED-4DB2-BD59-A6C34878D82A}">
                    <a16:rowId xmlns:a16="http://schemas.microsoft.com/office/drawing/2014/main" val="507466477"/>
                  </a:ext>
                </a:extLst>
              </a:tr>
              <a:tr h="1205063">
                <a:tc>
                  <a:txBody>
                    <a:bodyPr/>
                    <a:lstStyle/>
                    <a:p>
                      <a:r>
                        <a:rPr lang="en-US" sz="1600" b="1">
                          <a:effectLst/>
                        </a:rPr>
                        <a:t>All expenses</a:t>
                      </a:r>
                      <a:br>
                        <a:rPr lang="en-US" sz="1600">
                          <a:effectLst/>
                        </a:rPr>
                      </a:br>
                      <a:r>
                        <a:rPr lang="en-US" sz="1600">
                          <a:effectLst/>
                        </a:rPr>
                        <a:t>Wages expense, salary expense, supplies expense, advertisement expense, rent expense, repair expense, interest expense, commission expense, depreciation expense, bad debt expense, discount expense, Items for which payment is made: Owner’s goods withdrawal, merchandise purchase.</a:t>
                      </a:r>
                    </a:p>
                  </a:txBody>
                  <a:tcPr marL="12605" marR="12605" marT="12605" marB="12605" anchor="ctr">
                    <a:lnL>
                      <a:noFill/>
                    </a:lnL>
                    <a:lnR>
                      <a:noFill/>
                    </a:lnR>
                    <a:lnT>
                      <a:noFill/>
                    </a:lnT>
                    <a:lnB>
                      <a:noFill/>
                    </a:lnB>
                  </a:tcPr>
                </a:tc>
                <a:tc>
                  <a:txBody>
                    <a:bodyPr/>
                    <a:lstStyle/>
                    <a:p>
                      <a:r>
                        <a:rPr lang="en-US" sz="1600" b="1">
                          <a:effectLst/>
                        </a:rPr>
                        <a:t>All Incomes</a:t>
                      </a:r>
                      <a:br>
                        <a:rPr lang="en-US" sz="1600">
                          <a:effectLst/>
                        </a:rPr>
                      </a:br>
                      <a:r>
                        <a:rPr lang="en-US" sz="1600">
                          <a:effectLst/>
                        </a:rPr>
                        <a:t>Rent revenue, discount income, interest income, apprenticeship premium income etc..</a:t>
                      </a:r>
                    </a:p>
                  </a:txBody>
                  <a:tcPr marL="12605" marR="12605" marT="12605" marB="12605" anchor="ctr">
                    <a:lnL>
                      <a:noFill/>
                    </a:lnL>
                    <a:lnR>
                      <a:noFill/>
                    </a:lnR>
                    <a:lnT>
                      <a:noFill/>
                    </a:lnT>
                    <a:lnB>
                      <a:noFill/>
                    </a:lnB>
                  </a:tcPr>
                </a:tc>
                <a:extLst>
                  <a:ext uri="{0D108BD9-81ED-4DB2-BD59-A6C34878D82A}">
                    <a16:rowId xmlns:a16="http://schemas.microsoft.com/office/drawing/2014/main" val="1235039527"/>
                  </a:ext>
                </a:extLst>
              </a:tr>
              <a:tr h="479000">
                <a:tc>
                  <a:txBody>
                    <a:bodyPr/>
                    <a:lstStyle/>
                    <a:p>
                      <a:r>
                        <a:rPr lang="en-US" sz="1600" b="1">
                          <a:effectLst/>
                        </a:rPr>
                        <a:t>Prepaid expense</a:t>
                      </a:r>
                      <a:br>
                        <a:rPr lang="en-US" sz="1600">
                          <a:effectLst/>
                        </a:rPr>
                      </a:br>
                      <a:r>
                        <a:rPr lang="en-US" sz="1600">
                          <a:effectLst/>
                        </a:rPr>
                        <a:t>Prepaid insurance, prepaid rent, prepaid advertisement, salary advance etc..</a:t>
                      </a:r>
                    </a:p>
                  </a:txBody>
                  <a:tcPr marL="12605" marR="12605" marT="12605" marB="12605" anchor="ctr">
                    <a:lnL>
                      <a:noFill/>
                    </a:lnL>
                    <a:lnR>
                      <a:noFill/>
                    </a:lnR>
                    <a:lnT>
                      <a:noFill/>
                    </a:lnT>
                    <a:lnB>
                      <a:noFill/>
                    </a:lnB>
                  </a:tcPr>
                </a:tc>
                <a:tc>
                  <a:txBody>
                    <a:bodyPr/>
                    <a:lstStyle/>
                    <a:p>
                      <a:r>
                        <a:rPr lang="fr-FR" sz="1600" b="1">
                          <a:effectLst/>
                        </a:rPr>
                        <a:t>Expense payable</a:t>
                      </a:r>
                      <a:br>
                        <a:rPr lang="fr-FR" sz="1600">
                          <a:effectLst/>
                        </a:rPr>
                      </a:br>
                      <a:r>
                        <a:rPr lang="fr-FR" sz="1600">
                          <a:effectLst/>
                        </a:rPr>
                        <a:t>Salaries payable, rent payable.</a:t>
                      </a:r>
                    </a:p>
                  </a:txBody>
                  <a:tcPr marL="12605" marR="12605" marT="12605" marB="12605" anchor="ctr">
                    <a:lnL>
                      <a:noFill/>
                    </a:lnL>
                    <a:lnR>
                      <a:noFill/>
                    </a:lnR>
                    <a:lnT>
                      <a:noFill/>
                    </a:lnT>
                    <a:lnB>
                      <a:noFill/>
                    </a:lnB>
                  </a:tcPr>
                </a:tc>
                <a:extLst>
                  <a:ext uri="{0D108BD9-81ED-4DB2-BD59-A6C34878D82A}">
                    <a16:rowId xmlns:a16="http://schemas.microsoft.com/office/drawing/2014/main" val="2009897908"/>
                  </a:ext>
                </a:extLst>
              </a:tr>
              <a:tr h="660516">
                <a:tc>
                  <a:txBody>
                    <a:bodyPr/>
                    <a:lstStyle/>
                    <a:p>
                      <a:r>
                        <a:rPr lang="en-US" sz="1600" b="1">
                          <a:effectLst/>
                        </a:rPr>
                        <a:t>Accrued income</a:t>
                      </a:r>
                      <a:br>
                        <a:rPr lang="en-US" sz="1600">
                          <a:effectLst/>
                        </a:rPr>
                      </a:br>
                      <a:r>
                        <a:rPr lang="en-US" sz="1600">
                          <a:effectLst/>
                        </a:rPr>
                        <a:t>Interest on investment accrued, interest on bank balance accrued, interest accrued on notes receivable and accounts receivable.</a:t>
                      </a:r>
                    </a:p>
                  </a:txBody>
                  <a:tcPr marL="12605" marR="12605" marT="12605" marB="12605" anchor="ctr">
                    <a:lnL>
                      <a:noFill/>
                    </a:lnL>
                    <a:lnR>
                      <a:noFill/>
                    </a:lnR>
                    <a:lnT>
                      <a:noFill/>
                    </a:lnT>
                    <a:lnB>
                      <a:noFill/>
                    </a:lnB>
                  </a:tcPr>
                </a:tc>
                <a:tc>
                  <a:txBody>
                    <a:bodyPr/>
                    <a:lstStyle/>
                    <a:p>
                      <a:r>
                        <a:rPr lang="en-US" sz="1600" b="1">
                          <a:effectLst/>
                        </a:rPr>
                        <a:t>Losses</a:t>
                      </a:r>
                      <a:br>
                        <a:rPr lang="en-US" sz="1600">
                          <a:effectLst/>
                        </a:rPr>
                      </a:br>
                      <a:r>
                        <a:rPr lang="en-US" sz="1600">
                          <a:effectLst/>
                        </a:rPr>
                        <a:t>Cash lost, goods lost etc.</a:t>
                      </a:r>
                    </a:p>
                  </a:txBody>
                  <a:tcPr marL="12605" marR="12605" marT="12605" marB="12605" anchor="ctr">
                    <a:lnL>
                      <a:noFill/>
                    </a:lnL>
                    <a:lnR>
                      <a:noFill/>
                    </a:lnR>
                    <a:lnT>
                      <a:noFill/>
                    </a:lnT>
                    <a:lnB>
                      <a:noFill/>
                    </a:lnB>
                  </a:tcPr>
                </a:tc>
                <a:extLst>
                  <a:ext uri="{0D108BD9-81ED-4DB2-BD59-A6C34878D82A}">
                    <a16:rowId xmlns:a16="http://schemas.microsoft.com/office/drawing/2014/main" val="879376949"/>
                  </a:ext>
                </a:extLst>
              </a:tr>
              <a:tr h="569758">
                <a:tc>
                  <a:txBody>
                    <a:bodyPr/>
                    <a:lstStyle/>
                    <a:p>
                      <a:r>
                        <a:rPr lang="en-US" sz="1600" b="1">
                          <a:effectLst/>
                        </a:rPr>
                        <a:t>Unearned income</a:t>
                      </a:r>
                      <a:br>
                        <a:rPr lang="en-US" sz="1600">
                          <a:effectLst/>
                        </a:rPr>
                      </a:br>
                      <a:r>
                        <a:rPr lang="en-US" sz="1600">
                          <a:effectLst/>
                        </a:rPr>
                        <a:t>Unearned rent, unearned premium, etc..</a:t>
                      </a:r>
                    </a:p>
                  </a:txBody>
                  <a:tcPr marL="12605" marR="12605" marT="12605" marB="12605" anchor="ctr">
                    <a:lnL>
                      <a:noFill/>
                    </a:lnL>
                    <a:lnR>
                      <a:noFill/>
                    </a:lnR>
                    <a:lnT>
                      <a:noFill/>
                    </a:lnT>
                    <a:lnB>
                      <a:noFill/>
                    </a:lnB>
                  </a:tcPr>
                </a:tc>
                <a:tc>
                  <a:txBody>
                    <a:bodyPr/>
                    <a:lstStyle/>
                    <a:p>
                      <a:r>
                        <a:rPr lang="en-US" sz="1600" b="1">
                          <a:effectLst/>
                        </a:rPr>
                        <a:t>All types of reserves and provisions</a:t>
                      </a:r>
                      <a:br>
                        <a:rPr lang="en-US" sz="1600">
                          <a:effectLst/>
                        </a:rPr>
                      </a:br>
                      <a:r>
                        <a:rPr lang="en-US" sz="1600">
                          <a:effectLst/>
                        </a:rPr>
                        <a:t>General reserve, provision for doubtful debts. Provision for discount on accounts receivable, etc..</a:t>
                      </a:r>
                    </a:p>
                  </a:txBody>
                  <a:tcPr marL="12605" marR="12605" marT="12605" marB="12605" anchor="ctr">
                    <a:lnL>
                      <a:noFill/>
                    </a:lnL>
                    <a:lnR>
                      <a:noFill/>
                    </a:lnR>
                    <a:lnT>
                      <a:noFill/>
                    </a:lnT>
                    <a:lnB>
                      <a:noFill/>
                    </a:lnB>
                  </a:tcPr>
                </a:tc>
                <a:extLst>
                  <a:ext uri="{0D108BD9-81ED-4DB2-BD59-A6C34878D82A}">
                    <a16:rowId xmlns:a16="http://schemas.microsoft.com/office/drawing/2014/main" val="3392800068"/>
                  </a:ext>
                </a:extLst>
              </a:tr>
              <a:tr h="388242">
                <a:tc>
                  <a:txBody>
                    <a:bodyPr/>
                    <a:lstStyle/>
                    <a:p>
                      <a:r>
                        <a:rPr lang="en-US" sz="1600" b="1">
                          <a:effectLst/>
                        </a:rPr>
                        <a:t>Other items</a:t>
                      </a:r>
                      <a:br>
                        <a:rPr lang="en-US" sz="1600">
                          <a:effectLst/>
                        </a:rPr>
                      </a:br>
                      <a:r>
                        <a:rPr lang="en-US" sz="1600">
                          <a:effectLst/>
                        </a:rPr>
                        <a:t>Sales return, reserve for, discount on accounts payable.</a:t>
                      </a:r>
                    </a:p>
                  </a:txBody>
                  <a:tcPr marL="12605" marR="12605" marT="12605" marB="12605" anchor="ctr">
                    <a:lnL>
                      <a:noFill/>
                    </a:lnL>
                    <a:lnR>
                      <a:noFill/>
                    </a:lnR>
                    <a:lnT>
                      <a:noFill/>
                    </a:lnT>
                    <a:lnB>
                      <a:noFill/>
                    </a:lnB>
                  </a:tcPr>
                </a:tc>
                <a:tc>
                  <a:txBody>
                    <a:bodyPr/>
                    <a:lstStyle/>
                    <a:p>
                      <a:r>
                        <a:rPr lang="en-US" sz="1600" b="1" dirty="0">
                          <a:effectLst/>
                        </a:rPr>
                        <a:t>Other items</a:t>
                      </a:r>
                      <a:br>
                        <a:rPr lang="en-US" sz="1600" dirty="0">
                          <a:effectLst/>
                        </a:rPr>
                      </a:br>
                      <a:r>
                        <a:rPr lang="en-US" sz="1600" dirty="0">
                          <a:effectLst/>
                        </a:rPr>
                        <a:t>Purchase return, capital, bad debt recovered.</a:t>
                      </a:r>
                    </a:p>
                  </a:txBody>
                  <a:tcPr marL="12605" marR="12605" marT="12605" marB="12605" anchor="ctr">
                    <a:lnL>
                      <a:noFill/>
                    </a:lnL>
                    <a:lnR>
                      <a:noFill/>
                    </a:lnR>
                    <a:lnT>
                      <a:noFill/>
                    </a:lnT>
                    <a:lnB>
                      <a:noFill/>
                    </a:lnB>
                  </a:tcPr>
                </a:tc>
                <a:extLst>
                  <a:ext uri="{0D108BD9-81ED-4DB2-BD59-A6C34878D82A}">
                    <a16:rowId xmlns:a16="http://schemas.microsoft.com/office/drawing/2014/main" val="3675056080"/>
                  </a:ext>
                </a:extLst>
              </a:tr>
            </a:tbl>
          </a:graphicData>
        </a:graphic>
      </p:graphicFrame>
    </p:spTree>
    <p:extLst>
      <p:ext uri="{BB962C8B-B14F-4D97-AF65-F5344CB8AC3E}">
        <p14:creationId xmlns:p14="http://schemas.microsoft.com/office/powerpoint/2010/main" val="91643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fference between trial balance and balance sheet - Termscompared">
            <a:extLst>
              <a:ext uri="{FF2B5EF4-FFF2-40B4-BE49-F238E27FC236}">
                <a16:creationId xmlns:a16="http://schemas.microsoft.com/office/drawing/2014/main" id="{EC88362B-1C5A-4D00-A3A9-E2C70A4F4D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250" y="145596"/>
            <a:ext cx="6402354" cy="60780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eparation of Trial Balance">
            <a:extLst>
              <a:ext uri="{FF2B5EF4-FFF2-40B4-BE49-F238E27FC236}">
                <a16:creationId xmlns:a16="http://schemas.microsoft.com/office/drawing/2014/main" id="{1CF31F2B-EE81-46A3-9D0C-BA6FA0B95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999" y="145596"/>
            <a:ext cx="4205579" cy="607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24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5D91-C952-4AD3-8178-7EDB269982A4}"/>
              </a:ext>
            </a:extLst>
          </p:cNvPr>
          <p:cNvSpPr>
            <a:spLocks noGrp="1"/>
          </p:cNvSpPr>
          <p:nvPr>
            <p:ph type="title"/>
          </p:nvPr>
        </p:nvSpPr>
        <p:spPr/>
        <p:txBody>
          <a:bodyPr/>
          <a:lstStyle/>
          <a:p>
            <a:r>
              <a:rPr lang="en-US" b="0" i="0" dirty="0">
                <a:solidFill>
                  <a:srgbClr val="000000"/>
                </a:solidFill>
                <a:effectLst/>
                <a:latin typeface="Times New Roman" panose="02020603050405020304" pitchFamily="18" charset="0"/>
              </a:rPr>
              <a:t>Prepare a Trial Balance for Shining Brothers Pvt. Ltd. at March 31</a:t>
            </a:r>
            <a:r>
              <a:rPr lang="en-US" b="0" i="0" baseline="30000" dirty="0">
                <a:solidFill>
                  <a:srgbClr val="000000"/>
                </a:solidFill>
                <a:effectLst/>
                <a:latin typeface="Times New Roman" panose="02020603050405020304" pitchFamily="18" charset="0"/>
              </a:rPr>
              <a:t>st</a:t>
            </a:r>
            <a:r>
              <a:rPr lang="en-US" b="0" i="0" dirty="0">
                <a:solidFill>
                  <a:srgbClr val="000000"/>
                </a:solidFill>
                <a:effectLst/>
                <a:latin typeface="Times New Roman" panose="02020603050405020304" pitchFamily="18" charset="0"/>
              </a:rPr>
              <a:t>, 2017?</a:t>
            </a:r>
            <a:endParaRPr lang="en-IN" dirty="0"/>
          </a:p>
        </p:txBody>
      </p:sp>
      <p:pic>
        <p:nvPicPr>
          <p:cNvPr id="5124" name="Picture 4" descr="trial balance problems and solution">
            <a:extLst>
              <a:ext uri="{FF2B5EF4-FFF2-40B4-BE49-F238E27FC236}">
                <a16:creationId xmlns:a16="http://schemas.microsoft.com/office/drawing/2014/main" id="{66BA121C-2897-4AAB-85B7-67F453FFE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555" y="2424599"/>
            <a:ext cx="913447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25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ccounting trial balances">
            <a:extLst>
              <a:ext uri="{FF2B5EF4-FFF2-40B4-BE49-F238E27FC236}">
                <a16:creationId xmlns:a16="http://schemas.microsoft.com/office/drawing/2014/main" id="{8072DDDD-F36C-4860-A94D-6C686EDCB5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624" y="243049"/>
            <a:ext cx="9545217" cy="5925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21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7107-53E7-4AEA-A527-48FDF4DB45C7}"/>
              </a:ext>
            </a:extLst>
          </p:cNvPr>
          <p:cNvSpPr>
            <a:spLocks noGrp="1"/>
          </p:cNvSpPr>
          <p:nvPr>
            <p:ph type="title"/>
          </p:nvPr>
        </p:nvSpPr>
        <p:spPr/>
        <p:txBody>
          <a:bodyPr/>
          <a:lstStyle/>
          <a:p>
            <a:r>
              <a:rPr lang="en-US" b="0" i="0" dirty="0">
                <a:solidFill>
                  <a:srgbClr val="813588"/>
                </a:solidFill>
                <a:effectLst/>
                <a:latin typeface="Arial" panose="020B0604020202020204" pitchFamily="34" charset="0"/>
              </a:rPr>
              <a:t>Final Accounts Meaning</a:t>
            </a:r>
            <a:br>
              <a:rPr lang="en-US" b="0" i="0" dirty="0">
                <a:solidFill>
                  <a:srgbClr val="813588"/>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147471B-9685-4D32-AB6D-424A599011CD}"/>
              </a:ext>
            </a:extLst>
          </p:cNvPr>
          <p:cNvSpPr>
            <a:spLocks noGrp="1"/>
          </p:cNvSpPr>
          <p:nvPr>
            <p:ph idx="1"/>
          </p:nvPr>
        </p:nvSpPr>
        <p:spPr/>
        <p:txBody>
          <a:bodyPr>
            <a:normAutofit fontScale="70000" lnSpcReduction="20000"/>
          </a:bodyPr>
          <a:lstStyle/>
          <a:p>
            <a:pPr algn="l"/>
            <a:r>
              <a:rPr lang="en-US" b="0" i="0" dirty="0">
                <a:solidFill>
                  <a:srgbClr val="333333"/>
                </a:solidFill>
                <a:effectLst/>
                <a:latin typeface="Arial" panose="020B0604020202020204" pitchFamily="34" charset="0"/>
              </a:rPr>
              <a:t>Final accounts are those accounts that are prepared by a joint stock company at the end of a fiscal year. The purpose of creating final accounts is to provide a clear picture of the financial position of the </a:t>
            </a:r>
            <a:r>
              <a:rPr lang="en-US" b="0" i="0" dirty="0" err="1">
                <a:solidFill>
                  <a:srgbClr val="333333"/>
                </a:solidFill>
                <a:effectLst/>
                <a:latin typeface="Arial" panose="020B0604020202020204" pitchFamily="34" charset="0"/>
              </a:rPr>
              <a:t>organisation</a:t>
            </a:r>
            <a:r>
              <a:rPr lang="en-US" b="0" i="0" dirty="0">
                <a:solidFill>
                  <a:srgbClr val="333333"/>
                </a:solidFill>
                <a:effectLst/>
                <a:latin typeface="Arial" panose="020B0604020202020204" pitchFamily="34" charset="0"/>
              </a:rPr>
              <a:t> to its management, owners, or any other users of such accounting information.</a:t>
            </a:r>
          </a:p>
          <a:p>
            <a:pPr algn="l"/>
            <a:r>
              <a:rPr lang="en-US" b="0" i="0" dirty="0">
                <a:solidFill>
                  <a:srgbClr val="333333"/>
                </a:solidFill>
                <a:effectLst/>
                <a:latin typeface="Arial" panose="020B0604020202020204" pitchFamily="34" charset="0"/>
              </a:rPr>
              <a:t>Final account preparation involves preparing a set of accounts and statements at the end of an accounting year. The final account consists of the following accounts:</a:t>
            </a:r>
          </a:p>
          <a:p>
            <a:pPr algn="l">
              <a:buFont typeface="+mj-lt"/>
              <a:buAutoNum type="arabicPeriod"/>
            </a:pPr>
            <a:r>
              <a:rPr lang="en-US" b="0" i="0" dirty="0">
                <a:solidFill>
                  <a:srgbClr val="333333"/>
                </a:solidFill>
                <a:effectLst/>
                <a:latin typeface="Arial" panose="020B0604020202020204" pitchFamily="34" charset="0"/>
              </a:rPr>
              <a:t>Trading and</a:t>
            </a:r>
          </a:p>
          <a:p>
            <a:pPr algn="l">
              <a:buFont typeface="+mj-lt"/>
              <a:buAutoNum type="arabicPeriod"/>
            </a:pPr>
            <a:r>
              <a:rPr lang="en-US" b="0" i="0" dirty="0">
                <a:solidFill>
                  <a:srgbClr val="333333"/>
                </a:solidFill>
                <a:effectLst/>
                <a:latin typeface="Arial" panose="020B0604020202020204" pitchFamily="34" charset="0"/>
              </a:rPr>
              <a:t> Profit and Loss Account</a:t>
            </a:r>
          </a:p>
          <a:p>
            <a:pPr algn="l">
              <a:buFont typeface="+mj-lt"/>
              <a:buAutoNum type="arabicPeriod"/>
            </a:pPr>
            <a:r>
              <a:rPr lang="en-US" b="0" i="0" dirty="0">
                <a:solidFill>
                  <a:srgbClr val="333333"/>
                </a:solidFill>
                <a:effectLst/>
                <a:latin typeface="Arial" panose="020B0604020202020204" pitchFamily="34" charset="0"/>
              </a:rPr>
              <a:t>Balance Sheet</a:t>
            </a:r>
          </a:p>
          <a:p>
            <a:pPr algn="l"/>
            <a:r>
              <a:rPr lang="en-US" b="1" i="0" dirty="0">
                <a:solidFill>
                  <a:srgbClr val="813588"/>
                </a:solidFill>
                <a:effectLst/>
                <a:latin typeface="Arial" panose="020B0604020202020204" pitchFamily="34" charset="0"/>
              </a:rPr>
              <a:t>Objectives of Final Account preparation</a:t>
            </a:r>
          </a:p>
          <a:p>
            <a:pPr algn="l"/>
            <a:r>
              <a:rPr lang="en-US" b="0" i="0" dirty="0">
                <a:solidFill>
                  <a:srgbClr val="333333"/>
                </a:solidFill>
                <a:effectLst/>
                <a:latin typeface="Arial" panose="020B0604020202020204" pitchFamily="34" charset="0"/>
              </a:rPr>
              <a:t>Final accounts are prepared with the following objectives:</a:t>
            </a:r>
          </a:p>
          <a:p>
            <a:pPr algn="l">
              <a:buFont typeface="+mj-lt"/>
              <a:buAutoNum type="arabicPeriod"/>
            </a:pPr>
            <a:r>
              <a:rPr lang="en-US" b="0" i="0" dirty="0">
                <a:solidFill>
                  <a:srgbClr val="333333"/>
                </a:solidFill>
                <a:effectLst/>
                <a:latin typeface="Arial" panose="020B0604020202020204" pitchFamily="34" charset="0"/>
              </a:rPr>
              <a:t>To determine profit or loss incurred by a company in a given financial period</a:t>
            </a:r>
          </a:p>
          <a:p>
            <a:pPr algn="l">
              <a:buFont typeface="+mj-lt"/>
              <a:buAutoNum type="arabicPeriod"/>
            </a:pPr>
            <a:r>
              <a:rPr lang="en-US" b="0" i="0" dirty="0">
                <a:solidFill>
                  <a:srgbClr val="333333"/>
                </a:solidFill>
                <a:effectLst/>
                <a:latin typeface="Arial" panose="020B0604020202020204" pitchFamily="34" charset="0"/>
              </a:rPr>
              <a:t>To determine the financial position of the company</a:t>
            </a:r>
          </a:p>
          <a:p>
            <a:pPr algn="l">
              <a:buFont typeface="+mj-lt"/>
              <a:buAutoNum type="arabicPeriod"/>
            </a:pPr>
            <a:r>
              <a:rPr lang="en-US" b="0" i="0" dirty="0">
                <a:solidFill>
                  <a:srgbClr val="333333"/>
                </a:solidFill>
                <a:effectLst/>
                <a:latin typeface="Arial" panose="020B0604020202020204" pitchFamily="34" charset="0"/>
              </a:rPr>
              <a:t>To act as a source of information to convey the users of accounting information (owners, creditors, investors and other stakeholders) about the solvency of the company.</a:t>
            </a:r>
          </a:p>
          <a:p>
            <a:endParaRPr lang="en-IN" dirty="0"/>
          </a:p>
        </p:txBody>
      </p:sp>
    </p:spTree>
    <p:extLst>
      <p:ext uri="{BB962C8B-B14F-4D97-AF65-F5344CB8AC3E}">
        <p14:creationId xmlns:p14="http://schemas.microsoft.com/office/powerpoint/2010/main" val="4842763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2399</TotalTime>
  <Words>1705</Words>
  <Application>Microsoft Office PowerPoint</Application>
  <PresentationFormat>Widescreen</PresentationFormat>
  <Paragraphs>110</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Georgia</vt:lpstr>
      <vt:lpstr>inherit</vt:lpstr>
      <vt:lpstr>Monotype Sorts</vt:lpstr>
      <vt:lpstr>Roboto</vt:lpstr>
      <vt:lpstr>Times New Roman</vt:lpstr>
      <vt:lpstr>Retrospect</vt:lpstr>
      <vt:lpstr>PowerPoint Presentation</vt:lpstr>
      <vt:lpstr>Final Accounts </vt:lpstr>
      <vt:lpstr>Trial Balance </vt:lpstr>
      <vt:lpstr>PowerPoint Presentation</vt:lpstr>
      <vt:lpstr>PowerPoint Presentation</vt:lpstr>
      <vt:lpstr>PowerPoint Presentation</vt:lpstr>
      <vt:lpstr>Prepare a Trial Balance for Shining Brothers Pvt. Ltd. at March 31st, 2017?</vt:lpstr>
      <vt:lpstr>PowerPoint Presentation</vt:lpstr>
      <vt:lpstr>Final Accounts Meaning </vt:lpstr>
      <vt:lpstr> Trading Account </vt:lpstr>
      <vt:lpstr>Profit and Loss Account </vt:lpstr>
      <vt:lpstr>What is a Balance Sheet? </vt:lpstr>
      <vt:lpstr>Features of a balance sheet</vt:lpstr>
      <vt:lpstr>FORMAT Balance sheet </vt:lpstr>
      <vt:lpstr>PowerPoint Presentation</vt:lpstr>
      <vt:lpstr>Importance of Balance Sheet: </vt:lpstr>
      <vt:lpstr>From the following particulars taken out from the books of Mr ABC  &amp; Co. You are required to prepare Trading and Profit &amp; Loss Account and Balance Sheet as at December 31st, 2019.</vt:lpstr>
      <vt:lpstr>Adjustments: </vt:lpstr>
      <vt:lpstr>PowerPoint Presentation</vt:lpstr>
      <vt:lpstr>PowerPoint Presentation</vt:lpstr>
      <vt:lpstr>The following Trial Balance of  Mr  ABC co.Pvt Ltd  on June 30th, 2020, Prepare Profit and Loss Account and Balance Sheet.</vt:lpstr>
      <vt:lpstr>PowerPoint Presentation</vt:lpstr>
      <vt:lpstr>PowerPoint Presentation</vt:lpstr>
      <vt:lpstr>PowerPoint Presentation</vt:lpstr>
      <vt:lpstr>Transactions during the year ended 31st March, 2012 were as follows</vt:lpstr>
      <vt:lpstr>following information has been extracted from A”s accounting records: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vnbrims</dc:creator>
  <cp:lastModifiedBy>dr vnbrims</cp:lastModifiedBy>
  <cp:revision>89</cp:revision>
  <dcterms:created xsi:type="dcterms:W3CDTF">2020-05-19T10:38:08Z</dcterms:created>
  <dcterms:modified xsi:type="dcterms:W3CDTF">2022-01-18T11:25:53Z</dcterms:modified>
</cp:coreProperties>
</file>