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Default ContentType="image/jpeg" Extension="jpeg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3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8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25" Type="http://schemas.openxmlformats.org/officeDocument/2006/relationships/slide" Target="slides/slide21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7" Type="http://schemas.openxmlformats.org/officeDocument/2006/relationships/slide" Target="slides/slide23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2" Type="http://schemas.openxmlformats.org/officeDocument/2006/relationships/slide" Target="slides/slide18.xml"/><Relationship Id="rId1" Type="http://schemas.openxmlformats.org/officeDocument/2006/relationships/theme" Target="theme/theme1.xml"/><Relationship Id="rId18" Type="http://schemas.openxmlformats.org/officeDocument/2006/relationships/slide" Target="slides/slide14.xml"/><Relationship Id="rId5" Type="http://schemas.openxmlformats.org/officeDocument/2006/relationships/slide" Target="slides/slide1.xml"/><Relationship Id="rId26" Type="http://schemas.openxmlformats.org/officeDocument/2006/relationships/slide" Target="slides/slide22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1" Type="http://schemas.openxmlformats.org/officeDocument/2006/relationships/slide" Target="slides/slide17.xml"/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7" Type="http://schemas.openxmlformats.org/officeDocument/2006/relationships/slide" Target="slides/slide13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C5FB5-E41E-4F2C-8DD9-C3A7D490340E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87233-3859-4D12-A3CC-EAAF38212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20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1">
            <a:extLst>
              <a:ext uri="{FF2B5EF4-FFF2-40B4-BE49-F238E27FC236}">
                <a16:creationId xmlns:a16="http://schemas.microsoft.com/office/drawing/2014/main" id="{257FE672-7E07-4DE4-A93D-50089BF3C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54FC2D-D8AD-4659-B538-6F730FC8F08E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6B957-4577-4582-8BDE-EA3895A2868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85FB3231-4B0A-4F43-B2B5-0B1FA49B3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90FCC9-18FE-487C-8D5C-57C9E051ED0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9577B1-4164-4D94-8311-37EC6A9B8AE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6EE6F9CE-C85D-4639-969C-E04F29A2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u"/>
              <a:defRPr sz="2800" b="1">
                <a:solidFill>
                  <a:srgbClr val="0C04A8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4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37000"/>
              <a:buFont typeface="Monotype Sorts" pitchFamily="2" charset="2"/>
              <a:buChar char="n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66F17F-1115-4E2E-B51D-D2CD52230C4F}" type="slidenum">
              <a:rPr lang="en-US" altLang="en-US" sz="1400" b="0">
                <a:solidFill>
                  <a:srgbClr val="12055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b="0">
              <a:solidFill>
                <a:srgbClr val="12055D"/>
              </a:solidFill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67A436B9-FDDA-4DC4-90BE-16E3AEC33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335" y="615519"/>
            <a:ext cx="11159231" cy="1295400"/>
          </a:xfrm>
        </p:spPr>
        <p:txBody>
          <a:bodyPr/>
          <a:lstStyle/>
          <a:p>
            <a:pPr algn="ctr">
              <a:defRPr/>
            </a:pPr>
            <a:r>
              <a:rPr lang="en-US" altLang="en-US" sz="5400" dirty="0"/>
              <a:t>“Financial Accounting ”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0323541B-503B-4C1F-8E03-B510AA8B2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6927" y="1587500"/>
            <a:ext cx="4679950" cy="458470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Monotype Sorts" pitchFamily="2" charset="2"/>
              <a:buNone/>
              <a:defRPr/>
            </a:pPr>
            <a:endParaRPr lang="en-US" altLang="en-US" sz="3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en-US" sz="3600" b="1" dirty="0"/>
              <a:t>Journal Entries 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en-US" sz="3600" b="1" dirty="0"/>
              <a:t>17</a:t>
            </a:r>
            <a:r>
              <a:rPr lang="en-US" altLang="en-US" sz="3600" b="1" baseline="30000" dirty="0"/>
              <a:t>th</a:t>
            </a:r>
            <a:r>
              <a:rPr lang="en-US" altLang="en-US" sz="3600" b="1" dirty="0"/>
              <a:t>  Feb 2021</a:t>
            </a:r>
          </a:p>
          <a:p>
            <a:pPr algn="ctr">
              <a:buFont typeface="Monotype Sorts" pitchFamily="2" charset="2"/>
              <a:buNone/>
              <a:defRPr/>
            </a:pPr>
            <a:endParaRPr lang="en-US" altLang="en-US" sz="3600" dirty="0"/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en-US" sz="2600" dirty="0" err="1"/>
              <a:t>Dr.Smita</a:t>
            </a:r>
            <a:r>
              <a:rPr lang="en-US" altLang="en-US" sz="2600" dirty="0"/>
              <a:t> Jape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en-US" sz="3500" b="1" dirty="0" err="1"/>
              <a:t>Dr.V.N.Bedekar</a:t>
            </a:r>
            <a:r>
              <a:rPr lang="en-US" altLang="en-US" sz="3500" b="1" dirty="0"/>
              <a:t> Institute of 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en-US" sz="3500" b="1" dirty="0"/>
              <a:t>Management Studies </a:t>
            </a: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486D4F1C-C544-41D1-846E-1D1D0A05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4038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u"/>
              <a:defRPr sz="2800" b="1">
                <a:solidFill>
                  <a:srgbClr val="0C04A8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4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37000"/>
              <a:buFont typeface="Monotype Sorts" pitchFamily="2" charset="2"/>
              <a:buChar char="n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b="0">
              <a:solidFill>
                <a:schemeClr val="tx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E883D94-2B08-4B10-AB6A-6B2AB17C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2237281"/>
            <a:ext cx="3181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FF451-26D7-40FB-B21C-12F1BE72B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41604"/>
            <a:ext cx="1331316" cy="1445896"/>
          </a:xfrm>
          <a:prstGeom prst="rect">
            <a:avLst/>
          </a:prstGeom>
        </p:spPr>
      </p:pic>
    </p:spTree>
  </p:cSld>
  <p:clrMapOvr>
    <a:masterClrMapping/>
  </p:clrMapOvr>
  <p:transition spd="slow"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B410E4-E7EF-42D7-A19F-44E5AC320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82" y="523783"/>
            <a:ext cx="10599937" cy="5850383"/>
          </a:xfrm>
        </p:spPr>
      </p:pic>
    </p:spTree>
    <p:extLst>
      <p:ext uri="{BB962C8B-B14F-4D97-AF65-F5344CB8AC3E}">
        <p14:creationId xmlns:p14="http://schemas.microsoft.com/office/powerpoint/2010/main" val="254515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3198-A60F-462E-AF74-6272D062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69" y="941033"/>
            <a:ext cx="11086244" cy="5716756"/>
          </a:xfrm>
        </p:spPr>
        <p:txBody>
          <a:bodyPr>
            <a:normAutofit/>
          </a:bodyPr>
          <a:lstStyle/>
          <a:p>
            <a:r>
              <a:rPr lang="en-IN" dirty="0"/>
              <a:t>Sold good worth Rs 40,000 to Mr Sanjay @10% trade discount &amp; 5% cash discount and received cash immediately</a:t>
            </a:r>
          </a:p>
          <a:p>
            <a:r>
              <a:rPr lang="en-IN" dirty="0"/>
              <a:t>Goods purchased from Tata for Rs 24,000 @ 10% trade discount &amp; 5% cash discount and paid  cash immediately</a:t>
            </a:r>
          </a:p>
          <a:p>
            <a:r>
              <a:rPr lang="en-IN" dirty="0"/>
              <a:t>Goods  worth Rs 10,000 purchased from Mr Ram @ 10% trade discount &amp; 6 % cash discount </a:t>
            </a:r>
          </a:p>
          <a:p>
            <a:pPr marL="0" indent="0">
              <a:buNone/>
            </a:pPr>
            <a:r>
              <a:rPr lang="en-IN" dirty="0"/>
              <a:t>and 50%  in  cash immediately</a:t>
            </a:r>
          </a:p>
          <a:p>
            <a:r>
              <a:rPr lang="en-IN" dirty="0"/>
              <a:t>Goods  worth Rs 20,000 purchased from Mr Laxman @ 10% trade discount &amp; 6% cash discount and 75 %  in  cash immediately</a:t>
            </a:r>
          </a:p>
          <a:p>
            <a:r>
              <a:rPr lang="en-IN" dirty="0"/>
              <a:t>Goods  worth Rs 40,000 sold to Ms Sita @ 5% trade discount &amp; 2.5 % cash discount </a:t>
            </a:r>
          </a:p>
          <a:p>
            <a:pPr marL="0" indent="0">
              <a:buNone/>
            </a:pPr>
            <a:r>
              <a:rPr lang="en-IN" dirty="0"/>
              <a:t>and paid 50%  cash immediately</a:t>
            </a:r>
          </a:p>
          <a:p>
            <a:r>
              <a:rPr lang="en-IN" dirty="0"/>
              <a:t>Goods  sold to Urmila  Rs 50,000  @ 8 % trade discount &amp; 5 % cash discount </a:t>
            </a:r>
          </a:p>
          <a:p>
            <a:pPr marL="0" indent="0">
              <a:buNone/>
            </a:pPr>
            <a:r>
              <a:rPr lang="en-IN" dirty="0"/>
              <a:t>and  received 60% amount from her in  cash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3BCE2-B47E-448A-8D47-E3BC1A7096E6}"/>
              </a:ext>
            </a:extLst>
          </p:cNvPr>
          <p:cNvSpPr txBox="1"/>
          <p:nvPr/>
        </p:nvSpPr>
        <p:spPr>
          <a:xfrm>
            <a:off x="1624614" y="239697"/>
            <a:ext cx="8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Journalise the  following transactions </a:t>
            </a:r>
          </a:p>
        </p:txBody>
      </p:sp>
    </p:spTree>
    <p:extLst>
      <p:ext uri="{BB962C8B-B14F-4D97-AF65-F5344CB8AC3E}">
        <p14:creationId xmlns:p14="http://schemas.microsoft.com/office/powerpoint/2010/main" val="411489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0C80-0686-4918-AB7E-4C52A1FC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FE31-2C0D-4F6A-85B7-8985216F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5" y="1503196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Sales         40000</a:t>
            </a:r>
          </a:p>
          <a:p>
            <a:r>
              <a:rPr lang="en-IN" dirty="0"/>
              <a:t>10% trade discount 4000  </a:t>
            </a:r>
          </a:p>
          <a:p>
            <a:r>
              <a:rPr lang="en-IN" dirty="0"/>
              <a:t>                                  36000</a:t>
            </a:r>
          </a:p>
          <a:p>
            <a:r>
              <a:rPr lang="en-IN" dirty="0"/>
              <a:t>5% cash discount     1800</a:t>
            </a:r>
          </a:p>
          <a:p>
            <a:r>
              <a:rPr lang="en-IN" dirty="0"/>
              <a:t>                                  34200/-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B2F4B3-68E1-4D49-A115-14AB7F8308F3}"/>
              </a:ext>
            </a:extLst>
          </p:cNvPr>
          <p:cNvCxnSpPr/>
          <p:nvPr/>
        </p:nvCxnSpPr>
        <p:spPr>
          <a:xfrm>
            <a:off x="3000653" y="3107185"/>
            <a:ext cx="71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5E7B6B-7B78-4F30-9AE5-BAEC28A6D0F0}"/>
              </a:ext>
            </a:extLst>
          </p:cNvPr>
          <p:cNvCxnSpPr/>
          <p:nvPr/>
        </p:nvCxnSpPr>
        <p:spPr>
          <a:xfrm>
            <a:off x="3000652" y="3916532"/>
            <a:ext cx="71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008033-5F7F-489E-9E22-E09329A003F2}"/>
              </a:ext>
            </a:extLst>
          </p:cNvPr>
          <p:cNvSpPr txBox="1"/>
          <p:nvPr/>
        </p:nvSpPr>
        <p:spPr>
          <a:xfrm>
            <a:off x="4962617" y="2166151"/>
            <a:ext cx="5850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purchased from Tata for Rs 24,000</a:t>
            </a:r>
          </a:p>
          <a:p>
            <a:r>
              <a:rPr lang="en-IN" dirty="0"/>
              <a:t> @ 10% trade discount           2400</a:t>
            </a:r>
          </a:p>
          <a:p>
            <a:r>
              <a:rPr lang="en-IN" dirty="0"/>
              <a:t>                                             </a:t>
            </a:r>
          </a:p>
          <a:p>
            <a:r>
              <a:rPr lang="en-IN" dirty="0"/>
              <a:t>                                               21,600 /                                    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&amp; 5% cash discount                1080 </a:t>
            </a:r>
          </a:p>
          <a:p>
            <a:endParaRPr lang="en-IN" dirty="0"/>
          </a:p>
          <a:p>
            <a:r>
              <a:rPr lang="en-IN" dirty="0"/>
              <a:t>                                                20,520    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E3659E-C477-4D5A-A846-253CFAECE7A0}"/>
              </a:ext>
            </a:extLst>
          </p:cNvPr>
          <p:cNvCxnSpPr/>
          <p:nvPr/>
        </p:nvCxnSpPr>
        <p:spPr>
          <a:xfrm>
            <a:off x="7964750" y="2815701"/>
            <a:ext cx="71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A0B987-3A83-4AC0-878C-DD286713915C}"/>
              </a:ext>
            </a:extLst>
          </p:cNvPr>
          <p:cNvCxnSpPr/>
          <p:nvPr/>
        </p:nvCxnSpPr>
        <p:spPr>
          <a:xfrm>
            <a:off x="8108273" y="3916532"/>
            <a:ext cx="71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14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67C17-A163-4F6B-B730-619D4613E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94" y="514906"/>
            <a:ext cx="10715348" cy="5788240"/>
          </a:xfrm>
        </p:spPr>
      </p:pic>
    </p:spTree>
    <p:extLst>
      <p:ext uri="{BB962C8B-B14F-4D97-AF65-F5344CB8AC3E}">
        <p14:creationId xmlns:p14="http://schemas.microsoft.com/office/powerpoint/2010/main" val="177360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08999-7BEF-401D-940C-062F43201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1" y="501606"/>
            <a:ext cx="9996493" cy="5570719"/>
          </a:xfrm>
        </p:spPr>
      </p:pic>
    </p:spTree>
    <p:extLst>
      <p:ext uri="{BB962C8B-B14F-4D97-AF65-F5344CB8AC3E}">
        <p14:creationId xmlns:p14="http://schemas.microsoft.com/office/powerpoint/2010/main" val="110665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2DC2D6-ED5E-4333-A92F-7DF8F6D0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516947"/>
            <a:ext cx="10716768" cy="60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60E44-865D-44D0-91AD-9CC90277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510620" y="-1737804"/>
            <a:ext cx="5371986" cy="10333607"/>
          </a:xfrm>
        </p:spPr>
      </p:pic>
    </p:spTree>
    <p:extLst>
      <p:ext uri="{BB962C8B-B14F-4D97-AF65-F5344CB8AC3E}">
        <p14:creationId xmlns:p14="http://schemas.microsoft.com/office/powerpoint/2010/main" val="108866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5284E-E768-421F-B60B-45C003933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017" y="276803"/>
            <a:ext cx="10085033" cy="6052975"/>
          </a:xfrm>
        </p:spPr>
      </p:pic>
    </p:spTree>
    <p:extLst>
      <p:ext uri="{BB962C8B-B14F-4D97-AF65-F5344CB8AC3E}">
        <p14:creationId xmlns:p14="http://schemas.microsoft.com/office/powerpoint/2010/main" val="184900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BDCCEC-8ED6-4AB9-B109-A1749A896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58788"/>
            <a:ext cx="10289219" cy="5370991"/>
          </a:xfrm>
        </p:spPr>
      </p:pic>
    </p:spTree>
    <p:extLst>
      <p:ext uri="{BB962C8B-B14F-4D97-AF65-F5344CB8AC3E}">
        <p14:creationId xmlns:p14="http://schemas.microsoft.com/office/powerpoint/2010/main" val="335571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B47F-2DE7-424F-82AB-268FBD5B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81496-2232-421A-A3D3-2D7AB992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24" y="532660"/>
            <a:ext cx="9783193" cy="5878152"/>
          </a:xfrm>
        </p:spPr>
      </p:pic>
    </p:spTree>
    <p:extLst>
      <p:ext uri="{BB962C8B-B14F-4D97-AF65-F5344CB8AC3E}">
        <p14:creationId xmlns:p14="http://schemas.microsoft.com/office/powerpoint/2010/main" val="167875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99862DF4-3F6B-49F4-BC52-5603EA657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u"/>
              <a:defRPr sz="2800" b="1">
                <a:solidFill>
                  <a:srgbClr val="0C04A8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4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37000"/>
              <a:buFont typeface="Monotype Sorts" pitchFamily="2" charset="2"/>
              <a:buChar char="n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8000"/>
              <a:buChar char="–"/>
              <a:defRPr sz="2400" b="1">
                <a:solidFill>
                  <a:srgbClr val="0C04A8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B78C5C-24A5-4C84-ACAC-51236F9E6B1F}" type="slidenum">
              <a:rPr lang="en-US" altLang="en-US" sz="1400" b="0">
                <a:solidFill>
                  <a:srgbClr val="12055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b="0">
              <a:solidFill>
                <a:srgbClr val="12055D"/>
              </a:solidFill>
            </a:endParaRPr>
          </a:p>
        </p:txBody>
      </p:sp>
      <p:sp>
        <p:nvSpPr>
          <p:cNvPr id="6213" name="Rectangle 69">
            <a:extLst>
              <a:ext uri="{FF2B5EF4-FFF2-40B4-BE49-F238E27FC236}">
                <a16:creationId xmlns:a16="http://schemas.microsoft.com/office/drawing/2014/main" id="{DA632182-BEBF-4B62-AD6E-068129143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696200" cy="1066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LEARNING OBJECTIVES</a:t>
            </a:r>
            <a:endParaRPr lang="en-US" altLang="en-US" sz="3200" dirty="0"/>
          </a:p>
        </p:txBody>
      </p:sp>
      <p:sp>
        <p:nvSpPr>
          <p:cNvPr id="6214" name="Rectangle 70">
            <a:extLst>
              <a:ext uri="{FF2B5EF4-FFF2-40B4-BE49-F238E27FC236}">
                <a16:creationId xmlns:a16="http://schemas.microsoft.com/office/drawing/2014/main" id="{2B10651B-8589-46A6-B466-0E85DCE91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1514" y="2370337"/>
            <a:ext cx="11288972" cy="533252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400" b="1" dirty="0"/>
              <a:t>1.</a:t>
            </a:r>
            <a:r>
              <a:rPr lang="en-US" altLang="en-US" sz="3200" b="1" dirty="0"/>
              <a:t>	</a:t>
            </a:r>
            <a:r>
              <a:rPr lang="en-US" alt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Learn how to write Journal entries in the books of accounts   </a:t>
            </a:r>
          </a:p>
          <a:p>
            <a:pPr marL="0" indent="0">
              <a:buNone/>
              <a:defRPr/>
            </a:pPr>
            <a:r>
              <a:rPr lang="en-US" alt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2.Understand  entries related to Trade Discount  </a:t>
            </a:r>
          </a:p>
          <a:p>
            <a:pPr marL="0" indent="0">
              <a:buNone/>
              <a:defRPr/>
            </a:pPr>
            <a:r>
              <a:rPr lang="en-US" alt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3. Understand Journal entries of Cash discount  </a:t>
            </a:r>
          </a:p>
          <a:p>
            <a:pPr marL="0" indent="0">
              <a:buNone/>
              <a:defRPr/>
            </a:pPr>
            <a:r>
              <a:rPr lang="en-US" alt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4. Record transactions in the books of accounts </a:t>
            </a:r>
          </a:p>
          <a:p>
            <a:pPr marL="0" indent="0">
              <a:buNone/>
              <a:defRPr/>
            </a:pPr>
            <a:r>
              <a:rPr lang="en-US" alt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457200" indent="-457200">
              <a:buFont typeface="Monotype Sorts" pitchFamily="2" charset="2"/>
              <a:buAutoNum type="arabicPeriod" startAt="2"/>
              <a:defRPr/>
            </a:pPr>
            <a:endParaRPr lang="en-US" altLang="en-US" sz="3200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buFont typeface="Monotype Sorts" pitchFamily="2" charset="2"/>
              <a:buAutoNum type="arabicPeriod" startAt="2"/>
              <a:defRPr/>
            </a:pPr>
            <a:endParaRPr lang="en-US" altLang="en-US" sz="2400" i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B4FC4-94F4-4633-845C-BDA6A8C3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141604"/>
            <a:ext cx="1331316" cy="1445896"/>
          </a:xfrm>
          <a:prstGeom prst="rect">
            <a:avLst/>
          </a:prstGeom>
        </p:spPr>
      </p:pic>
    </p:spTree>
  </p:cSld>
  <p:clrMapOvr>
    <a:masterClrMapping/>
  </p:clrMapOvr>
  <p:transition spd="slow"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A77D1-0EAD-49F0-AB14-21EE83043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23" y="612560"/>
            <a:ext cx="8957569" cy="5681708"/>
          </a:xfrm>
        </p:spPr>
      </p:pic>
    </p:spTree>
    <p:extLst>
      <p:ext uri="{BB962C8B-B14F-4D97-AF65-F5344CB8AC3E}">
        <p14:creationId xmlns:p14="http://schemas.microsoft.com/office/powerpoint/2010/main" val="138567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F613A-DDB1-4E12-A4C9-31F796424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74" y="923278"/>
            <a:ext cx="10759736" cy="4936185"/>
          </a:xfrm>
        </p:spPr>
      </p:pic>
    </p:spTree>
    <p:extLst>
      <p:ext uri="{BB962C8B-B14F-4D97-AF65-F5344CB8AC3E}">
        <p14:creationId xmlns:p14="http://schemas.microsoft.com/office/powerpoint/2010/main" val="105317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F54E9-6EF6-43D6-A854-DBB3414A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67" y="745724"/>
            <a:ext cx="9286043" cy="5637321"/>
          </a:xfrm>
        </p:spPr>
      </p:pic>
    </p:spTree>
    <p:extLst>
      <p:ext uri="{BB962C8B-B14F-4D97-AF65-F5344CB8AC3E}">
        <p14:creationId xmlns:p14="http://schemas.microsoft.com/office/powerpoint/2010/main" val="171894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519942">
            <a:off x="3554739" y="1129213"/>
            <a:ext cx="6185643" cy="5035334"/>
          </a:xfrm>
          <a:prstGeom prst="roundRect">
            <a:avLst>
              <a:gd name="adj" fmla="val 10185"/>
            </a:avLst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0" dirty="0">
              <a:latin typeface="Monotype Corsiva" panose="03010101010201010101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21013066">
            <a:off x="3865528" y="1219201"/>
            <a:ext cx="5715000" cy="4800600"/>
          </a:xfrm>
          <a:prstGeom prst="roundRect">
            <a:avLst>
              <a:gd name="adj" fmla="val 10185"/>
            </a:avLst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latin typeface="Monotype Corsiva" panose="03010101010201010101" pitchFamily="66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A69BB-6105-4ECC-88FD-D3784E98ABF7}"/>
              </a:ext>
            </a:extLst>
          </p:cNvPr>
          <p:cNvSpPr txBox="1"/>
          <p:nvPr/>
        </p:nvSpPr>
        <p:spPr>
          <a:xfrm>
            <a:off x="798990" y="497150"/>
            <a:ext cx="404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http://www.brainkart.com/article/Journal-entries--Illustration-Problems-with-solution_34156/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623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9E27-0CA7-4863-9193-C6F62AFC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8" y="1296141"/>
            <a:ext cx="11949344" cy="3816934"/>
          </a:xfrm>
        </p:spPr>
        <p:txBody>
          <a:bodyPr>
            <a:noAutofit/>
          </a:bodyPr>
          <a:lstStyle/>
          <a:p>
            <a:r>
              <a:rPr lang="en-US" sz="2400" b="1" dirty="0"/>
              <a:t>Ananth is a trader dealing in textiles. For the following transactions, pass journal entries for the month of January, 2018.</a:t>
            </a:r>
          </a:p>
          <a:p>
            <a:endParaRPr lang="en-US" dirty="0"/>
          </a:p>
          <a:p>
            <a:r>
              <a:rPr lang="en-US" dirty="0"/>
              <a:t>Jan.             Rs.</a:t>
            </a:r>
          </a:p>
          <a:p>
            <a:endParaRPr lang="en-US" dirty="0"/>
          </a:p>
          <a:p>
            <a:r>
              <a:rPr lang="en-US" dirty="0"/>
              <a:t>1   Commenced business with cash   70,000    </a:t>
            </a:r>
          </a:p>
          <a:p>
            <a:r>
              <a:rPr lang="en-US" dirty="0"/>
              <a:t>2   Purchased goods from X and Co. on credit     30,000</a:t>
            </a:r>
          </a:p>
          <a:p>
            <a:r>
              <a:rPr lang="en-US" dirty="0"/>
              <a:t>3   Cash deposited into bank   40,000</a:t>
            </a:r>
          </a:p>
          <a:p>
            <a:r>
              <a:rPr lang="en-US" dirty="0"/>
              <a:t>4   Bought a building from L and Co. on credit    95,000</a:t>
            </a:r>
          </a:p>
          <a:p>
            <a:r>
              <a:rPr lang="en-US" dirty="0"/>
              <a:t>5   Cash withdrawn from bank for office use       5,000</a:t>
            </a:r>
          </a:p>
          <a:p>
            <a:r>
              <a:rPr lang="en-US" dirty="0"/>
              <a:t>6   Cash withdrawn from bank for personal use of Ananth  4,000</a:t>
            </a:r>
          </a:p>
          <a:p>
            <a:r>
              <a:rPr lang="en-US" dirty="0"/>
              <a:t>7   Towels given as charities    3,000</a:t>
            </a:r>
          </a:p>
          <a:p>
            <a:r>
              <a:rPr lang="en-US" dirty="0"/>
              <a:t>8   Shirts taken over by Ananth for personal use 12,000</a:t>
            </a:r>
          </a:p>
          <a:p>
            <a:r>
              <a:rPr lang="en-US" dirty="0"/>
              <a:t>9   Sarees distributed as free samples         3,000</a:t>
            </a:r>
          </a:p>
          <a:p>
            <a:r>
              <a:rPr lang="en-US" dirty="0"/>
              <a:t>10 Goods (table clothes) used for office use         200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4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36635441-C6AE-4956-981C-47E8E534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30" y="177554"/>
            <a:ext cx="9866051" cy="62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6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C712A6-B6CB-454E-954A-BD5E2B7FC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239" y="2725730"/>
            <a:ext cx="10589094" cy="31084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1160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Illustration 10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Arun is a trader dealing in automobiles. For the following transactions, pass journal entries for the month of January, 2018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Jan.             Rs.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  Commenced business with cash   90,000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   Purchased goods from X and Co. on credit     40,000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   Accepted bill drawn by X and Co.         20,000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   Sold goods to D and Co. on credit         10,000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   Paid by cash the bill drawn by X and Co.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   Received cheque from D and Co. in full settlement and deposited the same in bank     9,000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   Commission received in cash       5,000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   Goods costing Rs. 40,000 was sold and cash received       50,000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   Salaries paid in cash 4,000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 Building purchased from Kumar and Co. for Rs. 1,00,000 and an advance of Rs. 20,000 is given in cash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A041-7CC5-4DA2-814F-726AD98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Journal Entries in the  books of Arun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32ECD1-E6F8-4C66-B068-22080205D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99" y="1962637"/>
            <a:ext cx="5016969" cy="43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794DA99-3582-4A2E-A244-ACF338CC8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7" y="1962637"/>
            <a:ext cx="6426739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6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3953F-9416-41A4-B084-EF8C64E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05" y="1503196"/>
            <a:ext cx="10944201" cy="3636511"/>
          </a:xfrm>
        </p:spPr>
        <p:txBody>
          <a:bodyPr>
            <a:noAutofit/>
          </a:bodyPr>
          <a:lstStyle/>
          <a:p>
            <a:r>
              <a:rPr lang="en-US" b="1" dirty="0"/>
              <a:t>Deri is a sole trader dealing in automobiles. From the following transactions, pass journal entries for the month of January, 2018.                                                                                                        Jan.             Rs.</a:t>
            </a:r>
          </a:p>
          <a:p>
            <a:r>
              <a:rPr lang="en-US" b="1" dirty="0"/>
              <a:t>1   Commenced business with cash   1,00,000 </a:t>
            </a:r>
          </a:p>
          <a:p>
            <a:r>
              <a:rPr lang="en-US" b="1" dirty="0"/>
              <a:t>     with goods       2,00,000 </a:t>
            </a:r>
          </a:p>
          <a:p>
            <a:r>
              <a:rPr lang="en-US" b="1" dirty="0"/>
              <a:t>     with buildings  5,00,000 </a:t>
            </a:r>
          </a:p>
          <a:p>
            <a:r>
              <a:rPr lang="en-US" b="1" dirty="0"/>
              <a:t>2   Purchased goods from A and Co. on credit     3,00,000 </a:t>
            </a:r>
          </a:p>
          <a:p>
            <a:r>
              <a:rPr lang="en-US" b="1" dirty="0"/>
              <a:t>3   Cash deposited into bank   80,000 </a:t>
            </a:r>
          </a:p>
          <a:p>
            <a:r>
              <a:rPr lang="en-US" b="1" dirty="0"/>
              <a:t>4   Purchased goods from B and Co. and payment        made through credit card        5,000</a:t>
            </a:r>
          </a:p>
          <a:p>
            <a:r>
              <a:rPr lang="en-US" b="1" dirty="0"/>
              <a:t>5   Paid A and Co. through RTGS    </a:t>
            </a:r>
          </a:p>
          <a:p>
            <a:r>
              <a:rPr lang="en-US" b="1" dirty="0"/>
              <a:t>6   Sold goods to C and Co. and cheque received 50,000 </a:t>
            </a:r>
          </a:p>
          <a:p>
            <a:r>
              <a:rPr lang="en-US" b="1" dirty="0"/>
              <a:t>7   Deposited the cheque received from C and Co. with the bank </a:t>
            </a:r>
          </a:p>
          <a:p>
            <a:r>
              <a:rPr lang="en-US" b="1" dirty="0"/>
              <a:t>8   Purchased goods from Z &amp; Co. and paid through debit card       12,000 </a:t>
            </a:r>
          </a:p>
          <a:p>
            <a:r>
              <a:rPr lang="en-US" b="1" dirty="0"/>
              <a:t>9  Stationery purchased for and paid through net banking    6,000 </a:t>
            </a:r>
          </a:p>
          <a:p>
            <a:r>
              <a:rPr lang="en-US" b="1" dirty="0"/>
              <a:t>10      Income tax of Deri is paid by cheque         10,000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256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DB18ABF-02D1-40E9-BD00-8C33DEBA21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3" y="656948"/>
            <a:ext cx="9516861" cy="58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2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difference between cash and trade discount">
            <a:extLst>
              <a:ext uri="{FF2B5EF4-FFF2-40B4-BE49-F238E27FC236}">
                <a16:creationId xmlns:a16="http://schemas.microsoft.com/office/drawing/2014/main" id="{4B7D5681-FFD5-469F-8B47-8C98693306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0" y="674704"/>
            <a:ext cx="9685537" cy="51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87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