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+xml" PartName="/ppt/slides/slide10.xml"/>
  <Override ContentType="application/vnd.openxmlformats-officedocument.presentationml.slide+xml" PartName="/ppt/slides/slide8.xml"/>
  <Override ContentType="application/vnd.openxmlformats-officedocument.presentationml.slide+xml" PartName="/ppt/slides/slide16.xml"/>
  <Override ContentType="application/vnd.openxmlformats-officedocument.presentationml.slide+xml" PartName="/ppt/slides/slide11.xml"/>
  <Override ContentType="application/vnd.openxmlformats-officedocument.presentationml.slide+xml" PartName="/ppt/slides/slide4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5.xml"/>
  <Override ContentType="application/vnd.openxmlformats-officedocument.presentationml.slide+xml" PartName="/ppt/slides/slide18.xml"/>
  <Override ContentType="application/vnd.openxmlformats-officedocument.presentationml.slide+xml" PartName="/ppt/slides/slide17.xml"/>
  <Override ContentType="application/vnd.openxmlformats-officedocument.presentationml.slide+xml" PartName="/ppt/slides/slide6.xml"/>
  <Override ContentType="application/vnd.openxmlformats-officedocument.presentationml.slide+xml" PartName="/ppt/slides/slide2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8" Type="http://schemas.openxmlformats.org/officeDocument/2006/relationships/slide" Target="slides/slide14.xml"/><Relationship Id="rId5" Type="http://schemas.openxmlformats.org/officeDocument/2006/relationships/slide" Target="slides/slide1.xml"/><Relationship Id="rId12" Type="http://schemas.openxmlformats.org/officeDocument/2006/relationships/slide" Target="slides/slide8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5" Type="http://schemas.openxmlformats.org/officeDocument/2006/relationships/slide" Target="slides/slide11.xml"/><Relationship Id="rId11" Type="http://schemas.openxmlformats.org/officeDocument/2006/relationships/slide" Target="slides/slide7.xml"/><Relationship Id="rId14" Type="http://schemas.openxmlformats.org/officeDocument/2006/relationships/slide" Target="slides/slide10.xml"/><Relationship Id="rId7" Type="http://schemas.openxmlformats.org/officeDocument/2006/relationships/slide" Target="slides/slide3.xml"/><Relationship Id="rId21" Type="http://schemas.openxmlformats.org/officeDocument/2006/relationships/slide" Target="slides/slide17.xml"/><Relationship Id="rId2" Type="http://schemas.openxmlformats.org/officeDocument/2006/relationships/presProps" Target="presProps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13" Type="http://schemas.openxmlformats.org/officeDocument/2006/relationships/slide" Target="slides/slide9.xml"/><Relationship Id="rId8" Type="http://schemas.openxmlformats.org/officeDocument/2006/relationships/slide" Target="slides/slide4.xml"/><Relationship Id="rId17" Type="http://schemas.openxmlformats.org/officeDocument/2006/relationships/slide" Target="slides/slide13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2" Type="http://schemas.openxmlformats.org/officeDocument/2006/relationships/slide" Target="slides/slide18.xml"/><Relationship Id="rId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logo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4AAF8-7BB8-4D77-AC1A-694186F14B01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3DCAE-45FE-488E-9170-FADDA4654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4339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E2FF-600D-479C-B743-8E5A861D16C0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DB7E-82A5-4882-8D5A-7E5DA249AD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20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E2FF-600D-479C-B743-8E5A861D16C0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DB7E-82A5-4882-8D5A-7E5DA249AD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65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E2FF-600D-479C-B743-8E5A861D16C0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DB7E-82A5-4882-8D5A-7E5DA249AD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8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A46B-1CBA-4C33-B6E3-EC0404B64960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5070-7A74-47F5-A136-BE113FB574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838200"/>
            <a:ext cx="9144000" cy="43434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ight Triangle 8"/>
          <p:cNvSpPr/>
          <p:nvPr userDrawn="1"/>
        </p:nvSpPr>
        <p:spPr>
          <a:xfrm rot="5400000">
            <a:off x="3020714" y="-2182513"/>
            <a:ext cx="1424112" cy="746554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ight Triangle 7"/>
          <p:cNvSpPr/>
          <p:nvPr userDrawn="1"/>
        </p:nvSpPr>
        <p:spPr>
          <a:xfrm rot="5400000">
            <a:off x="-1143000" y="1981200"/>
            <a:ext cx="3810000" cy="1524000"/>
          </a:xfrm>
          <a:prstGeom prst="rtTriangle">
            <a:avLst/>
          </a:prstGeom>
          <a:solidFill>
            <a:schemeClr val="accent2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29"/>
          <p:cNvSpPr/>
          <p:nvPr userDrawn="1"/>
        </p:nvSpPr>
        <p:spPr>
          <a:xfrm rot="5400000">
            <a:off x="3947088" y="-3032686"/>
            <a:ext cx="1249825" cy="91440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ight Triangle 11"/>
          <p:cNvSpPr/>
          <p:nvPr userDrawn="1"/>
        </p:nvSpPr>
        <p:spPr>
          <a:xfrm rot="10800000">
            <a:off x="65529" y="838200"/>
            <a:ext cx="9078472" cy="1645408"/>
          </a:xfrm>
          <a:prstGeom prst="rtTriangle">
            <a:avLst/>
          </a:prstGeom>
          <a:solidFill>
            <a:schemeClr val="accent2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Triangle 12"/>
          <p:cNvSpPr/>
          <p:nvPr userDrawn="1"/>
        </p:nvSpPr>
        <p:spPr>
          <a:xfrm>
            <a:off x="0" y="762000"/>
            <a:ext cx="9144000" cy="1524000"/>
          </a:xfrm>
          <a:prstGeom prst="rtTriangle">
            <a:avLst/>
          </a:prstGeom>
          <a:solidFill>
            <a:schemeClr val="accent2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8850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E2FF-600D-479C-B743-8E5A861D16C0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DB7E-82A5-4882-8D5A-7E5DA249AD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94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E2FF-600D-479C-B743-8E5A861D16C0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DB7E-82A5-4882-8D5A-7E5DA249AD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E2FF-600D-479C-B743-8E5A861D16C0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DB7E-82A5-4882-8D5A-7E5DA249AD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53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E2FF-600D-479C-B743-8E5A861D16C0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DB7E-82A5-4882-8D5A-7E5DA249AD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37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E2FF-600D-479C-B743-8E5A861D16C0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DB7E-82A5-4882-8D5A-7E5DA249AD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08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E2FF-600D-479C-B743-8E5A861D16C0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DB7E-82A5-4882-8D5A-7E5DA249AD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97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E2FF-600D-479C-B743-8E5A861D16C0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DB7E-82A5-4882-8D5A-7E5DA249AD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1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E2FF-600D-479C-B743-8E5A861D16C0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DB7E-82A5-4882-8D5A-7E5DA249AD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0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E2FF-600D-479C-B743-8E5A861D16C0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DB7E-82A5-4882-8D5A-7E5DA249AD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36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4" y="1394039"/>
            <a:ext cx="8829011" cy="3159487"/>
          </a:xfrm>
        </p:spPr>
        <p:txBody>
          <a:bodyPr>
            <a:noAutofit/>
          </a:bodyPr>
          <a:lstStyle/>
          <a:p>
            <a:pPr algn="ctr"/>
            <a:r>
              <a:rPr lang="en-US" sz="6000" b="1" i="1" dirty="0">
                <a:solidFill>
                  <a:schemeClr val="bg1"/>
                </a:solidFill>
                <a:latin typeface="Cambria" pitchFamily="18" charset="0"/>
              </a:rPr>
              <a:t>Financial Accounting</a:t>
            </a:r>
            <a:endParaRPr lang="en-US" sz="6000" i="1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10" name="Picture 1" descr="F:\BRIMS Logo.png">
            <a:extLst>
              <a:ext uri="{FF2B5EF4-FFF2-40B4-BE49-F238E27FC236}">
                <a16:creationId xmlns:a16="http://schemas.microsoft.com/office/drawing/2014/main" id="{FF15883E-E954-4481-80F3-1923C6967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6026" y="62395"/>
            <a:ext cx="671946" cy="729777"/>
          </a:xfrm>
          <a:prstGeom prst="rect">
            <a:avLst/>
          </a:prstGeom>
          <a:noFill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D0361AA-39F3-433E-B45D-E341A90AA6EE}"/>
              </a:ext>
            </a:extLst>
          </p:cNvPr>
          <p:cNvSpPr txBox="1">
            <a:spLocks/>
          </p:cNvSpPr>
          <p:nvPr/>
        </p:nvSpPr>
        <p:spPr>
          <a:xfrm>
            <a:off x="1773381" y="5463961"/>
            <a:ext cx="5597236" cy="938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i="1" dirty="0" err="1">
                <a:latin typeface="Cambria" pitchFamily="18" charset="0"/>
              </a:rPr>
              <a:t>Dr.Smita</a:t>
            </a:r>
            <a:r>
              <a:rPr lang="en-US" sz="3200" b="1" i="1" dirty="0">
                <a:latin typeface="Cambria" pitchFamily="18" charset="0"/>
              </a:rPr>
              <a:t> Jape</a:t>
            </a:r>
          </a:p>
          <a:p>
            <a:pPr algn="ctr"/>
            <a:r>
              <a:rPr lang="en-US" sz="3200" b="1" i="1" dirty="0">
                <a:latin typeface="Cambria" pitchFamily="18" charset="0"/>
              </a:rPr>
              <a:t>Associate Professor</a:t>
            </a:r>
          </a:p>
          <a:p>
            <a:pPr algn="ctr"/>
            <a:r>
              <a:rPr lang="en-US" sz="3200" b="1" i="1" dirty="0">
                <a:latin typeface="Cambria" pitchFamily="18" charset="0"/>
              </a:rPr>
              <a:t>DR.V.N.BRIMS </a:t>
            </a:r>
            <a:endParaRPr lang="en-US" sz="3200" i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6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8940352-19C1-441E-8417-7E328D45A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9" y="1005350"/>
            <a:ext cx="7511805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Requirement:</a:t>
            </a:r>
            <a:endParaRPr lang="en-US" altLang="en-US" sz="2400" dirty="0"/>
          </a:p>
          <a:p>
            <a:pPr defTabSz="685800"/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of materials purchased, Cost of goods manufactured, Cost of goods sold and Conversion Cost.</a:t>
            </a:r>
            <a:endParaRPr lang="en-US" altLang="en-US" sz="2400" dirty="0"/>
          </a:p>
          <a:p>
            <a:pPr defTabSz="685800"/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2400" dirty="0">
              <a:solidFill>
                <a:srgbClr val="8300E9"/>
              </a:solidFill>
              <a:latin typeface="Georgia" panose="02040502050405020303" pitchFamily="18" charset="0"/>
            </a:endParaRPr>
          </a:p>
          <a:p>
            <a:pPr defTabSz="685800"/>
            <a:r>
              <a:rPr lang="en-US" altLang="en-US" sz="2400" b="1" dirty="0">
                <a:solidFill>
                  <a:srgbClr val="8300E9"/>
                </a:solidFill>
                <a:latin typeface="Georgia" panose="02040502050405020303" pitchFamily="18" charset="0"/>
              </a:rPr>
              <a:t>Solution: </a:t>
            </a:r>
            <a:endParaRPr lang="en-US" altLang="en-US" sz="2400" dirty="0">
              <a:solidFill>
                <a:srgbClr val="8300E9"/>
              </a:solidFill>
              <a:latin typeface="Georgia" panose="02040502050405020303" pitchFamily="18" charset="0"/>
            </a:endParaRPr>
          </a:p>
          <a:p>
            <a:pPr defTabSz="685800"/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 Ltd  Company</a:t>
            </a:r>
            <a:endParaRPr lang="en-US" altLang="en-US" sz="2400" dirty="0"/>
          </a:p>
          <a:p>
            <a:pPr defTabSz="685800"/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of Goods Sold Statement</a:t>
            </a:r>
            <a:endParaRPr lang="en-US" altLang="en-US" sz="2400" dirty="0"/>
          </a:p>
          <a:p>
            <a:pPr defTabSz="685800"/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Ended July, 2017</a:t>
            </a:r>
            <a:endParaRPr lang="en-US" altLang="en-US" sz="2400" dirty="0"/>
          </a:p>
          <a:p>
            <a:pPr defTabSz="685800"/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2400" dirty="0"/>
          </a:p>
          <a:p>
            <a:pPr defTabSz="685800"/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Cost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 Direct Labor + FOH </a:t>
            </a:r>
          </a:p>
          <a:p>
            <a:pPr defTabSz="685800"/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8,000 + 6,400 = 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Rs. 14,400</a:t>
            </a:r>
            <a:endParaRPr lang="en-US" altLang="en-US" sz="2400" dirty="0"/>
          </a:p>
        </p:txBody>
      </p:sp>
      <p:pic>
        <p:nvPicPr>
          <p:cNvPr id="2" name="Picture 1" descr="F:\BRIMS Logo.png">
            <a:extLst>
              <a:ext uri="{FF2B5EF4-FFF2-40B4-BE49-F238E27FC236}">
                <a16:creationId xmlns:a16="http://schemas.microsoft.com/office/drawing/2014/main" id="{CD2CE80E-AAD2-4549-9D16-7351F221A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1885" y="230190"/>
            <a:ext cx="671946" cy="729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478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6D8BD3-F311-4908-A318-E0B8D2A9E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524199"/>
              </p:ext>
            </p:extLst>
          </p:nvPr>
        </p:nvGraphicFramePr>
        <p:xfrm>
          <a:off x="1163781" y="430515"/>
          <a:ext cx="7190510" cy="5996970"/>
        </p:xfrm>
        <a:graphic>
          <a:graphicData uri="http://schemas.openxmlformats.org/drawingml/2006/table">
            <a:tbl>
              <a:tblPr/>
              <a:tblGrid>
                <a:gridCol w="5118857">
                  <a:extLst>
                    <a:ext uri="{9D8B030D-6E8A-4147-A177-3AD203B41FA5}">
                      <a16:colId xmlns:a16="http://schemas.microsoft.com/office/drawing/2014/main" val="2741732622"/>
                    </a:ext>
                  </a:extLst>
                </a:gridCol>
                <a:gridCol w="580063">
                  <a:extLst>
                    <a:ext uri="{9D8B030D-6E8A-4147-A177-3AD203B41FA5}">
                      <a16:colId xmlns:a16="http://schemas.microsoft.com/office/drawing/2014/main" val="3724012193"/>
                    </a:ext>
                  </a:extLst>
                </a:gridCol>
                <a:gridCol w="1491590">
                  <a:extLst>
                    <a:ext uri="{9D8B030D-6E8A-4147-A177-3AD203B41FA5}">
                      <a16:colId xmlns:a16="http://schemas.microsoft.com/office/drawing/2014/main" val="2153736192"/>
                    </a:ext>
                  </a:extLst>
                </a:gridCol>
              </a:tblGrid>
              <a:tr h="205251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Opening Inventory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7,000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77788"/>
                  </a:ext>
                </a:extLst>
              </a:tr>
              <a:tr h="205251"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Net Purchases </a:t>
                      </a:r>
                      <a:r>
                        <a:rPr lang="en-IN" sz="1800" b="1" i="1">
                          <a:effectLst/>
                        </a:rPr>
                        <a:t>(Calculated)</a:t>
                      </a:r>
                      <a:endParaRPr lang="en-IN" sz="1800" dirty="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48,400</a:t>
                      </a:r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29315"/>
                  </a:ext>
                </a:extLst>
              </a:tr>
              <a:tr h="205251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Direct Expenses</a:t>
                      </a:r>
                      <a:endParaRPr lang="en-IN" sz="1800" dirty="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400</a:t>
                      </a:r>
                      <a:endParaRPr lang="en-IN" sz="1800" dirty="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573604"/>
                  </a:ext>
                </a:extLst>
              </a:tr>
              <a:tr h="205251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Material Available for use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55,800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016989"/>
                  </a:ext>
                </a:extLst>
              </a:tr>
              <a:tr h="205251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Closing Inventory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(9,000)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707803"/>
                  </a:ext>
                </a:extLst>
              </a:tr>
              <a:tr h="205251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Direct Material used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FF0000"/>
                          </a:solidFill>
                          <a:effectLst/>
                        </a:rPr>
                        <a:t>46,800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483307"/>
                  </a:ext>
                </a:extLst>
              </a:tr>
              <a:tr h="20525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Direct Labor (80% of direct labor cost)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8,000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097615"/>
                  </a:ext>
                </a:extLst>
              </a:tr>
              <a:tr h="205251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Prime Cost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54,800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608506"/>
                  </a:ext>
                </a:extLst>
              </a:tr>
              <a:tr h="205251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Factory Overhead Cost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6,400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07120"/>
                  </a:ext>
                </a:extLst>
              </a:tr>
              <a:tr h="205251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Total Factory Cost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61,200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35963"/>
                  </a:ext>
                </a:extLst>
              </a:tr>
              <a:tr h="205251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Opening Work in Process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7,500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09378"/>
                  </a:ext>
                </a:extLst>
              </a:tr>
              <a:tr h="20525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Cost of Goods Available for Manufactured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68,700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97648"/>
                  </a:ext>
                </a:extLst>
              </a:tr>
              <a:tr h="205251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Closing Work in Process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(3,500)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54126"/>
                  </a:ext>
                </a:extLst>
              </a:tr>
              <a:tr h="205251"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Cost of Goods Manufactured</a:t>
                      </a:r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65,200</a:t>
                      </a:r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345572"/>
                  </a:ext>
                </a:extLst>
              </a:tr>
              <a:tr h="205251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Opening Finished Goods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10,000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864516"/>
                  </a:ext>
                </a:extLst>
              </a:tr>
              <a:tr h="20525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Cost of Goods Available for Sold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75,200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823056"/>
                  </a:ext>
                </a:extLst>
              </a:tr>
              <a:tr h="205251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Closing Finished Goods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(12,000)</a:t>
                      </a: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025662"/>
                  </a:ext>
                </a:extLst>
              </a:tr>
              <a:tr h="205251"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Cost of Goods Sold</a:t>
                      </a:r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Rs. 63,200</a:t>
                      </a:r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112573"/>
                  </a:ext>
                </a:extLst>
              </a:tr>
              <a:tr h="205251">
                <a:tc>
                  <a:txBody>
                    <a:bodyPr/>
                    <a:lstStyle/>
                    <a:p>
                      <a:endParaRPr lang="en-IN" sz="1800" dirty="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effectLst/>
                      </a:endParaRPr>
                    </a:p>
                  </a:txBody>
                  <a:tcPr marL="82620" marR="82620" marT="20655" marB="20655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84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20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8F7CE6-5499-4567-97AE-14E52658C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6" y="23255"/>
            <a:ext cx="6187383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2000" b="1" dirty="0">
                <a:solidFill>
                  <a:srgbClr val="8300E9"/>
                </a:solidFill>
                <a:latin typeface="Georgia" panose="02040502050405020303" pitchFamily="18" charset="0"/>
              </a:rPr>
              <a:t>Problem # 2:</a:t>
            </a:r>
            <a:endParaRPr lang="en-US" altLang="en-US" sz="2000" dirty="0">
              <a:solidFill>
                <a:srgbClr val="8300E9"/>
              </a:solidFill>
              <a:latin typeface="Georgia" panose="02040502050405020303" pitchFamily="18" charset="0"/>
            </a:endParaRPr>
          </a:p>
          <a:p>
            <a:pPr defTabSz="68580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data Extracted from 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Ltd. at the end of December 31</a:t>
            </a:r>
            <a:endParaRPr lang="en-US" altLang="en-US" sz="2000" dirty="0"/>
          </a:p>
          <a:p>
            <a:pPr defTabSz="68580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                            </a:t>
            </a:r>
            <a:endParaRPr lang="en-US" altLang="en-US" sz="2000" dirty="0"/>
          </a:p>
          <a:p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the year 25,000 units were completed. </a:t>
            </a:r>
          </a:p>
          <a:p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/>
              <a:t>Requirements:</a:t>
            </a:r>
            <a:endParaRPr lang="en-US" sz="2000" dirty="0"/>
          </a:p>
          <a:p>
            <a:r>
              <a:rPr lang="en-US" sz="2000" b="1" dirty="0"/>
              <a:t>(1) </a:t>
            </a:r>
            <a:r>
              <a:rPr lang="en-US" sz="2000" dirty="0"/>
              <a:t>Total Factory Cost                                       </a:t>
            </a:r>
          </a:p>
          <a:p>
            <a:r>
              <a:rPr lang="en-US" sz="2000" dirty="0"/>
              <a:t> </a:t>
            </a:r>
            <a:r>
              <a:rPr lang="en-US" sz="2000" b="1" dirty="0"/>
              <a:t>(2) </a:t>
            </a:r>
            <a:r>
              <a:rPr lang="en-US" sz="2000" dirty="0"/>
              <a:t>Cost of Goods Manufactured</a:t>
            </a:r>
          </a:p>
          <a:p>
            <a:r>
              <a:rPr lang="en-US" sz="2000" b="1" dirty="0"/>
              <a:t>(3) </a:t>
            </a:r>
            <a:r>
              <a:rPr lang="en-US" sz="2000" dirty="0"/>
              <a:t>Cost of Goods Sold                               </a:t>
            </a:r>
          </a:p>
          <a:p>
            <a:r>
              <a:rPr lang="en-US" sz="2000" dirty="0"/>
              <a:t> </a:t>
            </a:r>
            <a:r>
              <a:rPr lang="en-US" sz="2000" b="1" dirty="0"/>
              <a:t>(4) </a:t>
            </a:r>
            <a:r>
              <a:rPr lang="en-US" sz="2000" dirty="0"/>
              <a:t>Gross Profit and Net Profit                          </a:t>
            </a:r>
          </a:p>
          <a:p>
            <a:r>
              <a:rPr lang="en-US" sz="2000" b="1" dirty="0"/>
              <a:t>(5) </a:t>
            </a:r>
            <a:r>
              <a:rPr lang="en-US" sz="2000" dirty="0"/>
              <a:t>Per Unit Cost of Goods Manufactured</a:t>
            </a:r>
          </a:p>
          <a:p>
            <a:pPr defTabSz="685800"/>
            <a:endParaRPr lang="en-US" altLang="en-US" sz="2000" dirty="0"/>
          </a:p>
          <a:p>
            <a:pPr defTabSz="68580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                             </a:t>
            </a:r>
            <a:endParaRPr lang="en-US" altLang="en-US" sz="2000" dirty="0"/>
          </a:p>
        </p:txBody>
      </p:sp>
      <p:pic>
        <p:nvPicPr>
          <p:cNvPr id="3077" name="Picture 5" descr="Cost of Goods Sold Statement">
            <a:extLst>
              <a:ext uri="{FF2B5EF4-FFF2-40B4-BE49-F238E27FC236}">
                <a16:creationId xmlns:a16="http://schemas.microsoft.com/office/drawing/2014/main" id="{B3EB3B2C-7635-4F0B-93B8-18203F5DE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20" y="3684234"/>
            <a:ext cx="4686421" cy="244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st of Goods Sold Statement">
            <a:extLst>
              <a:ext uri="{FF2B5EF4-FFF2-40B4-BE49-F238E27FC236}">
                <a16:creationId xmlns:a16="http://schemas.microsoft.com/office/drawing/2014/main" id="{BDAE2F97-B7BC-4967-B6DB-9933D6DB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6" y="3956394"/>
            <a:ext cx="4035597" cy="216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F:\BRIMS Logo.png">
            <a:extLst>
              <a:ext uri="{FF2B5EF4-FFF2-40B4-BE49-F238E27FC236}">
                <a16:creationId xmlns:a16="http://schemas.microsoft.com/office/drawing/2014/main" id="{FD3691F8-D787-4916-BB8D-B1610DC66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1885" y="230190"/>
            <a:ext cx="671946" cy="729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971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847A19E-4A4C-4C69-AC76-06F902209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486319"/>
              </p:ext>
            </p:extLst>
          </p:nvPr>
        </p:nvGraphicFramePr>
        <p:xfrm>
          <a:off x="693821" y="1208004"/>
          <a:ext cx="7968917" cy="5224881"/>
        </p:xfrm>
        <a:graphic>
          <a:graphicData uri="http://schemas.openxmlformats.org/drawingml/2006/table">
            <a:tbl>
              <a:tblPr/>
              <a:tblGrid>
                <a:gridCol w="4271567">
                  <a:extLst>
                    <a:ext uri="{9D8B030D-6E8A-4147-A177-3AD203B41FA5}">
                      <a16:colId xmlns:a16="http://schemas.microsoft.com/office/drawing/2014/main" val="2616935372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1836657460"/>
                    </a:ext>
                  </a:extLst>
                </a:gridCol>
                <a:gridCol w="283000">
                  <a:extLst>
                    <a:ext uri="{9D8B030D-6E8A-4147-A177-3AD203B41FA5}">
                      <a16:colId xmlns:a16="http://schemas.microsoft.com/office/drawing/2014/main" val="4083840163"/>
                    </a:ext>
                  </a:extLst>
                </a:gridCol>
                <a:gridCol w="3131350">
                  <a:extLst>
                    <a:ext uri="{9D8B030D-6E8A-4147-A177-3AD203B41FA5}">
                      <a16:colId xmlns:a16="http://schemas.microsoft.com/office/drawing/2014/main" val="414562074"/>
                    </a:ext>
                  </a:extLst>
                </a:gridCol>
              </a:tblGrid>
              <a:tr h="210672"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Opening Inventory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176,000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977029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Net Purchases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 dirty="0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 dirty="0">
                          <a:effectLst/>
                        </a:rPr>
                        <a:t>2,400,000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891311"/>
                  </a:ext>
                </a:extLst>
              </a:tr>
              <a:tr h="210672"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Transportation inward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 dirty="0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 dirty="0">
                          <a:effectLst/>
                        </a:rPr>
                        <a:t>32,000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581940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Material Available for use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 dirty="0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 dirty="0">
                          <a:effectLst/>
                        </a:rPr>
                        <a:t>2,608,000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620203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r>
                        <a:rPr lang="en-IN" sz="1050" b="1" dirty="0">
                          <a:effectLst/>
                        </a:rPr>
                        <a:t>Closing Inventory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(196,000)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06786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Direct Material used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 dirty="0">
                          <a:effectLst/>
                        </a:rPr>
                        <a:t>2,412,000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21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Direct Labor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 dirty="0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3,204,000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29269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Prime Cost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5,616,000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63001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Factory Overhead Cost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1,885,600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42464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Total Factory Cost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 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7,501,600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166820"/>
                  </a:ext>
                </a:extLst>
              </a:tr>
              <a:tr h="210672">
                <a:tc>
                  <a:txBody>
                    <a:bodyPr/>
                    <a:lstStyle/>
                    <a:p>
                      <a:r>
                        <a:rPr lang="en-IN" sz="1050" b="1" dirty="0">
                          <a:effectLst/>
                        </a:rPr>
                        <a:t>Opening Work in Process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129,800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99144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</a:rPr>
                        <a:t>Cost of Goods to be Manufactured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7,631,400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3798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Closing Work in Process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(136,800)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814151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Cost of Goods Manufactured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 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 dirty="0">
                          <a:effectLst/>
                        </a:rPr>
                        <a:t>7,494,600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043079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Opening Finished Goods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620,000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0863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</a:rPr>
                        <a:t>Cost of Goods to be Sold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8,114,600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56839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r>
                        <a:rPr lang="en-IN" sz="1050" b="1" dirty="0">
                          <a:effectLst/>
                        </a:rPr>
                        <a:t>Closing Finished Goods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>
                        <a:effectLst/>
                      </a:endParaRP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(467,400)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77934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r>
                        <a:rPr lang="en-IN" sz="1050" b="1" dirty="0">
                          <a:effectLst/>
                        </a:rPr>
                        <a:t>Cost of Goods Sold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>
                          <a:effectLst/>
                        </a:rPr>
                        <a:t> 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 dirty="0">
                          <a:effectLst/>
                        </a:rPr>
                        <a:t> 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 dirty="0">
                          <a:effectLst/>
                        </a:rPr>
                        <a:t>Rs.7,647,200</a:t>
                      </a:r>
                    </a:p>
                  </a:txBody>
                  <a:tcPr marL="57254" marR="57254" marT="14314" marB="14314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91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7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48402ACA-B658-42D9-9C11-00298EC3B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69" y="595604"/>
            <a:ext cx="6208058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1600" b="1" dirty="0">
                <a:solidFill>
                  <a:srgbClr val="8300E9"/>
                </a:solidFill>
                <a:latin typeface="Georgia" panose="02040502050405020303" pitchFamily="18" charset="0"/>
              </a:rPr>
              <a:t>Solution: </a:t>
            </a:r>
            <a:endParaRPr lang="en-US" altLang="en-US" sz="1600" dirty="0">
              <a:solidFill>
                <a:srgbClr val="8300E9"/>
              </a:solidFill>
              <a:latin typeface="Georgia" panose="02040502050405020303" pitchFamily="18" charset="0"/>
            </a:endParaRPr>
          </a:p>
          <a:p>
            <a:pPr defTabSz="685800"/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XYZ  Pvt. Ltd.</a:t>
            </a:r>
            <a:endParaRPr lang="en-US" altLang="en-US" sz="1600" dirty="0"/>
          </a:p>
          <a:p>
            <a:pPr defTabSz="685800"/>
            <a:r>
              <a:rPr lang="en-US" alt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of Goods Sold Statement</a:t>
            </a:r>
            <a:endParaRPr lang="en-US" altLang="en-US" sz="1600" dirty="0"/>
          </a:p>
          <a:p>
            <a:pPr defTabSz="685800"/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Ended December, 2017</a:t>
            </a:r>
            <a:endParaRPr lang="en-US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B1F58-608B-4151-B567-CEFBC0AB58DB}"/>
              </a:ext>
            </a:extLst>
          </p:cNvPr>
          <p:cNvSpPr txBox="1"/>
          <p:nvPr/>
        </p:nvSpPr>
        <p:spPr>
          <a:xfrm>
            <a:off x="826168" y="1868905"/>
            <a:ext cx="748364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Gross Profit    =   Net Sales – CGS     =</a:t>
            </a:r>
          </a:p>
          <a:p>
            <a:r>
              <a:rPr lang="en-US" sz="2400" dirty="0"/>
              <a:t>    (14,000,500 – 25,200) –7,647,200         =   Rs. 6,328,100</a:t>
            </a:r>
          </a:p>
          <a:p>
            <a:endParaRPr lang="en-US" sz="2400" dirty="0"/>
          </a:p>
          <a:p>
            <a:r>
              <a:rPr lang="en-US" sz="2400" dirty="0"/>
              <a:t> Net Profit        =   Gross Profit – Indirect Expenses  </a:t>
            </a:r>
          </a:p>
          <a:p>
            <a:r>
              <a:rPr lang="en-US" sz="2400" dirty="0"/>
              <a:t> 6,328,100 – (200,000 + 65,000+155,000)</a:t>
            </a:r>
          </a:p>
          <a:p>
            <a:r>
              <a:rPr lang="en-US" sz="2400" dirty="0"/>
              <a:t>= Rs. 5,908,100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Per unit Cost of goods manufactured = </a:t>
            </a:r>
          </a:p>
          <a:p>
            <a:r>
              <a:rPr lang="en-US" sz="2400" dirty="0"/>
              <a:t>7,494,600 /25,000         = Rs. 300 Per Unit</a:t>
            </a:r>
          </a:p>
          <a:p>
            <a:endParaRPr lang="en-IN" sz="2800" dirty="0"/>
          </a:p>
        </p:txBody>
      </p:sp>
      <p:pic>
        <p:nvPicPr>
          <p:cNvPr id="2" name="Picture 1" descr="F:\BRIMS Logo.png">
            <a:extLst>
              <a:ext uri="{FF2B5EF4-FFF2-40B4-BE49-F238E27FC236}">
                <a16:creationId xmlns:a16="http://schemas.microsoft.com/office/drawing/2014/main" id="{9B314AFC-54F9-4BB4-817A-1AD75724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1885" y="230190"/>
            <a:ext cx="671946" cy="729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323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B061-6A62-4743-86D2-DA74109D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 3: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F6CC-AEB4-4FBF-B900-84076E9F5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69" y="1027907"/>
            <a:ext cx="7886700" cy="4351338"/>
          </a:xfrm>
        </p:spPr>
        <p:txBody>
          <a:bodyPr>
            <a:noAutofit/>
          </a:bodyPr>
          <a:lstStyle/>
          <a:p>
            <a:r>
              <a:rPr lang="en-US" sz="2400" dirty="0"/>
              <a:t>Account Department of the ABC Co. provides the following  data at end of June 2017, you are required to prepare 1</a:t>
            </a:r>
          </a:p>
          <a:p>
            <a:r>
              <a:rPr lang="en-US" sz="2400" dirty="0"/>
              <a:t>Cost of Goods Manufactured;</a:t>
            </a:r>
          </a:p>
          <a:p>
            <a:r>
              <a:rPr lang="en-US" sz="2400" dirty="0"/>
              <a:t>2 Cost of Goods Sold;</a:t>
            </a:r>
          </a:p>
          <a:p>
            <a:r>
              <a:rPr lang="en-US" sz="2400" dirty="0"/>
              <a:t> 3find out Gross Profit / Loss &amp;</a:t>
            </a:r>
          </a:p>
          <a:p>
            <a:r>
              <a:rPr lang="en-US" sz="2400" dirty="0"/>
              <a:t>4 Net profit / Loss and </a:t>
            </a:r>
          </a:p>
          <a:p>
            <a:r>
              <a:rPr lang="en-US" sz="2400" dirty="0"/>
              <a:t>5Per unit Manufacturing Cost at the Year ended May 30th, 2009, </a:t>
            </a:r>
          </a:p>
          <a:p>
            <a:pPr marL="0" indent="0">
              <a:buNone/>
            </a:pPr>
            <a:r>
              <a:rPr lang="en-US" sz="2400" dirty="0"/>
              <a:t>assuming that Net Sales of Rs. 72,000, Marketing Expense 5%, Advertising Expense 1 % and Other Expense 3% of Net Sales; Net Purchases Rs. 36,000 and Direct Expenses are 1 % of Net Purchases; FOH 2/3 of Direct Labor and Direct Labor cost is Rs. 15,000. Units are produced during the period was 5,000.</a:t>
            </a:r>
            <a:endParaRPr lang="en-IN" sz="2400" dirty="0"/>
          </a:p>
        </p:txBody>
      </p:sp>
      <p:pic>
        <p:nvPicPr>
          <p:cNvPr id="5" name="Picture 1" descr="F:\BRIMS Logo.png">
            <a:extLst>
              <a:ext uri="{FF2B5EF4-FFF2-40B4-BE49-F238E27FC236}">
                <a16:creationId xmlns:a16="http://schemas.microsoft.com/office/drawing/2014/main" id="{8BBAB2E4-1F93-4ADF-ADB3-4082B23E6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1885" y="230190"/>
            <a:ext cx="671946" cy="729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4998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st of Goods Sold Statement">
            <a:extLst>
              <a:ext uri="{FF2B5EF4-FFF2-40B4-BE49-F238E27FC236}">
                <a16:creationId xmlns:a16="http://schemas.microsoft.com/office/drawing/2014/main" id="{83F06B92-615A-47E7-AEC3-3C6E3B9E5C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09155"/>
            <a:ext cx="7486650" cy="364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620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42D9-0EFF-4BCA-A0CC-C6E78050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of Goods Sold Statement</a:t>
            </a:r>
            <a:br>
              <a:rPr lang="en-US" altLang="en-US" sz="1500" dirty="0"/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AE4A37-5E1B-48D9-8625-D77D83237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65" y="1982415"/>
            <a:ext cx="8441166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1200" b="1" dirty="0">
                <a:solidFill>
                  <a:srgbClr val="8300E9"/>
                </a:solidFill>
                <a:latin typeface="Georgia" panose="02040502050405020303" pitchFamily="18" charset="0"/>
              </a:rPr>
              <a:t>Solution: </a:t>
            </a:r>
            <a:endParaRPr lang="en-US" altLang="en-US" sz="1200" dirty="0">
              <a:solidFill>
                <a:srgbClr val="8300E9"/>
              </a:solidFill>
              <a:latin typeface="Georgia" panose="02040502050405020303" pitchFamily="18" charset="0"/>
            </a:endParaRPr>
          </a:p>
          <a:p>
            <a:pPr defTabSz="685800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  Co.</a:t>
            </a:r>
            <a:endParaRPr lang="en-US" altLang="en-US" sz="2000" dirty="0"/>
          </a:p>
          <a:p>
            <a:pPr defTabSz="685800"/>
            <a:r>
              <a:rPr lang="en-US" alt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of Goods Sold Statement  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Ended June, 2017</a:t>
            </a:r>
            <a:endParaRPr lang="en-US" altLang="en-US" sz="2000" dirty="0"/>
          </a:p>
          <a:p>
            <a:pPr defTabSz="685800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2000" dirty="0"/>
          </a:p>
          <a:p>
            <a:pPr defTabSz="685800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Gross Profit = 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Sales – CGS = 72,000 – 50,660   =  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Rs. 21,340</a:t>
            </a:r>
          </a:p>
          <a:p>
            <a:pPr defTabSz="685800"/>
            <a:endParaRPr lang="en-US" altLang="en-US" sz="2000" dirty="0"/>
          </a:p>
          <a:p>
            <a:pPr defTabSz="685800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Net Profit =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 Profit – All indirect expenses of office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</a:p>
          <a:p>
            <a:pPr defTabSz="685800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=   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21,340 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(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72,000 *5%)-(72,000 *1%)-(72,000 *3%)</a:t>
            </a:r>
          </a:p>
          <a:p>
            <a:pPr defTabSz="68580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 = 21,340 – 3,750 – 750 – 2,250                            </a:t>
            </a:r>
          </a:p>
          <a:p>
            <a:pPr defTabSz="68580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  =   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Rs. 14,590</a:t>
            </a:r>
          </a:p>
          <a:p>
            <a:pPr defTabSz="685800"/>
            <a:endParaRPr lang="en-US" altLang="en-US" sz="2000" dirty="0"/>
          </a:p>
          <a:p>
            <a:pPr defTabSz="685800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Per Unit Cost 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Cost of goods manufactured / No. of Units Produced</a:t>
            </a:r>
          </a:p>
          <a:p>
            <a:pPr defTabSz="68580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53,860 / 5,000 =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Rs. 11 per Unit</a:t>
            </a:r>
            <a:endParaRPr lang="en-US" altLang="en-US" sz="2000" dirty="0"/>
          </a:p>
        </p:txBody>
      </p:sp>
      <p:pic>
        <p:nvPicPr>
          <p:cNvPr id="3" name="Picture 1" descr="F:\BRIMS Logo.png">
            <a:extLst>
              <a:ext uri="{FF2B5EF4-FFF2-40B4-BE49-F238E27FC236}">
                <a16:creationId xmlns:a16="http://schemas.microsoft.com/office/drawing/2014/main" id="{8A4782F0-4340-4319-B00F-BE4311A91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1885" y="230190"/>
            <a:ext cx="671946" cy="729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715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734464-D2B5-4E75-86AB-BC0B3460B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332734"/>
              </p:ext>
            </p:extLst>
          </p:nvPr>
        </p:nvGraphicFramePr>
        <p:xfrm>
          <a:off x="649431" y="525617"/>
          <a:ext cx="6447559" cy="5806765"/>
        </p:xfrm>
        <a:graphic>
          <a:graphicData uri="http://schemas.openxmlformats.org/drawingml/2006/table">
            <a:tbl>
              <a:tblPr/>
              <a:tblGrid>
                <a:gridCol w="5080896">
                  <a:extLst>
                    <a:ext uri="{9D8B030D-6E8A-4147-A177-3AD203B41FA5}">
                      <a16:colId xmlns:a16="http://schemas.microsoft.com/office/drawing/2014/main" val="3454249062"/>
                    </a:ext>
                  </a:extLst>
                </a:gridCol>
                <a:gridCol w="1366663">
                  <a:extLst>
                    <a:ext uri="{9D8B030D-6E8A-4147-A177-3AD203B41FA5}">
                      <a16:colId xmlns:a16="http://schemas.microsoft.com/office/drawing/2014/main" val="1079390718"/>
                    </a:ext>
                  </a:extLst>
                </a:gridCol>
              </a:tblGrid>
              <a:tr h="230620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Beginning Inventory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8,000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44958"/>
                  </a:ext>
                </a:extLst>
              </a:tr>
              <a:tr h="23062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Net Purchases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36,000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903363"/>
                  </a:ext>
                </a:extLst>
              </a:tr>
              <a:tr h="230620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Direct Expense (36,000*1%)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360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99442"/>
                  </a:ext>
                </a:extLst>
              </a:tr>
              <a:tr h="23062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Material available for used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44,360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82918"/>
                  </a:ext>
                </a:extLst>
              </a:tr>
              <a:tr h="23062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Ending Inventory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8,500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649947"/>
                  </a:ext>
                </a:extLst>
              </a:tr>
              <a:tr h="23062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Material Used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35,860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946633"/>
                  </a:ext>
                </a:extLst>
              </a:tr>
              <a:tr h="23062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Direct Labor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15,000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80037"/>
                  </a:ext>
                </a:extLst>
              </a:tr>
              <a:tr h="23062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Prime Cost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50,860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30146"/>
                  </a:ext>
                </a:extLst>
              </a:tr>
              <a:tr h="23062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FOH (2/3 of 15,000)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10,000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00545"/>
                  </a:ext>
                </a:extLst>
              </a:tr>
              <a:tr h="23062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Total Factory Cost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60,860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30573"/>
                  </a:ext>
                </a:extLst>
              </a:tr>
              <a:tr h="230620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Work in Process beginning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8,000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337535"/>
                  </a:ext>
                </a:extLst>
              </a:tr>
              <a:tr h="23062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Cost of goods to be manufactured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68,860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37261"/>
                  </a:ext>
                </a:extLst>
              </a:tr>
              <a:tr h="23062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Work in Process Ending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(15,000)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249729"/>
                  </a:ext>
                </a:extLst>
              </a:tr>
              <a:tr h="230620"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Cost of goods manufactured</a:t>
                      </a:r>
                      <a:endParaRPr lang="en-IN" sz="1800">
                        <a:effectLst/>
                      </a:endParaRP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53,860</a:t>
                      </a:r>
                      <a:endParaRPr lang="en-IN" sz="1800">
                        <a:effectLst/>
                      </a:endParaRP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64849"/>
                  </a:ext>
                </a:extLst>
              </a:tr>
              <a:tr h="23062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Finished Goods Beginning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7,000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65042"/>
                  </a:ext>
                </a:extLst>
              </a:tr>
              <a:tr h="23062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Cost of goods available for sales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60,860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604860"/>
                  </a:ext>
                </a:extLst>
              </a:tr>
              <a:tr h="23062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Finished Goods Ending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(10,200)</a:t>
                      </a: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509537"/>
                  </a:ext>
                </a:extLst>
              </a:tr>
              <a:tr h="403587"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Cost of Goods Sold</a:t>
                      </a:r>
                      <a:endParaRPr lang="en-IN" sz="1800">
                        <a:effectLst/>
                      </a:endParaRP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Rs. 50,660</a:t>
                      </a:r>
                      <a:endParaRPr lang="en-IN" sz="1800" dirty="0">
                        <a:effectLst/>
                      </a:endParaRPr>
                    </a:p>
                  </a:txBody>
                  <a:tcPr marL="87027" marR="87027" marT="21757" marB="21757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4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80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llege to Corporate : Cost Sheet – College Vs. Corporate (Part 1) – FYNAECO">
            <a:extLst>
              <a:ext uri="{FF2B5EF4-FFF2-40B4-BE49-F238E27FC236}">
                <a16:creationId xmlns:a16="http://schemas.microsoft.com/office/drawing/2014/main" id="{0E134417-9AF9-4D10-B458-6CE47C93AC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1" y="1028700"/>
            <a:ext cx="7491845" cy="563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1EC65-186C-46D8-8FB8-B30E7CC18F78}"/>
              </a:ext>
            </a:extLst>
          </p:cNvPr>
          <p:cNvSpPr txBox="1"/>
          <p:nvPr/>
        </p:nvSpPr>
        <p:spPr>
          <a:xfrm>
            <a:off x="1828800" y="290945"/>
            <a:ext cx="4187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Cost Sheet Format </a:t>
            </a:r>
          </a:p>
        </p:txBody>
      </p:sp>
    </p:spTree>
    <p:extLst>
      <p:ext uri="{BB962C8B-B14F-4D97-AF65-F5344CB8AC3E}">
        <p14:creationId xmlns:p14="http://schemas.microsoft.com/office/powerpoint/2010/main" val="78154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st sheet of Rice mill">
            <a:extLst>
              <a:ext uri="{FF2B5EF4-FFF2-40B4-BE49-F238E27FC236}">
                <a16:creationId xmlns:a16="http://schemas.microsoft.com/office/drawing/2014/main" id="{2431F4B2-5BB6-405B-B64F-6D2A211978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118"/>
            <a:ext cx="8447809" cy="621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62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88983-8D43-4BC5-8F9C-E87ED4DA5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707" y="1516222"/>
            <a:ext cx="7886700" cy="3263504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Ascertain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Cost of Goods Sold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 the following figures: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Purchases Rs. 5,000; Opening Stock Rs. 15,000; Closing Stock Rs.7,000.</a:t>
            </a:r>
          </a:p>
          <a:p>
            <a:endParaRPr lang="en-IN" dirty="0"/>
          </a:p>
        </p:txBody>
      </p:sp>
      <p:pic>
        <p:nvPicPr>
          <p:cNvPr id="2050" name="Picture 2" descr="type of costing">
            <a:extLst>
              <a:ext uri="{FF2B5EF4-FFF2-40B4-BE49-F238E27FC236}">
                <a16:creationId xmlns:a16="http://schemas.microsoft.com/office/drawing/2014/main" id="{FEC178CE-98B4-4695-B127-A2ED91DD1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61" y="3886200"/>
            <a:ext cx="6357938" cy="24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F:\BRIMS Logo.png">
            <a:extLst>
              <a:ext uri="{FF2B5EF4-FFF2-40B4-BE49-F238E27FC236}">
                <a16:creationId xmlns:a16="http://schemas.microsoft.com/office/drawing/2014/main" id="{3C93A8DA-4BB1-44DE-8C27-E882B2753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1885" y="230190"/>
            <a:ext cx="671946" cy="729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695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3F86-D05A-4CE1-ACB3-71125A3D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of sales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0024591-C973-4E4C-8A40-D7D34EA9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46" y="1471846"/>
            <a:ext cx="8473708" cy="33432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Ascertain 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 Profit / Loss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form the following figures:</a:t>
            </a:r>
            <a:endParaRPr lang="en-US" altLang="en-US" sz="2000" dirty="0"/>
          </a:p>
          <a:p>
            <a:pPr defTabSz="68580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 Stock Rs. 1,500; Sales Rs. 14,000; Opening Inventory Rs. 12,000; Net Purchases Rs. 7,500; Rs. Return Inward Rs. 2,500.</a:t>
            </a:r>
            <a:endParaRPr lang="en-US" altLang="en-US" sz="2000" dirty="0"/>
          </a:p>
          <a:p>
            <a:pPr defTabSz="68580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2000" dirty="0"/>
          </a:p>
          <a:p>
            <a:pPr defTabSz="685800"/>
            <a:endParaRPr lang="en-US" altLang="en-US" sz="600" dirty="0"/>
          </a:p>
          <a:p>
            <a:pPr defTabSz="685800"/>
            <a:r>
              <a:rPr lang="en-US" altLang="en-US" sz="9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31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endParaRPr lang="en-US" altLang="en-US" sz="1350" dirty="0"/>
          </a:p>
        </p:txBody>
      </p:sp>
      <p:pic>
        <p:nvPicPr>
          <p:cNvPr id="6148" name="Picture 4" descr="costing">
            <a:extLst>
              <a:ext uri="{FF2B5EF4-FFF2-40B4-BE49-F238E27FC236}">
                <a16:creationId xmlns:a16="http://schemas.microsoft.com/office/drawing/2014/main" id="{4980E1A0-0F97-460B-AC0E-E2F4DDC1D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63" y="2883684"/>
            <a:ext cx="6277591" cy="36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" descr="F:\BRIMS Logo.png">
            <a:extLst>
              <a:ext uri="{FF2B5EF4-FFF2-40B4-BE49-F238E27FC236}">
                <a16:creationId xmlns:a16="http://schemas.microsoft.com/office/drawing/2014/main" id="{B5361AA8-83F5-457F-84BD-C81556685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1885" y="230190"/>
            <a:ext cx="671946" cy="729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720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4519-C09A-4068-B198-D7FE6F50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Cost of Sales </a:t>
            </a:r>
          </a:p>
        </p:txBody>
      </p:sp>
      <p:pic>
        <p:nvPicPr>
          <p:cNvPr id="5" name="Picture 5" descr="concept of costing">
            <a:extLst>
              <a:ext uri="{FF2B5EF4-FFF2-40B4-BE49-F238E27FC236}">
                <a16:creationId xmlns:a16="http://schemas.microsoft.com/office/drawing/2014/main" id="{B284045B-3EAB-4E23-B313-88FD15E1D8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693" y="1506682"/>
            <a:ext cx="5900678" cy="488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EA79D-0D9D-4F5E-83E7-595DC61D2C09}"/>
              </a:ext>
            </a:extLst>
          </p:cNvPr>
          <p:cNvSpPr txBox="1"/>
          <p:nvPr/>
        </p:nvSpPr>
        <p:spPr>
          <a:xfrm>
            <a:off x="189284" y="1506682"/>
            <a:ext cx="225510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inherit"/>
                <a:cs typeface="Times New Roman" panose="02020603050405020304" pitchFamily="18" charset="0"/>
              </a:rPr>
              <a:t>From the following information extract </a:t>
            </a:r>
            <a:r>
              <a:rPr lang="en-US" altLang="en-US" sz="1600" b="1" dirty="0">
                <a:solidFill>
                  <a:srgbClr val="000000"/>
                </a:solidFill>
                <a:latin typeface="inherit"/>
                <a:cs typeface="Times New Roman" panose="02020603050405020304" pitchFamily="18" charset="0"/>
              </a:rPr>
              <a:t>Gross Profit and Net Profit</a:t>
            </a:r>
            <a:r>
              <a:rPr lang="en-US" altLang="en-US" sz="1600" dirty="0">
                <a:solidFill>
                  <a:srgbClr val="000000"/>
                </a:solidFill>
                <a:latin typeface="inherit"/>
                <a:cs typeface="Times New Roman" panose="02020603050405020304" pitchFamily="18" charset="0"/>
              </a:rPr>
              <a:t>: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Opening Inventory Rs. Rs. 3,000;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Purchases Rs. 14,000; Sales Rs. 22,000; Closing Inventory Rs. 5,500;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Return Rs. 1,500; Salaries Rs. 500; Financial Charges Rs. 1,500;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Carriage Inward Rs. 150; Salaries Outstanding Rs. 400 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Carriage Outward Rs. 100.</a:t>
            </a:r>
          </a:p>
        </p:txBody>
      </p:sp>
      <p:pic>
        <p:nvPicPr>
          <p:cNvPr id="3" name="Picture 1" descr="F:\BRIMS Logo.png">
            <a:extLst>
              <a:ext uri="{FF2B5EF4-FFF2-40B4-BE49-F238E27FC236}">
                <a16:creationId xmlns:a16="http://schemas.microsoft.com/office/drawing/2014/main" id="{56E7B10C-73D5-4C4A-BC1C-F54FEC85A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1885" y="239155"/>
            <a:ext cx="671946" cy="729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760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CEB6-7B89-4388-B237-905DFC0C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04" y="229661"/>
            <a:ext cx="7886700" cy="3199339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From the following information extract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Gross Profit and Net Profit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: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Opening Inventory Rs. Rs. 3,000; Purchases Rs. 14,000; Sales Rs. 22,000; Closing Inventory Rs. 5,500; Sales Return Rs. 1,500; Salaries Rs. 500; Financial Charges Rs. 1,500; Carriage Inward Rs. 150; Salaries Outstanding Rs. 400 ; Carriage Outward Rs. 100.</a:t>
            </a:r>
          </a:p>
          <a:p>
            <a:endParaRPr lang="en-IN" dirty="0"/>
          </a:p>
        </p:txBody>
      </p:sp>
      <p:pic>
        <p:nvPicPr>
          <p:cNvPr id="5" name="Picture 2" descr="concept of costing">
            <a:extLst>
              <a:ext uri="{FF2B5EF4-FFF2-40B4-BE49-F238E27FC236}">
                <a16:creationId xmlns:a16="http://schemas.microsoft.com/office/drawing/2014/main" id="{CEFAC19E-A5C2-4681-9C5D-97967A8E4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7" y="2930236"/>
            <a:ext cx="5506558" cy="369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F:\BRIMS Logo.png">
            <a:extLst>
              <a:ext uri="{FF2B5EF4-FFF2-40B4-BE49-F238E27FC236}">
                <a16:creationId xmlns:a16="http://schemas.microsoft.com/office/drawing/2014/main" id="{38F9FE55-940F-4865-A48E-67879520B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1885" y="230190"/>
            <a:ext cx="671946" cy="729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795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14E4-91B3-4911-889E-646FBB4A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Purchases </a:t>
            </a:r>
          </a:p>
        </p:txBody>
      </p:sp>
      <p:pic>
        <p:nvPicPr>
          <p:cNvPr id="5" name="Content Placeholder 4" descr="what is costing">
            <a:extLst>
              <a:ext uri="{FF2B5EF4-FFF2-40B4-BE49-F238E27FC236}">
                <a16:creationId xmlns:a16="http://schemas.microsoft.com/office/drawing/2014/main" id="{C74722E3-751A-4EA4-8E85-EF04D22AB7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88" y="3429000"/>
            <a:ext cx="6407944" cy="275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21D14B-EB64-4A7A-ADCA-5D28DE18218E}"/>
              </a:ext>
            </a:extLst>
          </p:cNvPr>
          <p:cNvSpPr txBox="1"/>
          <p:nvPr/>
        </p:nvSpPr>
        <p:spPr>
          <a:xfrm>
            <a:off x="897830" y="1690689"/>
            <a:ext cx="646258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35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3.</a:t>
            </a:r>
            <a:r>
              <a:rPr lang="en-US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Ascertain</a:t>
            </a:r>
            <a:r>
              <a:rPr lang="en-US" sz="2100" b="1" i="1" dirty="0">
                <a:solidFill>
                  <a:srgbClr val="000000"/>
                </a:solidFill>
                <a:latin typeface="inherit"/>
              </a:rPr>
              <a:t> Purchases</a:t>
            </a:r>
            <a:r>
              <a:rPr lang="en-US" sz="2100" i="1" dirty="0">
                <a:solidFill>
                  <a:srgbClr val="000000"/>
                </a:solidFill>
                <a:latin typeface="inherit"/>
              </a:rPr>
              <a:t> from the following figures:</a:t>
            </a:r>
            <a:endParaRPr lang="en-US" sz="2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 fontAlgn="base"/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Cost of Sales Rs. 90,000; Ending Inventory Rs. 7,000; Beginning Inventory Rs. 15,000.</a:t>
            </a:r>
          </a:p>
        </p:txBody>
      </p:sp>
      <p:pic>
        <p:nvPicPr>
          <p:cNvPr id="3" name="Picture 1" descr="F:\BRIMS Logo.png">
            <a:extLst>
              <a:ext uri="{FF2B5EF4-FFF2-40B4-BE49-F238E27FC236}">
                <a16:creationId xmlns:a16="http://schemas.microsoft.com/office/drawing/2014/main" id="{1604532F-92E9-4CC0-BDA4-3C8A0CE18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1885" y="230190"/>
            <a:ext cx="671946" cy="729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280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D78B-9CC8-4F41-A435-A143DED6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05" y="375517"/>
            <a:ext cx="7886700" cy="1325563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8300E9"/>
                </a:solidFill>
                <a:latin typeface="Georgia" panose="02040502050405020303" pitchFamily="18" charset="0"/>
              </a:rPr>
              <a:t>Problem # 1:</a:t>
            </a:r>
            <a:br>
              <a:rPr lang="en-US" altLang="en-US" sz="3200" dirty="0">
                <a:solidFill>
                  <a:srgbClr val="8300E9"/>
                </a:solidFill>
                <a:latin typeface="Georgia" panose="02040502050405020303" pitchFamily="18" charset="0"/>
              </a:rPr>
            </a:br>
            <a:endParaRPr lang="en-IN" sz="32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F747DF6-AB0A-434B-8407-1897B7B4E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84" y="1262132"/>
            <a:ext cx="6382265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data relate to </a:t>
            </a:r>
            <a:r>
              <a:rPr lang="en-US" alt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Zakar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Co.’s July 2017 operations:</a:t>
            </a:r>
            <a:endParaRPr lang="en-US" altLang="en-US" sz="3200" dirty="0"/>
          </a:p>
          <a:p>
            <a:pPr defTabSz="685800"/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                            </a:t>
            </a:r>
            <a:endParaRPr lang="en-US" altLang="en-US" sz="3200" dirty="0"/>
          </a:p>
        </p:txBody>
      </p:sp>
      <p:pic>
        <p:nvPicPr>
          <p:cNvPr id="1030" name="Picture 6" descr="Cost of Goods Sold Statement">
            <a:extLst>
              <a:ext uri="{FF2B5EF4-FFF2-40B4-BE49-F238E27FC236}">
                <a16:creationId xmlns:a16="http://schemas.microsoft.com/office/drawing/2014/main" id="{A01569B2-A1D7-4A33-96A2-FE472035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05" y="2397949"/>
            <a:ext cx="6764352" cy="206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E6D7ED-629B-4009-847D-935790AAAAEE}"/>
              </a:ext>
            </a:extLst>
          </p:cNvPr>
          <p:cNvSpPr txBox="1"/>
          <p:nvPr/>
        </p:nvSpPr>
        <p:spPr>
          <a:xfrm>
            <a:off x="558020" y="4260996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Factory overhead is applied at the rate of 80% of direct labor cost.</a:t>
            </a:r>
            <a:endParaRPr lang="en-IN" sz="3200" dirty="0"/>
          </a:p>
        </p:txBody>
      </p:sp>
      <p:pic>
        <p:nvPicPr>
          <p:cNvPr id="3" name="Picture 1" descr="F:\BRIMS Logo.png">
            <a:extLst>
              <a:ext uri="{FF2B5EF4-FFF2-40B4-BE49-F238E27FC236}">
                <a16:creationId xmlns:a16="http://schemas.microsoft.com/office/drawing/2014/main" id="{6589A3DC-6FCC-458D-AA02-0359B9A8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5240" y="240581"/>
            <a:ext cx="671946" cy="729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2783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