
<file path=[Content_Types].xml><?xml version="1.0" encoding="utf-8"?>
<Types xmlns="http://schemas.openxmlformats.org/package/2006/content-types">
  <Default ContentType="application/xml" Extension="xml"/>
  <Default ContentType="image/jpeg" Extension="jpeg"/>
  <Default ContentType="image/png" Extension="png"/>
  <Default ContentType="application/vnd.openxmlformats-package.relationships+xml" Extension="rels"/>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notesMaster+xml" PartName="/ppt/notesMasters/notesMaster1.xml"/>
  <Override ContentType="application/vnd.openxmlformats-officedocument.presentationml.slideLayout+xml" PartName="/ppt/slideLayouts/slideLayout23.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19.xml"/>
  <Override ContentType="application/vnd.openxmlformats-officedocument.presentationml.slideLayout+xml" PartName="/ppt/slideLayouts/slideLayout18.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22.xml"/>
  <Override ContentType="application/vnd.openxmlformats-officedocument.presentationml.slideLayout+xml" PartName="/ppt/slideLayouts/slideLayout14.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20.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3.xml"/>
  <Override ContentType="application/vnd.openxmlformats-officedocument.presentationml.slideLayout+xml" PartName="/ppt/slideLayouts/slideLayout21.xml"/>
  <Override ContentType="application/vnd.openxmlformats-officedocument.presentationml.slideLayout+xml" PartName="/ppt/slideLayouts/slideLayout6.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30.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2.xml"/>
  <Override ContentType="application/vnd.openxmlformats-officedocument.presentationml.slide+xml" PartName="/ppt/slides/slide31.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26.xml"/>
  <Override ContentType="application/vnd.openxmlformats-officedocument.presentationml.slide+xml" PartName="/ppt/slides/slide15.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24.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8" Type="http://schemas.openxmlformats.org/officeDocument/2006/relationships/slide" Target="slides/slide23.xml"/><Relationship Id="rId16" Type="http://schemas.openxmlformats.org/officeDocument/2006/relationships/slide" Target="slides/slide11.xml"/><Relationship Id="rId20" Type="http://schemas.openxmlformats.org/officeDocument/2006/relationships/slide" Target="slides/slide15.xml"/><Relationship Id="rId15" Type="http://schemas.openxmlformats.org/officeDocument/2006/relationships/slide" Target="slides/slide10.xml"/><Relationship Id="rId11" Type="http://schemas.openxmlformats.org/officeDocument/2006/relationships/slide" Target="slides/slide6.xml"/><Relationship Id="rId25" Type="http://schemas.openxmlformats.org/officeDocument/2006/relationships/slide" Target="slides/slide20.xml"/><Relationship Id="rId14" Type="http://schemas.openxmlformats.org/officeDocument/2006/relationships/slide" Target="slides/slide9.xml"/><Relationship Id="rId7" Type="http://schemas.openxmlformats.org/officeDocument/2006/relationships/slide" Target="slides/slide2.xml"/><Relationship Id="rId29" Type="http://schemas.openxmlformats.org/officeDocument/2006/relationships/slide" Target="slides/slide24.xml"/><Relationship Id="rId27" Type="http://schemas.openxmlformats.org/officeDocument/2006/relationships/slide" Target="slides/slide22.xml"/><Relationship Id="rId35" Type="http://schemas.openxmlformats.org/officeDocument/2006/relationships/slide" Target="slides/slide30.xml"/><Relationship Id="rId13" Type="http://schemas.openxmlformats.org/officeDocument/2006/relationships/slide" Target="slides/slide8.xml"/><Relationship Id="rId8" Type="http://schemas.openxmlformats.org/officeDocument/2006/relationships/slide" Target="slides/slide3.xml"/><Relationship Id="rId34" Type="http://schemas.openxmlformats.org/officeDocument/2006/relationships/slide" Target="slides/slide29.xml"/><Relationship Id="rId4" Type="http://schemas.openxmlformats.org/officeDocument/2006/relationships/slideMaster" Target="slideMasters/slideMaster1.xml"/><Relationship Id="rId9" Type="http://schemas.openxmlformats.org/officeDocument/2006/relationships/slide" Target="slides/slide4.xml"/><Relationship Id="rId31" Type="http://schemas.openxmlformats.org/officeDocument/2006/relationships/slide" Target="slides/slide26.xml"/><Relationship Id="rId33" Type="http://schemas.openxmlformats.org/officeDocument/2006/relationships/slide" Target="slides/slide28.xml"/><Relationship Id="rId22" Type="http://schemas.openxmlformats.org/officeDocument/2006/relationships/slide" Target="slides/slide17.xml"/><Relationship Id="rId1" Type="http://schemas.openxmlformats.org/officeDocument/2006/relationships/theme" Target="theme/theme1.xml"/><Relationship Id="rId30" Type="http://schemas.openxmlformats.org/officeDocument/2006/relationships/slide" Target="slides/slide25.xml"/><Relationship Id="rId18" Type="http://schemas.openxmlformats.org/officeDocument/2006/relationships/slide" Target="slides/slide13.xml"/><Relationship Id="rId5" Type="http://schemas.openxmlformats.org/officeDocument/2006/relationships/notesMaster" Target="notesMasters/notesMaster1.xml"/><Relationship Id="rId26" Type="http://schemas.openxmlformats.org/officeDocument/2006/relationships/slide" Target="slides/slide21.xml"/><Relationship Id="rId24" Type="http://schemas.openxmlformats.org/officeDocument/2006/relationships/slide" Target="slides/slide19.xml"/><Relationship Id="rId36" Type="http://schemas.openxmlformats.org/officeDocument/2006/relationships/slide" Target="slides/slide31.xml"/><Relationship Id="rId23" Type="http://schemas.openxmlformats.org/officeDocument/2006/relationships/slide" Target="slides/slide18.xml"/><Relationship Id="rId21" Type="http://schemas.openxmlformats.org/officeDocument/2006/relationships/slide" Target="slides/slide16.xml"/><Relationship Id="rId2" Type="http://schemas.openxmlformats.org/officeDocument/2006/relationships/presProps" Target="presProps1.xml"/><Relationship Id="rId32" Type="http://schemas.openxmlformats.org/officeDocument/2006/relationships/slide" Target="slides/slide27.xml"/><Relationship Id="rId10" Type="http://schemas.openxmlformats.org/officeDocument/2006/relationships/slide" Target="slides/slide5.xml"/><Relationship Id="rId19" Type="http://schemas.openxmlformats.org/officeDocument/2006/relationships/slide" Target="slides/slide14.xml"/><Relationship Id="rId17" Type="http://schemas.openxmlformats.org/officeDocument/2006/relationships/slide" Target="slides/slide12.xml"/><Relationship Id="rId3" Type="http://schemas.openxmlformats.org/officeDocument/2006/relationships/slideMaster" Target="slideMasters/slideMaster2.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logo</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4AAF8-7BB8-4D77-AC1A-694186F14B01}" type="datetimeFigureOut">
              <a:rPr lang="en-IN" smtClean="0"/>
              <a:t>26-03-2021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3DCAE-45FE-488E-9170-FADDA4654343}" type="slidenum">
              <a:rPr lang="en-IN" smtClean="0"/>
              <a:t>‹#›</a:t>
            </a:fld>
            <a:endParaRPr lang="en-IN"/>
          </a:p>
        </p:txBody>
      </p:sp>
    </p:spTree>
    <p:extLst>
      <p:ext uri="{BB962C8B-B14F-4D97-AF65-F5344CB8AC3E}">
        <p14:creationId xmlns:p14="http://schemas.microsoft.com/office/powerpoint/2010/main" val="1192433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logo</a:t>
            </a:r>
          </a:p>
        </p:txBody>
      </p:sp>
      <p:sp>
        <p:nvSpPr>
          <p:cNvPr id="5" name="Slide Number Placeholder 4"/>
          <p:cNvSpPr>
            <a:spLocks noGrp="1"/>
          </p:cNvSpPr>
          <p:nvPr>
            <p:ph type="sldNum" sz="quarter" idx="5"/>
          </p:nvPr>
        </p:nvSpPr>
        <p:spPr/>
        <p:txBody>
          <a:bodyPr/>
          <a:lstStyle/>
          <a:p>
            <a:fld id="{0903DCAE-45FE-488E-9170-FADDA4654343}" type="slidenum">
              <a:rPr lang="en-IN" smtClean="0"/>
              <a:t>5</a:t>
            </a:fld>
            <a:endParaRPr lang="en-IN"/>
          </a:p>
        </p:txBody>
      </p:sp>
    </p:spTree>
    <p:extLst>
      <p:ext uri="{BB962C8B-B14F-4D97-AF65-F5344CB8AC3E}">
        <p14:creationId xmlns:p14="http://schemas.microsoft.com/office/powerpoint/2010/main" val="348250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03DCAE-45FE-488E-9170-FADDA4654343}" type="slidenum">
              <a:rPr lang="en-IN" smtClean="0"/>
              <a:t>10</a:t>
            </a:fld>
            <a:endParaRPr lang="en-IN"/>
          </a:p>
        </p:txBody>
      </p:sp>
      <p:sp>
        <p:nvSpPr>
          <p:cNvPr id="5" name="Header Placeholder 4">
            <a:extLst>
              <a:ext uri="{FF2B5EF4-FFF2-40B4-BE49-F238E27FC236}">
                <a16:creationId xmlns:a16="http://schemas.microsoft.com/office/drawing/2014/main" id="{30C890C5-9081-455A-B8E4-3C8CBFEE3D76}"/>
              </a:ext>
            </a:extLst>
          </p:cNvPr>
          <p:cNvSpPr>
            <a:spLocks noGrp="1"/>
          </p:cNvSpPr>
          <p:nvPr>
            <p:ph type="hdr" sz="quarter"/>
          </p:nvPr>
        </p:nvSpPr>
        <p:spPr/>
        <p:txBody>
          <a:bodyPr/>
          <a:lstStyle/>
          <a:p>
            <a:r>
              <a:rPr lang="en-IN"/>
              <a:t>logo</a:t>
            </a:r>
          </a:p>
        </p:txBody>
      </p:sp>
    </p:spTree>
    <p:extLst>
      <p:ext uri="{BB962C8B-B14F-4D97-AF65-F5344CB8AC3E}">
        <p14:creationId xmlns:p14="http://schemas.microsoft.com/office/powerpoint/2010/main" val="8618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logo</a:t>
            </a:r>
          </a:p>
        </p:txBody>
      </p:sp>
      <p:sp>
        <p:nvSpPr>
          <p:cNvPr id="5" name="Slide Number Placeholder 4"/>
          <p:cNvSpPr>
            <a:spLocks noGrp="1"/>
          </p:cNvSpPr>
          <p:nvPr>
            <p:ph type="sldNum" sz="quarter" idx="5"/>
          </p:nvPr>
        </p:nvSpPr>
        <p:spPr/>
        <p:txBody>
          <a:bodyPr/>
          <a:lstStyle/>
          <a:p>
            <a:fld id="{0903DCAE-45FE-488E-9170-FADDA4654343}" type="slidenum">
              <a:rPr lang="en-IN" smtClean="0"/>
              <a:t>25</a:t>
            </a:fld>
            <a:endParaRPr lang="en-IN"/>
          </a:p>
        </p:txBody>
      </p:sp>
    </p:spTree>
    <p:extLst>
      <p:ext uri="{BB962C8B-B14F-4D97-AF65-F5344CB8AC3E}">
        <p14:creationId xmlns:p14="http://schemas.microsoft.com/office/powerpoint/2010/main" val="214975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IN"/>
          </a:p>
        </p:txBody>
      </p:sp>
      <p:sp>
        <p:nvSpPr>
          <p:cNvPr id="4" name="Date Placeholder 3"/>
          <p:cNvSpPr>
            <a:spLocks noGrp="1"/>
          </p:cNvSpPr>
          <p:nvPr>
            <p:ph type="dt" sz="half" idx="10"/>
          </p:nvPr>
        </p:nvSpPr>
        <p:spPr/>
        <p:txBody>
          <a:bodyPr/>
          <a:lstStyle/>
          <a:p>
            <a:fld id="{544FA46B-1CBA-4C33-B6E3-EC0404B64960}"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5070-7A74-47F5-A136-BE113FB5748C}" type="slidenum">
              <a:rPr lang="en-US" smtClean="0"/>
              <a:pPr/>
              <a:t>‹#›</a:t>
            </a:fld>
            <a:endParaRPr lang="en-US"/>
          </a:p>
        </p:txBody>
      </p:sp>
      <p:sp>
        <p:nvSpPr>
          <p:cNvPr id="7" name="Rectangle 6"/>
          <p:cNvSpPr/>
          <p:nvPr userDrawn="1"/>
        </p:nvSpPr>
        <p:spPr>
          <a:xfrm>
            <a:off x="0" y="838200"/>
            <a:ext cx="9144000" cy="43434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ight Triangle 8"/>
          <p:cNvSpPr/>
          <p:nvPr userDrawn="1"/>
        </p:nvSpPr>
        <p:spPr>
          <a:xfrm rot="5400000">
            <a:off x="3020714" y="-2182513"/>
            <a:ext cx="1424112" cy="7465540"/>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ight Triangle 7"/>
          <p:cNvSpPr/>
          <p:nvPr userDrawn="1"/>
        </p:nvSpPr>
        <p:spPr>
          <a:xfrm rot="5400000">
            <a:off x="-1143000" y="1981200"/>
            <a:ext cx="3810000" cy="1524000"/>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29"/>
          <p:cNvSpPr/>
          <p:nvPr userDrawn="1"/>
        </p:nvSpPr>
        <p:spPr>
          <a:xfrm rot="5400000">
            <a:off x="3947088" y="-3032686"/>
            <a:ext cx="1249825" cy="91440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ight Triangle 11"/>
          <p:cNvSpPr/>
          <p:nvPr userDrawn="1"/>
        </p:nvSpPr>
        <p:spPr>
          <a:xfrm rot="10800000">
            <a:off x="65529" y="838200"/>
            <a:ext cx="9078472" cy="1645408"/>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ight Triangle 12"/>
          <p:cNvSpPr/>
          <p:nvPr userDrawn="1"/>
        </p:nvSpPr>
        <p:spPr>
          <a:xfrm>
            <a:off x="0" y="762000"/>
            <a:ext cx="9144000" cy="1524000"/>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2441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4FA46B-1CBA-4C33-B6E3-EC0404B64960}"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5070-7A74-47F5-A136-BE113FB5748C}" type="slidenum">
              <a:rPr lang="en-US" smtClean="0"/>
              <a:pPr/>
              <a:t>‹#›</a:t>
            </a:fld>
            <a:endParaRPr lang="en-US"/>
          </a:p>
        </p:txBody>
      </p:sp>
    </p:spTree>
    <p:extLst>
      <p:ext uri="{BB962C8B-B14F-4D97-AF65-F5344CB8AC3E}">
        <p14:creationId xmlns:p14="http://schemas.microsoft.com/office/powerpoint/2010/main" val="318332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4FA46B-1CBA-4C33-B6E3-EC0404B64960}"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5070-7A74-47F5-A136-BE113FB5748C}" type="slidenum">
              <a:rPr lang="en-US" smtClean="0"/>
              <a:pPr/>
              <a:t>‹#›</a:t>
            </a:fld>
            <a:endParaRPr lang="en-US"/>
          </a:p>
        </p:txBody>
      </p:sp>
    </p:spTree>
    <p:extLst>
      <p:ext uri="{BB962C8B-B14F-4D97-AF65-F5344CB8AC3E}">
        <p14:creationId xmlns:p14="http://schemas.microsoft.com/office/powerpoint/2010/main" val="228014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3196202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2650943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13208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325053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2875373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3281083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3135974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442712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4FA46B-1CBA-4C33-B6E3-EC0404B64960}"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5070-7A74-47F5-A136-BE113FB5748C}" type="slidenum">
              <a:rPr lang="en-US" smtClean="0"/>
              <a:pPr/>
              <a:t>‹#›</a:t>
            </a:fld>
            <a:endParaRPr lang="en-US"/>
          </a:p>
        </p:txBody>
      </p:sp>
      <p:sp>
        <p:nvSpPr>
          <p:cNvPr id="7" name="Rectangle 6"/>
          <p:cNvSpPr/>
          <p:nvPr userDrawn="1"/>
        </p:nvSpPr>
        <p:spPr>
          <a:xfrm>
            <a:off x="0" y="0"/>
            <a:ext cx="9144000" cy="807720"/>
          </a:xfrm>
          <a:prstGeom prst="rect">
            <a:avLst/>
          </a:prstGeom>
          <a:gradFill flip="none" rotWithShape="1">
            <a:gsLst>
              <a:gs pos="0">
                <a:schemeClr val="accent2">
                  <a:lumMod val="50000"/>
                  <a:tint val="66000"/>
                  <a:satMod val="160000"/>
                  <a:alpha val="19000"/>
                </a:schemeClr>
              </a:gs>
              <a:gs pos="50000">
                <a:schemeClr val="accent2">
                  <a:lumMod val="50000"/>
                  <a:tint val="44500"/>
                  <a:satMod val="160000"/>
                  <a:alpha val="68000"/>
                </a:schemeClr>
              </a:gs>
              <a:gs pos="100000">
                <a:schemeClr val="accent2">
                  <a:lumMod val="50000"/>
                  <a:tint val="23500"/>
                  <a:satMod val="160000"/>
                  <a:alpha val="2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9" name="Rectangle 8"/>
          <p:cNvSpPr/>
          <p:nvPr userDrawn="1"/>
        </p:nvSpPr>
        <p:spPr>
          <a:xfrm>
            <a:off x="0" y="6675120"/>
            <a:ext cx="9144000" cy="182880"/>
          </a:xfrm>
          <a:prstGeom prst="rect">
            <a:avLst/>
          </a:prstGeom>
          <a:gradFill flip="none" rotWithShape="1">
            <a:gsLst>
              <a:gs pos="0">
                <a:srgbClr val="800000">
                  <a:alpha val="37000"/>
                </a:srgbClr>
              </a:gs>
              <a:gs pos="27000">
                <a:schemeClr val="accent2">
                  <a:lumMod val="75000"/>
                  <a:alpha val="49000"/>
                </a:schemeClr>
              </a:gs>
              <a:gs pos="55000">
                <a:schemeClr val="accent6">
                  <a:lumMod val="50000"/>
                  <a:alpha val="47000"/>
                </a:schemeClr>
              </a:gs>
              <a:gs pos="78000">
                <a:schemeClr val="accent6">
                  <a:lumMod val="75000"/>
                  <a:alpha val="5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F:\BRIMS Logo.png"/>
          <p:cNvPicPr>
            <a:picLocks noChangeAspect="1" noChangeArrowheads="1"/>
          </p:cNvPicPr>
          <p:nvPr userDrawn="1"/>
        </p:nvPicPr>
        <p:blipFill>
          <a:blip r:embed="rId2" cstate="print"/>
          <a:srcRect/>
          <a:stretch>
            <a:fillRect/>
          </a:stretch>
        </p:blipFill>
        <p:spPr bwMode="auto">
          <a:xfrm>
            <a:off x="8421798" y="34480"/>
            <a:ext cx="603389" cy="655320"/>
          </a:xfrm>
          <a:prstGeom prst="rect">
            <a:avLst/>
          </a:prstGeom>
          <a:noFill/>
        </p:spPr>
      </p:pic>
    </p:spTree>
    <p:extLst>
      <p:ext uri="{BB962C8B-B14F-4D97-AF65-F5344CB8AC3E}">
        <p14:creationId xmlns:p14="http://schemas.microsoft.com/office/powerpoint/2010/main" val="790004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969304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669654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FE2FF-600D-479C-B743-8E5A861D16C0}" type="datetimeFigureOut">
              <a:rPr lang="en-IN" smtClean="0"/>
              <a:pPr/>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413287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IN"/>
          </a:p>
        </p:txBody>
      </p:sp>
      <p:sp>
        <p:nvSpPr>
          <p:cNvPr id="4" name="Date Placeholder 3"/>
          <p:cNvSpPr>
            <a:spLocks noGrp="1"/>
          </p:cNvSpPr>
          <p:nvPr>
            <p:ph type="dt" sz="half" idx="10"/>
          </p:nvPr>
        </p:nvSpPr>
        <p:spPr/>
        <p:txBody>
          <a:bodyPr/>
          <a:lstStyle/>
          <a:p>
            <a:fld id="{544FA46B-1CBA-4C33-B6E3-EC0404B64960}"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5070-7A74-47F5-A136-BE113FB5748C}" type="slidenum">
              <a:rPr lang="en-US" smtClean="0"/>
              <a:pPr/>
              <a:t>‹#›</a:t>
            </a:fld>
            <a:endParaRPr lang="en-US"/>
          </a:p>
        </p:txBody>
      </p:sp>
      <p:sp>
        <p:nvSpPr>
          <p:cNvPr id="7" name="Rectangle 6"/>
          <p:cNvSpPr/>
          <p:nvPr userDrawn="1"/>
        </p:nvSpPr>
        <p:spPr>
          <a:xfrm>
            <a:off x="0" y="838200"/>
            <a:ext cx="9144000" cy="43434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ight Triangle 8"/>
          <p:cNvSpPr/>
          <p:nvPr userDrawn="1"/>
        </p:nvSpPr>
        <p:spPr>
          <a:xfrm rot="5400000">
            <a:off x="3020714" y="-2182513"/>
            <a:ext cx="1424112" cy="7465540"/>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ight Triangle 7"/>
          <p:cNvSpPr/>
          <p:nvPr userDrawn="1"/>
        </p:nvSpPr>
        <p:spPr>
          <a:xfrm rot="5400000">
            <a:off x="-1143000" y="1981200"/>
            <a:ext cx="3810000" cy="1524000"/>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29"/>
          <p:cNvSpPr/>
          <p:nvPr userDrawn="1"/>
        </p:nvSpPr>
        <p:spPr>
          <a:xfrm rot="5400000">
            <a:off x="3947088" y="-3032686"/>
            <a:ext cx="1249825" cy="91440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ight Triangle 11"/>
          <p:cNvSpPr/>
          <p:nvPr userDrawn="1"/>
        </p:nvSpPr>
        <p:spPr>
          <a:xfrm rot="10800000">
            <a:off x="65529" y="838200"/>
            <a:ext cx="9078472" cy="1645408"/>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ight Triangle 12"/>
          <p:cNvSpPr/>
          <p:nvPr userDrawn="1"/>
        </p:nvSpPr>
        <p:spPr>
          <a:xfrm>
            <a:off x="0" y="762000"/>
            <a:ext cx="9144000" cy="1524000"/>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8850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FA46B-1CBA-4C33-B6E3-EC0404B64960}"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5070-7A74-47F5-A136-BE113FB5748C}" type="slidenum">
              <a:rPr lang="en-US" smtClean="0"/>
              <a:pPr/>
              <a:t>‹#›</a:t>
            </a:fld>
            <a:endParaRPr lang="en-US"/>
          </a:p>
        </p:txBody>
      </p:sp>
    </p:spTree>
    <p:extLst>
      <p:ext uri="{BB962C8B-B14F-4D97-AF65-F5344CB8AC3E}">
        <p14:creationId xmlns:p14="http://schemas.microsoft.com/office/powerpoint/2010/main" val="151314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4FA46B-1CBA-4C33-B6E3-EC0404B64960}"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85070-7A74-47F5-A136-BE113FB5748C}" type="slidenum">
              <a:rPr lang="en-US" smtClean="0"/>
              <a:pPr/>
              <a:t>‹#›</a:t>
            </a:fld>
            <a:endParaRPr lang="en-US"/>
          </a:p>
        </p:txBody>
      </p:sp>
    </p:spTree>
    <p:extLst>
      <p:ext uri="{BB962C8B-B14F-4D97-AF65-F5344CB8AC3E}">
        <p14:creationId xmlns:p14="http://schemas.microsoft.com/office/powerpoint/2010/main" val="47705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4FA46B-1CBA-4C33-B6E3-EC0404B64960}" type="datetimeFigureOut">
              <a:rPr lang="en-US" smtClean="0"/>
              <a:pPr/>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85070-7A74-47F5-A136-BE113FB5748C}" type="slidenum">
              <a:rPr lang="en-US" smtClean="0"/>
              <a:pPr/>
              <a:t>‹#›</a:t>
            </a:fld>
            <a:endParaRPr lang="en-US"/>
          </a:p>
        </p:txBody>
      </p:sp>
    </p:spTree>
    <p:extLst>
      <p:ext uri="{BB962C8B-B14F-4D97-AF65-F5344CB8AC3E}">
        <p14:creationId xmlns:p14="http://schemas.microsoft.com/office/powerpoint/2010/main" val="123026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4FA46B-1CBA-4C33-B6E3-EC0404B64960}" type="datetimeFigureOut">
              <a:rPr lang="en-US" smtClean="0"/>
              <a:pPr/>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85070-7A74-47F5-A136-BE113FB5748C}" type="slidenum">
              <a:rPr lang="en-US" smtClean="0"/>
              <a:pPr/>
              <a:t>‹#›</a:t>
            </a:fld>
            <a:endParaRPr lang="en-US"/>
          </a:p>
        </p:txBody>
      </p:sp>
    </p:spTree>
    <p:extLst>
      <p:ext uri="{BB962C8B-B14F-4D97-AF65-F5344CB8AC3E}">
        <p14:creationId xmlns:p14="http://schemas.microsoft.com/office/powerpoint/2010/main" val="401523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FA46B-1CBA-4C33-B6E3-EC0404B64960}" type="datetimeFigureOut">
              <a:rPr lang="en-US" smtClean="0"/>
              <a:pPr/>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85070-7A74-47F5-A136-BE113FB5748C}" type="slidenum">
              <a:rPr lang="en-US" smtClean="0"/>
              <a:pPr/>
              <a:t>‹#›</a:t>
            </a:fld>
            <a:endParaRPr lang="en-US"/>
          </a:p>
        </p:txBody>
      </p:sp>
    </p:spTree>
    <p:extLst>
      <p:ext uri="{BB962C8B-B14F-4D97-AF65-F5344CB8AC3E}">
        <p14:creationId xmlns:p14="http://schemas.microsoft.com/office/powerpoint/2010/main" val="327215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FA46B-1CBA-4C33-B6E3-EC0404B64960}"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85070-7A74-47F5-A136-BE113FB5748C}" type="slidenum">
              <a:rPr lang="en-US" smtClean="0"/>
              <a:pPr/>
              <a:t>‹#›</a:t>
            </a:fld>
            <a:endParaRPr lang="en-US"/>
          </a:p>
        </p:txBody>
      </p:sp>
    </p:spTree>
    <p:extLst>
      <p:ext uri="{BB962C8B-B14F-4D97-AF65-F5344CB8AC3E}">
        <p14:creationId xmlns:p14="http://schemas.microsoft.com/office/powerpoint/2010/main" val="38639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FA46B-1CBA-4C33-B6E3-EC0404B64960}"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85070-7A74-47F5-A136-BE113FB5748C}" type="slidenum">
              <a:rPr lang="en-US" smtClean="0"/>
              <a:pPr/>
              <a:t>‹#›</a:t>
            </a:fld>
            <a:endParaRPr lang="en-US"/>
          </a:p>
        </p:txBody>
      </p:sp>
    </p:spTree>
    <p:extLst>
      <p:ext uri="{BB962C8B-B14F-4D97-AF65-F5344CB8AC3E}">
        <p14:creationId xmlns:p14="http://schemas.microsoft.com/office/powerpoint/2010/main" val="242612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FA46B-1CBA-4C33-B6E3-EC0404B64960}" type="datetimeFigureOut">
              <a:rPr lang="en-US" smtClean="0"/>
              <a:pPr/>
              <a:t>3/26/2021</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85070-7A74-47F5-A136-BE113FB5748C}" type="slidenum">
              <a:rPr lang="en-US" smtClean="0"/>
              <a:pPr/>
              <a:t>‹#›</a:t>
            </a:fld>
            <a:endParaRPr lang="en-US"/>
          </a:p>
        </p:txBody>
      </p:sp>
    </p:spTree>
    <p:extLst>
      <p:ext uri="{BB962C8B-B14F-4D97-AF65-F5344CB8AC3E}">
        <p14:creationId xmlns:p14="http://schemas.microsoft.com/office/powerpoint/2010/main" val="427485702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FE2FF-600D-479C-B743-8E5A861D16C0}" type="datetimeFigureOut">
              <a:rPr lang="en-IN" smtClean="0"/>
              <a:pPr/>
              <a:t>26-03-2021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4DB7E-82A5-4882-8D5A-7E5DA249ADDB}" type="slidenum">
              <a:rPr lang="en-IN" smtClean="0"/>
              <a:pPr/>
              <a:t>‹#›</a:t>
            </a:fld>
            <a:endParaRPr lang="en-IN"/>
          </a:p>
        </p:txBody>
      </p:sp>
    </p:spTree>
    <p:extLst>
      <p:ext uri="{BB962C8B-B14F-4D97-AF65-F5344CB8AC3E}">
        <p14:creationId xmlns:p14="http://schemas.microsoft.com/office/powerpoint/2010/main" val="202036695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44" y="1394039"/>
            <a:ext cx="8829011" cy="3159487"/>
          </a:xfrm>
        </p:spPr>
        <p:txBody>
          <a:bodyPr>
            <a:noAutofit/>
          </a:bodyPr>
          <a:lstStyle/>
          <a:p>
            <a:pPr algn="ctr"/>
            <a:r>
              <a:rPr lang="en-US" sz="6000" b="1" i="1" dirty="0">
                <a:solidFill>
                  <a:schemeClr val="bg1"/>
                </a:solidFill>
                <a:latin typeface="Cambria" pitchFamily="18" charset="0"/>
              </a:rPr>
              <a:t>Financial Accounting</a:t>
            </a:r>
            <a:endParaRPr lang="en-US" sz="6000" i="1" dirty="0">
              <a:solidFill>
                <a:schemeClr val="bg1"/>
              </a:solidFill>
              <a:latin typeface="Cambria" pitchFamily="18" charset="0"/>
            </a:endParaRPr>
          </a:p>
        </p:txBody>
      </p:sp>
      <p:pic>
        <p:nvPicPr>
          <p:cNvPr id="10" name="Picture 1" descr="F:\BRIMS Logo.png">
            <a:extLst>
              <a:ext uri="{FF2B5EF4-FFF2-40B4-BE49-F238E27FC236}">
                <a16:creationId xmlns:a16="http://schemas.microsoft.com/office/drawing/2014/main" id="{FF15883E-E954-4481-80F3-1923C69674C0}"/>
              </a:ext>
            </a:extLst>
          </p:cNvPr>
          <p:cNvPicPr>
            <a:picLocks noChangeAspect="1" noChangeArrowheads="1"/>
          </p:cNvPicPr>
          <p:nvPr/>
        </p:nvPicPr>
        <p:blipFill>
          <a:blip r:embed="rId2" cstate="print"/>
          <a:srcRect/>
          <a:stretch>
            <a:fillRect/>
          </a:stretch>
        </p:blipFill>
        <p:spPr bwMode="auto">
          <a:xfrm>
            <a:off x="4236026" y="62395"/>
            <a:ext cx="671946" cy="729777"/>
          </a:xfrm>
          <a:prstGeom prst="rect">
            <a:avLst/>
          </a:prstGeom>
          <a:noFill/>
        </p:spPr>
      </p:pic>
      <p:sp>
        <p:nvSpPr>
          <p:cNvPr id="6" name="Title 1">
            <a:extLst>
              <a:ext uri="{FF2B5EF4-FFF2-40B4-BE49-F238E27FC236}">
                <a16:creationId xmlns:a16="http://schemas.microsoft.com/office/drawing/2014/main" id="{FD0361AA-39F3-433E-B45D-E341A90AA6EE}"/>
              </a:ext>
            </a:extLst>
          </p:cNvPr>
          <p:cNvSpPr txBox="1">
            <a:spLocks/>
          </p:cNvSpPr>
          <p:nvPr/>
        </p:nvSpPr>
        <p:spPr>
          <a:xfrm>
            <a:off x="1773381" y="5463961"/>
            <a:ext cx="5597236" cy="938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err="1">
                <a:latin typeface="Cambria" pitchFamily="18" charset="0"/>
              </a:rPr>
              <a:t>Dr.Smita</a:t>
            </a:r>
            <a:r>
              <a:rPr lang="en-US" sz="3200" b="1" i="1" dirty="0">
                <a:latin typeface="Cambria" pitchFamily="18" charset="0"/>
              </a:rPr>
              <a:t> Jape</a:t>
            </a:r>
          </a:p>
          <a:p>
            <a:pPr algn="ctr"/>
            <a:r>
              <a:rPr lang="en-US" sz="3200" b="1" i="1" dirty="0">
                <a:latin typeface="Cambria" pitchFamily="18" charset="0"/>
              </a:rPr>
              <a:t>Associate Professor</a:t>
            </a:r>
          </a:p>
          <a:p>
            <a:pPr algn="ctr"/>
            <a:r>
              <a:rPr lang="en-US" sz="3200" b="1" i="1" dirty="0">
                <a:latin typeface="Cambria" pitchFamily="18" charset="0"/>
              </a:rPr>
              <a:t>DR.V.N.BRIMS </a:t>
            </a:r>
            <a:endParaRPr lang="en-US" sz="3200" i="1" dirty="0">
              <a:latin typeface="Cambria" pitchFamily="18" charset="0"/>
            </a:endParaRPr>
          </a:p>
        </p:txBody>
      </p:sp>
    </p:spTree>
    <p:extLst>
      <p:ext uri="{BB962C8B-B14F-4D97-AF65-F5344CB8AC3E}">
        <p14:creationId xmlns:p14="http://schemas.microsoft.com/office/powerpoint/2010/main" val="142086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1855-1CE8-42E8-AA89-A63770FD5467}"/>
              </a:ext>
            </a:extLst>
          </p:cNvPr>
          <p:cNvSpPr>
            <a:spLocks noGrp="1"/>
          </p:cNvSpPr>
          <p:nvPr>
            <p:ph type="title"/>
          </p:nvPr>
        </p:nvSpPr>
        <p:spPr>
          <a:xfrm>
            <a:off x="0" y="20635"/>
            <a:ext cx="8631382" cy="829110"/>
          </a:xfrm>
        </p:spPr>
        <p:txBody>
          <a:bodyPr>
            <a:noAutofit/>
          </a:bodyPr>
          <a:lstStyle/>
          <a:p>
            <a:r>
              <a:rPr lang="en-IN" sz="2800" b="1" u="sng" dirty="0">
                <a:latin typeface="Cambria" panose="02040503050406030204" pitchFamily="18" charset="0"/>
                <a:ea typeface="Cambria" panose="02040503050406030204" pitchFamily="18" charset="0"/>
              </a:rPr>
              <a:t>LIFO/FIFO</a:t>
            </a:r>
          </a:p>
        </p:txBody>
      </p:sp>
      <p:sp>
        <p:nvSpPr>
          <p:cNvPr id="3" name="Content Placeholder 2">
            <a:extLst>
              <a:ext uri="{FF2B5EF4-FFF2-40B4-BE49-F238E27FC236}">
                <a16:creationId xmlns:a16="http://schemas.microsoft.com/office/drawing/2014/main" id="{4DEEAF85-07FB-4403-BB2B-623DAF6947DA}"/>
              </a:ext>
            </a:extLst>
          </p:cNvPr>
          <p:cNvSpPr>
            <a:spLocks noGrp="1"/>
          </p:cNvSpPr>
          <p:nvPr>
            <p:ph idx="1"/>
          </p:nvPr>
        </p:nvSpPr>
        <p:spPr>
          <a:xfrm>
            <a:off x="457200" y="1267693"/>
            <a:ext cx="8229600" cy="4525963"/>
          </a:xfrm>
        </p:spPr>
        <p:txBody>
          <a:bodyPr>
            <a:normAutofit lnSpcReduction="10000"/>
          </a:bodyPr>
          <a:lstStyle/>
          <a:p>
            <a:pPr>
              <a:spcBef>
                <a:spcPts val="0"/>
              </a:spcBef>
            </a:pPr>
            <a:r>
              <a:rPr lang="en-US" sz="2800" dirty="0">
                <a:latin typeface="Cambria" panose="02040503050406030204" pitchFamily="18" charset="0"/>
                <a:ea typeface="Cambria" panose="02040503050406030204" pitchFamily="18" charset="0"/>
              </a:rPr>
              <a:t>FIFO and LIFO are methods used in the cost of goods sold calculation. </a:t>
            </a:r>
          </a:p>
          <a:p>
            <a:pPr>
              <a:spcBef>
                <a:spcPts val="0"/>
              </a:spcBef>
            </a:pPr>
            <a:endParaRPr lang="en-US" sz="2800" dirty="0">
              <a:latin typeface="Cambria" panose="02040503050406030204" pitchFamily="18" charset="0"/>
              <a:ea typeface="Cambria" panose="02040503050406030204" pitchFamily="18" charset="0"/>
            </a:endParaRPr>
          </a:p>
          <a:p>
            <a:pPr>
              <a:spcBef>
                <a:spcPts val="0"/>
              </a:spcBef>
            </a:pPr>
            <a:r>
              <a:rPr lang="en-US" sz="2800" dirty="0">
                <a:latin typeface="Cambria" panose="02040503050406030204" pitchFamily="18" charset="0"/>
                <a:ea typeface="Cambria" panose="02040503050406030204" pitchFamily="18" charset="0"/>
              </a:rPr>
              <a:t>FIFO (“First-In, First-Out”) assumes that the oldest products in a company’s inventory have been sold first and goes by those production costs. </a:t>
            </a:r>
          </a:p>
          <a:p>
            <a:pPr>
              <a:spcBef>
                <a:spcPts val="0"/>
              </a:spcBef>
            </a:pPr>
            <a:endParaRPr lang="en-US" sz="2800" dirty="0">
              <a:latin typeface="Cambria" panose="02040503050406030204" pitchFamily="18" charset="0"/>
              <a:ea typeface="Cambria" panose="02040503050406030204" pitchFamily="18" charset="0"/>
            </a:endParaRPr>
          </a:p>
          <a:p>
            <a:pPr>
              <a:spcBef>
                <a:spcPts val="0"/>
              </a:spcBef>
            </a:pPr>
            <a:r>
              <a:rPr lang="en-US" sz="2800" dirty="0">
                <a:latin typeface="Cambria" panose="02040503050406030204" pitchFamily="18" charset="0"/>
                <a:ea typeface="Cambria" panose="02040503050406030204" pitchFamily="18" charset="0"/>
              </a:rPr>
              <a:t>The LIFO (“Last-In, First-Out”) method assumes that the most recent products in a company’s inventory have been sold first and uses those costs instead.</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1022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6654-F6B3-4724-A479-AD62C683915D}"/>
              </a:ext>
            </a:extLst>
          </p:cNvPr>
          <p:cNvSpPr>
            <a:spLocks noGrp="1"/>
          </p:cNvSpPr>
          <p:nvPr>
            <p:ph type="title"/>
          </p:nvPr>
        </p:nvSpPr>
        <p:spPr/>
        <p:txBody>
          <a:bodyPr>
            <a:normAutofit fontScale="90000"/>
          </a:bodyPr>
          <a:lstStyle/>
          <a:p>
            <a:r>
              <a:rPr lang="en-US" dirty="0"/>
              <a:t>Which Method Is Better FIFO or LIFO?</a:t>
            </a:r>
            <a:endParaRPr lang="en-IN" dirty="0"/>
          </a:p>
        </p:txBody>
      </p:sp>
      <p:sp>
        <p:nvSpPr>
          <p:cNvPr id="3" name="Content Placeholder 2">
            <a:extLst>
              <a:ext uri="{FF2B5EF4-FFF2-40B4-BE49-F238E27FC236}">
                <a16:creationId xmlns:a16="http://schemas.microsoft.com/office/drawing/2014/main" id="{52DDB725-FD02-4F5C-BC2A-806920BEC9EE}"/>
              </a:ext>
            </a:extLst>
          </p:cNvPr>
          <p:cNvSpPr>
            <a:spLocks noGrp="1"/>
          </p:cNvSpPr>
          <p:nvPr>
            <p:ph idx="1"/>
          </p:nvPr>
        </p:nvSpPr>
        <p:spPr/>
        <p:txBody>
          <a:bodyPr>
            <a:normAutofit fontScale="92500" lnSpcReduction="20000"/>
          </a:bodyPr>
          <a:lstStyle/>
          <a:p>
            <a:pPr algn="l"/>
            <a:r>
              <a:rPr lang="en-US" b="0" i="0" dirty="0">
                <a:solidFill>
                  <a:srgbClr val="062942"/>
                </a:solidFill>
                <a:effectLst/>
                <a:latin typeface="Franklin-Gothic-URW-Book"/>
              </a:rPr>
              <a:t>FIFO is considered to be the more transparent and trusted method of calculating cost of goods sold, over LIFO. Here’s why.</a:t>
            </a:r>
          </a:p>
          <a:p>
            <a:pPr algn="l"/>
            <a:r>
              <a:rPr lang="en-US" b="0" i="0" dirty="0">
                <a:solidFill>
                  <a:srgbClr val="062942"/>
                </a:solidFill>
                <a:effectLst/>
                <a:latin typeface="Franklin-Gothic-URW-Book"/>
              </a:rPr>
              <a:t>By its very nature, the “First-In, First-Out” method is easier to understand and implement. Most businesses offload oldest products first anyway – since older inventory might become obsolete and lose value. As such, FIFO is just following that natural flow of inventory, meaning less chance of mistakes when it comes to bookkeeping.</a:t>
            </a:r>
          </a:p>
          <a:p>
            <a:endParaRPr lang="en-IN" dirty="0"/>
          </a:p>
        </p:txBody>
      </p:sp>
    </p:spTree>
    <p:extLst>
      <p:ext uri="{BB962C8B-B14F-4D97-AF65-F5344CB8AC3E}">
        <p14:creationId xmlns:p14="http://schemas.microsoft.com/office/powerpoint/2010/main" val="20948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6654-F6B3-4724-A479-AD62C683915D}"/>
              </a:ext>
            </a:extLst>
          </p:cNvPr>
          <p:cNvSpPr>
            <a:spLocks noGrp="1"/>
          </p:cNvSpPr>
          <p:nvPr>
            <p:ph type="title"/>
          </p:nvPr>
        </p:nvSpPr>
        <p:spPr/>
        <p:txBody>
          <a:bodyPr/>
          <a:lstStyle/>
          <a:p>
            <a:r>
              <a:rPr lang="en-IN" dirty="0"/>
              <a:t>LIFO </a:t>
            </a:r>
          </a:p>
        </p:txBody>
      </p:sp>
      <p:sp>
        <p:nvSpPr>
          <p:cNvPr id="3" name="Content Placeholder 2">
            <a:extLst>
              <a:ext uri="{FF2B5EF4-FFF2-40B4-BE49-F238E27FC236}">
                <a16:creationId xmlns:a16="http://schemas.microsoft.com/office/drawing/2014/main" id="{52DDB725-FD02-4F5C-BC2A-806920BEC9EE}"/>
              </a:ext>
            </a:extLst>
          </p:cNvPr>
          <p:cNvSpPr>
            <a:spLocks noGrp="1"/>
          </p:cNvSpPr>
          <p:nvPr>
            <p:ph idx="1"/>
          </p:nvPr>
        </p:nvSpPr>
        <p:spPr/>
        <p:txBody>
          <a:bodyPr>
            <a:normAutofit fontScale="85000" lnSpcReduction="20000"/>
          </a:bodyPr>
          <a:lstStyle/>
          <a:p>
            <a:r>
              <a:rPr lang="en-US" b="0" i="0" dirty="0">
                <a:solidFill>
                  <a:srgbClr val="062942"/>
                </a:solidFill>
                <a:effectLst/>
                <a:latin typeface="Franklin-Gothic-URW-Book"/>
              </a:rPr>
              <a:t>allows a business to use the most recent inventory costs first. </a:t>
            </a:r>
          </a:p>
          <a:p>
            <a:r>
              <a:rPr lang="en-US" b="0" i="0" dirty="0">
                <a:solidFill>
                  <a:srgbClr val="062942"/>
                </a:solidFill>
                <a:effectLst/>
                <a:latin typeface="Franklin-Gothic-URW-Book"/>
              </a:rPr>
              <a:t>These costs are typically higher than what it cost previously to produce or acquire older inventory. As such, profits are lower. Although this may mean less tax for a company to pay under LIFO, </a:t>
            </a:r>
          </a:p>
          <a:p>
            <a:r>
              <a:rPr lang="en-US" b="0" i="0" dirty="0">
                <a:solidFill>
                  <a:srgbClr val="062942"/>
                </a:solidFill>
                <a:effectLst/>
                <a:latin typeface="Franklin-Gothic-URW-Book"/>
              </a:rPr>
              <a:t> also means stated profits with FIFO are much more accurate because older inventory reflects the actual costs of that inventory. </a:t>
            </a:r>
          </a:p>
          <a:p>
            <a:r>
              <a:rPr lang="en-US" b="0" i="0" dirty="0">
                <a:solidFill>
                  <a:srgbClr val="062942"/>
                </a:solidFill>
                <a:effectLst/>
                <a:latin typeface="Franklin-Gothic-URW-Book"/>
              </a:rPr>
              <a:t>If profits are naturally high under FIFO, then the company becomes that much more attractive to investors.</a:t>
            </a:r>
            <a:endParaRPr lang="en-IN" dirty="0"/>
          </a:p>
        </p:txBody>
      </p:sp>
    </p:spTree>
    <p:extLst>
      <p:ext uri="{BB962C8B-B14F-4D97-AF65-F5344CB8AC3E}">
        <p14:creationId xmlns:p14="http://schemas.microsoft.com/office/powerpoint/2010/main" val="221510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6654-F6B3-4724-A479-AD62C683915D}"/>
              </a:ext>
            </a:extLst>
          </p:cNvPr>
          <p:cNvSpPr>
            <a:spLocks noGrp="1"/>
          </p:cNvSpPr>
          <p:nvPr>
            <p:ph type="title"/>
          </p:nvPr>
        </p:nvSpPr>
        <p:spPr/>
        <p:txBody>
          <a:bodyPr>
            <a:normAutofit fontScale="90000"/>
          </a:bodyPr>
          <a:lstStyle/>
          <a:p>
            <a:r>
              <a:rPr lang="en-IN" b="0" i="0" dirty="0">
                <a:solidFill>
                  <a:srgbClr val="062942"/>
                </a:solidFill>
                <a:effectLst/>
                <a:latin typeface="Franklin-Gothic-URW-Med"/>
              </a:rPr>
              <a:t>FIFO and LIFO Examples</a:t>
            </a:r>
            <a:br>
              <a:rPr lang="en-IN" b="0" i="0" dirty="0">
                <a:solidFill>
                  <a:srgbClr val="062942"/>
                </a:solidFill>
                <a:effectLst/>
                <a:latin typeface="Franklin-Gothic-URW-Med"/>
              </a:rPr>
            </a:br>
            <a:endParaRPr lang="en-IN" dirty="0"/>
          </a:p>
        </p:txBody>
      </p:sp>
      <p:sp>
        <p:nvSpPr>
          <p:cNvPr id="3" name="Content Placeholder 2">
            <a:extLst>
              <a:ext uri="{FF2B5EF4-FFF2-40B4-BE49-F238E27FC236}">
                <a16:creationId xmlns:a16="http://schemas.microsoft.com/office/drawing/2014/main" id="{52DDB725-FD02-4F5C-BC2A-806920BEC9EE}"/>
              </a:ext>
            </a:extLst>
          </p:cNvPr>
          <p:cNvSpPr>
            <a:spLocks noGrp="1"/>
          </p:cNvSpPr>
          <p:nvPr>
            <p:ph idx="1"/>
          </p:nvPr>
        </p:nvSpPr>
        <p:spPr/>
        <p:txBody>
          <a:bodyPr>
            <a:normAutofit fontScale="25000" lnSpcReduction="20000"/>
          </a:bodyPr>
          <a:lstStyle/>
          <a:p>
            <a:pPr algn="l"/>
            <a:r>
              <a:rPr lang="en-US" sz="4500" b="0" i="0" dirty="0">
                <a:solidFill>
                  <a:srgbClr val="062942"/>
                </a:solidFill>
                <a:effectLst/>
                <a:latin typeface="Franklin-Gothic-URW-Book"/>
              </a:rPr>
              <a:t>We are going to use one company as an example to demonstrate calculating the cost of goods sold with both FIFO and LIFO methods.</a:t>
            </a:r>
          </a:p>
          <a:p>
            <a:pPr algn="l"/>
            <a:r>
              <a:rPr lang="en-US" sz="4500" b="0" i="0" dirty="0">
                <a:solidFill>
                  <a:srgbClr val="062942"/>
                </a:solidFill>
                <a:effectLst/>
                <a:latin typeface="Franklin-Gothic-URW-Book"/>
              </a:rPr>
              <a:t>Ted’s Televisions is a business in New York City. Ted has been in operation now for a year. This is what his inventory costs looks like:</a:t>
            </a:r>
          </a:p>
          <a:p>
            <a:pPr algn="l"/>
            <a:r>
              <a:rPr lang="en-US" sz="5500" b="0" i="0" u="sng" dirty="0">
                <a:solidFill>
                  <a:srgbClr val="062942"/>
                </a:solidFill>
                <a:effectLst/>
                <a:latin typeface="Franklin-Gothic-URW-Book"/>
              </a:rPr>
              <a:t>Month</a:t>
            </a:r>
            <a:r>
              <a:rPr lang="en-US" sz="5500" b="0" i="0" dirty="0">
                <a:solidFill>
                  <a:srgbClr val="062942"/>
                </a:solidFill>
                <a:effectLst/>
                <a:latin typeface="Franklin-Gothic-URW-Med"/>
              </a:rPr>
              <a:t>           </a:t>
            </a:r>
            <a:r>
              <a:rPr lang="en-US" sz="5500" b="0" i="0" u="sng" dirty="0">
                <a:solidFill>
                  <a:srgbClr val="062942"/>
                </a:solidFill>
                <a:effectLst/>
                <a:latin typeface="Franklin-Gothic-URW-Book"/>
              </a:rPr>
              <a:t>Amount</a:t>
            </a:r>
            <a:r>
              <a:rPr lang="en-US" sz="5500" b="0" i="0" dirty="0">
                <a:solidFill>
                  <a:srgbClr val="062942"/>
                </a:solidFill>
                <a:effectLst/>
                <a:latin typeface="Franklin-Gothic-URW-Med"/>
              </a:rPr>
              <a:t>             </a:t>
            </a:r>
            <a:r>
              <a:rPr lang="en-US" sz="5500" b="0" i="0" u="sng" dirty="0">
                <a:solidFill>
                  <a:srgbClr val="062942"/>
                </a:solidFill>
                <a:effectLst/>
                <a:latin typeface="Franklin-Gothic-URW-Book"/>
              </a:rPr>
              <a:t>Price Paid</a:t>
            </a:r>
            <a:endParaRPr lang="en-US" sz="5500" b="0" i="0" dirty="0">
              <a:solidFill>
                <a:srgbClr val="062942"/>
              </a:solidFill>
              <a:effectLst/>
              <a:latin typeface="Franklin-Gothic-URW-Book"/>
            </a:endParaRPr>
          </a:p>
          <a:p>
            <a:pPr algn="l"/>
            <a:r>
              <a:rPr lang="en-US" sz="7200" b="0" i="0" dirty="0">
                <a:solidFill>
                  <a:srgbClr val="062942"/>
                </a:solidFill>
                <a:effectLst/>
                <a:latin typeface="Franklin-Gothic-URW-Book"/>
              </a:rPr>
              <a:t>January           100 Units             Rs800.00</a:t>
            </a:r>
            <a:br>
              <a:rPr lang="en-US" sz="7200" b="0" i="0" dirty="0">
                <a:solidFill>
                  <a:srgbClr val="062942"/>
                </a:solidFill>
                <a:effectLst/>
                <a:latin typeface="Franklin-Gothic-URW-Book"/>
              </a:rPr>
            </a:br>
            <a:r>
              <a:rPr lang="en-US" sz="7200" b="0" i="0" dirty="0">
                <a:solidFill>
                  <a:srgbClr val="062942"/>
                </a:solidFill>
                <a:effectLst/>
                <a:latin typeface="Franklin-Gothic-URW-Book"/>
              </a:rPr>
              <a:t>February         100 Units             Rs800.00</a:t>
            </a:r>
            <a:br>
              <a:rPr lang="en-US" sz="7200" b="0" i="0" dirty="0">
                <a:solidFill>
                  <a:srgbClr val="062942"/>
                </a:solidFill>
                <a:effectLst/>
                <a:latin typeface="Franklin-Gothic-URW-Book"/>
              </a:rPr>
            </a:br>
            <a:r>
              <a:rPr lang="en-US" sz="7200" b="0" i="0" dirty="0">
                <a:solidFill>
                  <a:srgbClr val="062942"/>
                </a:solidFill>
                <a:effectLst/>
                <a:latin typeface="Franklin-Gothic-URW-Book"/>
              </a:rPr>
              <a:t>March             100 Units             Rs825.00</a:t>
            </a:r>
            <a:br>
              <a:rPr lang="en-US" sz="7200" b="0" i="0" dirty="0">
                <a:solidFill>
                  <a:srgbClr val="062942"/>
                </a:solidFill>
                <a:effectLst/>
                <a:latin typeface="Franklin-Gothic-URW-Book"/>
              </a:rPr>
            </a:br>
            <a:r>
              <a:rPr lang="en-US" sz="7200" b="0" i="0" dirty="0">
                <a:solidFill>
                  <a:srgbClr val="062942"/>
                </a:solidFill>
                <a:effectLst/>
                <a:latin typeface="Franklin-Gothic-URW-Book"/>
              </a:rPr>
              <a:t>April                100 Units             Rs825.00</a:t>
            </a:r>
            <a:br>
              <a:rPr lang="en-US" sz="7200" b="0" i="0" dirty="0">
                <a:solidFill>
                  <a:srgbClr val="062942"/>
                </a:solidFill>
                <a:effectLst/>
                <a:latin typeface="Franklin-Gothic-URW-Book"/>
              </a:rPr>
            </a:br>
            <a:r>
              <a:rPr lang="en-US" sz="7200" b="0" i="0" dirty="0">
                <a:solidFill>
                  <a:srgbClr val="062942"/>
                </a:solidFill>
                <a:effectLst/>
                <a:latin typeface="Franklin-Gothic-URW-Book"/>
              </a:rPr>
              <a:t>May                 100 Units             Rs825.00</a:t>
            </a:r>
            <a:br>
              <a:rPr lang="en-US" sz="7200" b="0" i="0" dirty="0">
                <a:solidFill>
                  <a:srgbClr val="062942"/>
                </a:solidFill>
                <a:effectLst/>
                <a:latin typeface="Franklin-Gothic-URW-Book"/>
              </a:rPr>
            </a:br>
            <a:r>
              <a:rPr lang="en-US" sz="7200" b="0" i="0" dirty="0">
                <a:solidFill>
                  <a:srgbClr val="062942"/>
                </a:solidFill>
                <a:effectLst/>
                <a:latin typeface="Franklin-Gothic-URW-Book"/>
              </a:rPr>
              <a:t>June                100 Units             Rs850.00</a:t>
            </a:r>
            <a:br>
              <a:rPr lang="en-US" sz="7200" b="0" i="0" dirty="0">
                <a:solidFill>
                  <a:srgbClr val="062942"/>
                </a:solidFill>
                <a:effectLst/>
                <a:latin typeface="Franklin-Gothic-URW-Book"/>
              </a:rPr>
            </a:br>
            <a:r>
              <a:rPr lang="en-US" sz="7200" b="0" i="0" dirty="0">
                <a:solidFill>
                  <a:srgbClr val="062942"/>
                </a:solidFill>
                <a:effectLst/>
                <a:latin typeface="Franklin-Gothic-URW-Book"/>
              </a:rPr>
              <a:t>July                 100 Units             Rs850.00</a:t>
            </a:r>
            <a:br>
              <a:rPr lang="en-US" sz="7200" b="0" i="0" dirty="0">
                <a:solidFill>
                  <a:srgbClr val="062942"/>
                </a:solidFill>
                <a:effectLst/>
                <a:latin typeface="Franklin-Gothic-URW-Book"/>
              </a:rPr>
            </a:br>
            <a:r>
              <a:rPr lang="en-US" sz="7200" b="0" i="0" dirty="0">
                <a:solidFill>
                  <a:srgbClr val="062942"/>
                </a:solidFill>
                <a:effectLst/>
                <a:latin typeface="Franklin-Gothic-URW-Book"/>
              </a:rPr>
              <a:t>August            150 Units             Rs875.00</a:t>
            </a:r>
            <a:br>
              <a:rPr lang="en-US" sz="7200" b="0" i="0" dirty="0">
                <a:solidFill>
                  <a:srgbClr val="062942"/>
                </a:solidFill>
                <a:effectLst/>
                <a:latin typeface="Franklin-Gothic-URW-Book"/>
              </a:rPr>
            </a:br>
            <a:r>
              <a:rPr lang="en-US" sz="7200" b="0" i="0" dirty="0">
                <a:solidFill>
                  <a:srgbClr val="062942"/>
                </a:solidFill>
                <a:effectLst/>
                <a:latin typeface="Franklin-Gothic-URW-Book"/>
              </a:rPr>
              <a:t>September     150 Units             Rs875.00</a:t>
            </a:r>
            <a:br>
              <a:rPr lang="en-US" sz="7200" b="0" i="0" dirty="0">
                <a:solidFill>
                  <a:srgbClr val="062942"/>
                </a:solidFill>
                <a:effectLst/>
                <a:latin typeface="Franklin-Gothic-URW-Book"/>
              </a:rPr>
            </a:br>
            <a:r>
              <a:rPr lang="en-US" sz="7200" b="0" i="0" dirty="0">
                <a:solidFill>
                  <a:srgbClr val="062942"/>
                </a:solidFill>
                <a:effectLst/>
                <a:latin typeface="Franklin-Gothic-URW-Book"/>
              </a:rPr>
              <a:t>October          150 Units             Rs900.00       </a:t>
            </a:r>
          </a:p>
          <a:p>
            <a:pPr marL="0" indent="0" algn="l">
              <a:buNone/>
            </a:pPr>
            <a:r>
              <a:rPr lang="en-US" sz="7200" dirty="0">
                <a:solidFill>
                  <a:srgbClr val="062942"/>
                </a:solidFill>
                <a:latin typeface="Franklin-Gothic-URW-Book"/>
              </a:rPr>
              <a:t>        </a:t>
            </a:r>
            <a:r>
              <a:rPr lang="en-US" sz="7200" b="0" i="0" dirty="0">
                <a:solidFill>
                  <a:srgbClr val="062942"/>
                </a:solidFill>
                <a:effectLst/>
                <a:latin typeface="Franklin-Gothic-URW-Book"/>
              </a:rPr>
              <a:t>November    150 Units               Rs900.00  </a:t>
            </a:r>
            <a:br>
              <a:rPr lang="en-US" sz="7200" b="0" i="0" dirty="0">
                <a:solidFill>
                  <a:srgbClr val="062942"/>
                </a:solidFill>
                <a:effectLst/>
                <a:latin typeface="Franklin-Gothic-URW-Book"/>
              </a:rPr>
            </a:br>
            <a:r>
              <a:rPr lang="en-US" sz="7200" b="0" i="0" dirty="0">
                <a:solidFill>
                  <a:srgbClr val="062942"/>
                </a:solidFill>
                <a:effectLst/>
                <a:latin typeface="Franklin-Gothic-URW-Book"/>
              </a:rPr>
              <a:t>       December        150 Units             Rs900.00</a:t>
            </a:r>
          </a:p>
          <a:p>
            <a:r>
              <a:rPr lang="en-US" sz="5500" b="0" i="0" dirty="0">
                <a:solidFill>
                  <a:srgbClr val="062942"/>
                </a:solidFill>
                <a:effectLst/>
                <a:latin typeface="Franklin-Gothic-URW-Book"/>
              </a:rPr>
              <a:t>   </a:t>
            </a:r>
            <a:endParaRPr lang="en-IN" sz="5500" dirty="0"/>
          </a:p>
          <a:p>
            <a:pPr algn="l"/>
            <a:r>
              <a:rPr lang="en-US" sz="4500" b="0" i="0" dirty="0">
                <a:solidFill>
                  <a:srgbClr val="062942"/>
                </a:solidFill>
                <a:effectLst/>
                <a:latin typeface="Franklin-Gothic-URW-Book"/>
              </a:rPr>
              <a:t>                                                                                         1450 units acquired.</a:t>
            </a:r>
            <a:br>
              <a:rPr lang="en-US" sz="4500" b="0" i="0" dirty="0">
                <a:solidFill>
                  <a:srgbClr val="062942"/>
                </a:solidFill>
                <a:effectLst/>
                <a:latin typeface="Franklin-Gothic-URW-Book"/>
              </a:rPr>
            </a:br>
            <a:r>
              <a:rPr lang="en-US" sz="4500" b="0" i="0" dirty="0">
                <a:solidFill>
                  <a:srgbClr val="062942"/>
                </a:solidFill>
                <a:effectLst/>
                <a:latin typeface="Franklin-Gothic-URW-Book"/>
              </a:rPr>
              <a:t>                                                                                           Units = Televisions.</a:t>
            </a:r>
          </a:p>
          <a:p>
            <a:endParaRPr lang="en-IN" dirty="0"/>
          </a:p>
        </p:txBody>
      </p:sp>
    </p:spTree>
    <p:extLst>
      <p:ext uri="{BB962C8B-B14F-4D97-AF65-F5344CB8AC3E}">
        <p14:creationId xmlns:p14="http://schemas.microsoft.com/office/powerpoint/2010/main" val="64630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6654-F6B3-4724-A479-AD62C683915D}"/>
              </a:ext>
            </a:extLst>
          </p:cNvPr>
          <p:cNvSpPr>
            <a:spLocks noGrp="1"/>
          </p:cNvSpPr>
          <p:nvPr>
            <p:ph type="title"/>
          </p:nvPr>
        </p:nvSpPr>
        <p:spPr/>
        <p:txBody>
          <a:bodyPr>
            <a:normAutofit fontScale="90000"/>
          </a:bodyPr>
          <a:lstStyle/>
          <a:p>
            <a:r>
              <a:rPr lang="en-US" b="1" i="0" cap="all" dirty="0">
                <a:solidFill>
                  <a:srgbClr val="062942"/>
                </a:solidFill>
                <a:effectLst/>
                <a:latin typeface="Franklin-Gothic-URW-Book"/>
              </a:rPr>
              <a:t>FIFO METHOD</a:t>
            </a:r>
            <a:br>
              <a:rPr lang="en-US" b="1" i="0" cap="all" dirty="0">
                <a:solidFill>
                  <a:srgbClr val="062942"/>
                </a:solidFill>
                <a:effectLst/>
                <a:latin typeface="Franklin-Gothic-URW-Book"/>
              </a:rPr>
            </a:br>
            <a:endParaRPr lang="en-IN" dirty="0"/>
          </a:p>
        </p:txBody>
      </p:sp>
      <p:sp>
        <p:nvSpPr>
          <p:cNvPr id="3" name="Content Placeholder 2">
            <a:extLst>
              <a:ext uri="{FF2B5EF4-FFF2-40B4-BE49-F238E27FC236}">
                <a16:creationId xmlns:a16="http://schemas.microsoft.com/office/drawing/2014/main" id="{52DDB725-FD02-4F5C-BC2A-806920BEC9EE}"/>
              </a:ext>
            </a:extLst>
          </p:cNvPr>
          <p:cNvSpPr>
            <a:spLocks noGrp="1"/>
          </p:cNvSpPr>
          <p:nvPr>
            <p:ph idx="1"/>
          </p:nvPr>
        </p:nvSpPr>
        <p:spPr/>
        <p:txBody>
          <a:bodyPr>
            <a:normAutofit fontScale="70000" lnSpcReduction="20000"/>
          </a:bodyPr>
          <a:lstStyle/>
          <a:p>
            <a:pPr algn="l"/>
            <a:r>
              <a:rPr lang="en-US" b="0" i="0" dirty="0">
                <a:solidFill>
                  <a:srgbClr val="062942"/>
                </a:solidFill>
                <a:effectLst/>
                <a:latin typeface="Franklin-Gothic-URW-Book"/>
              </a:rPr>
              <a:t>As you can see, the unit price of televisions steadily increased. Assuming Ted kept his sales prices the same (which he did, in order to stay competitive), this means there was less profit for Ted’s Televisions by the end of the year.</a:t>
            </a:r>
          </a:p>
          <a:p>
            <a:pPr algn="l"/>
            <a:r>
              <a:rPr lang="en-US" b="0" i="0" dirty="0">
                <a:solidFill>
                  <a:srgbClr val="062942"/>
                </a:solidFill>
                <a:effectLst/>
                <a:latin typeface="Franklin-Gothic-URW-Book"/>
              </a:rPr>
              <a:t>For the year, the number of televisions sold was 1100.</a:t>
            </a:r>
          </a:p>
          <a:p>
            <a:pPr algn="l"/>
            <a:r>
              <a:rPr lang="en-US" b="0" i="0" dirty="0">
                <a:solidFill>
                  <a:srgbClr val="062942"/>
                </a:solidFill>
                <a:effectLst/>
                <a:latin typeface="Franklin-Gothic-URW-Book"/>
              </a:rPr>
              <a:t>Let’s calculate cost of goods sold using the:</a:t>
            </a:r>
          </a:p>
          <a:p>
            <a:pPr algn="l"/>
            <a:r>
              <a:rPr lang="en-US" b="0" i="0" dirty="0">
                <a:solidFill>
                  <a:srgbClr val="062942"/>
                </a:solidFill>
                <a:effectLst/>
                <a:latin typeface="Franklin-Gothic-URW-Book"/>
              </a:rPr>
              <a:t>Going by the FIFO method, Ted needs to use the older costs of acquiring his inventory and work ahead from there.</a:t>
            </a:r>
          </a:p>
          <a:p>
            <a:pPr algn="l"/>
            <a:r>
              <a:rPr lang="en-US" b="0" i="0" dirty="0">
                <a:solidFill>
                  <a:srgbClr val="062942"/>
                </a:solidFill>
                <a:effectLst/>
                <a:latin typeface="Franklin-Gothic-URW-Book"/>
              </a:rPr>
              <a:t>So Ted’s COGS calculation is as follows:</a:t>
            </a:r>
          </a:p>
          <a:p>
            <a:pPr algn="l"/>
            <a:r>
              <a:rPr lang="en-US" b="0" i="0" dirty="0">
                <a:solidFill>
                  <a:srgbClr val="062942"/>
                </a:solidFill>
                <a:effectLst/>
                <a:latin typeface="Franklin-Gothic-URW-Book"/>
              </a:rPr>
              <a:t>200 units x Rs800 = Rs160,000</a:t>
            </a:r>
            <a:br>
              <a:rPr lang="en-US" b="0" i="0" dirty="0">
                <a:solidFill>
                  <a:srgbClr val="062942"/>
                </a:solidFill>
                <a:effectLst/>
                <a:latin typeface="Franklin-Gothic-URW-Book"/>
              </a:rPr>
            </a:br>
            <a:r>
              <a:rPr lang="en-US" b="0" i="0" dirty="0">
                <a:solidFill>
                  <a:srgbClr val="062942"/>
                </a:solidFill>
                <a:effectLst/>
                <a:latin typeface="Franklin-Gothic-URW-Book"/>
              </a:rPr>
              <a:t>300 units x Rs825 = Rs247,500</a:t>
            </a:r>
            <a:br>
              <a:rPr lang="en-US" b="0" i="0" dirty="0">
                <a:solidFill>
                  <a:srgbClr val="062942"/>
                </a:solidFill>
                <a:effectLst/>
                <a:latin typeface="Franklin-Gothic-URW-Book"/>
              </a:rPr>
            </a:br>
            <a:r>
              <a:rPr lang="en-US" b="0" i="0" dirty="0">
                <a:solidFill>
                  <a:srgbClr val="062942"/>
                </a:solidFill>
                <a:effectLst/>
                <a:latin typeface="Franklin-Gothic-URW-Book"/>
              </a:rPr>
              <a:t>200 units x Rs850 = Rs170,000</a:t>
            </a:r>
            <a:br>
              <a:rPr lang="en-US" b="0" i="0" dirty="0">
                <a:solidFill>
                  <a:srgbClr val="062942"/>
                </a:solidFill>
                <a:effectLst/>
                <a:latin typeface="Franklin-Gothic-URW-Book"/>
              </a:rPr>
            </a:br>
            <a:r>
              <a:rPr lang="en-US" b="0" i="0" dirty="0">
                <a:solidFill>
                  <a:srgbClr val="062942"/>
                </a:solidFill>
                <a:effectLst/>
                <a:latin typeface="Franklin-Gothic-URW-Book"/>
              </a:rPr>
              <a:t>300 units x Rs875 = Rs262,500</a:t>
            </a:r>
            <a:br>
              <a:rPr lang="en-US" b="0" i="0" dirty="0">
                <a:solidFill>
                  <a:srgbClr val="062942"/>
                </a:solidFill>
                <a:effectLst/>
                <a:latin typeface="Franklin-Gothic-URW-Book"/>
              </a:rPr>
            </a:br>
            <a:r>
              <a:rPr lang="en-US" b="0" i="0" dirty="0">
                <a:solidFill>
                  <a:srgbClr val="062942"/>
                </a:solidFill>
                <a:effectLst/>
                <a:latin typeface="Franklin-Gothic-URW-Book"/>
              </a:rPr>
              <a:t>100 units x Rs900 = Rs90,000</a:t>
            </a:r>
          </a:p>
          <a:p>
            <a:pPr algn="l"/>
            <a:r>
              <a:rPr lang="en-US" b="0" i="0" dirty="0">
                <a:solidFill>
                  <a:srgbClr val="062942"/>
                </a:solidFill>
                <a:effectLst/>
                <a:latin typeface="Franklin-Gothic-URW-Book"/>
              </a:rPr>
              <a:t>Ted’s cost of goods sold is Rs930,000.</a:t>
            </a:r>
          </a:p>
          <a:p>
            <a:endParaRPr lang="en-IN" dirty="0"/>
          </a:p>
        </p:txBody>
      </p:sp>
    </p:spTree>
    <p:extLst>
      <p:ext uri="{BB962C8B-B14F-4D97-AF65-F5344CB8AC3E}">
        <p14:creationId xmlns:p14="http://schemas.microsoft.com/office/powerpoint/2010/main" val="114237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6654-F6B3-4724-A479-AD62C683915D}"/>
              </a:ext>
            </a:extLst>
          </p:cNvPr>
          <p:cNvSpPr>
            <a:spLocks noGrp="1"/>
          </p:cNvSpPr>
          <p:nvPr>
            <p:ph type="title"/>
          </p:nvPr>
        </p:nvSpPr>
        <p:spPr/>
        <p:txBody>
          <a:bodyPr>
            <a:normAutofit fontScale="90000"/>
          </a:bodyPr>
          <a:lstStyle/>
          <a:p>
            <a:r>
              <a:rPr lang="en-IN" dirty="0"/>
              <a:t>LIFO method</a:t>
            </a:r>
            <a:br>
              <a:rPr lang="en-IN" dirty="0"/>
            </a:br>
            <a:endParaRPr lang="en-IN" dirty="0"/>
          </a:p>
        </p:txBody>
      </p:sp>
      <p:sp>
        <p:nvSpPr>
          <p:cNvPr id="3" name="Content Placeholder 2">
            <a:extLst>
              <a:ext uri="{FF2B5EF4-FFF2-40B4-BE49-F238E27FC236}">
                <a16:creationId xmlns:a16="http://schemas.microsoft.com/office/drawing/2014/main" id="{52DDB725-FD02-4F5C-BC2A-806920BEC9EE}"/>
              </a:ext>
            </a:extLst>
          </p:cNvPr>
          <p:cNvSpPr>
            <a:spLocks noGrp="1"/>
          </p:cNvSpPr>
          <p:nvPr>
            <p:ph idx="1"/>
          </p:nvPr>
        </p:nvSpPr>
        <p:spPr/>
        <p:txBody>
          <a:bodyPr>
            <a:normAutofit fontScale="70000" lnSpcReduction="20000"/>
          </a:bodyPr>
          <a:lstStyle/>
          <a:p>
            <a:pPr algn="l"/>
            <a:r>
              <a:rPr lang="en-US" b="0" i="0" dirty="0">
                <a:solidFill>
                  <a:srgbClr val="062942"/>
                </a:solidFill>
                <a:effectLst/>
                <a:latin typeface="Franklin-Gothic-URW-Book"/>
              </a:rPr>
              <a:t>Going by the LIFO method, Ted needs to go by his most recent inventory costs first and work backwards from there.</a:t>
            </a:r>
          </a:p>
          <a:p>
            <a:pPr algn="l"/>
            <a:r>
              <a:rPr lang="en-US" b="0" i="0" dirty="0">
                <a:solidFill>
                  <a:srgbClr val="062942"/>
                </a:solidFill>
                <a:effectLst/>
                <a:latin typeface="Franklin-Gothic-URW-Book"/>
              </a:rPr>
              <a:t>450 units x 900 = Rs405,000</a:t>
            </a:r>
            <a:br>
              <a:rPr lang="en-US" b="0" i="0" dirty="0">
                <a:solidFill>
                  <a:srgbClr val="062942"/>
                </a:solidFill>
                <a:effectLst/>
                <a:latin typeface="Franklin-Gothic-URW-Book"/>
              </a:rPr>
            </a:br>
            <a:r>
              <a:rPr lang="en-US" b="0" i="0" dirty="0">
                <a:solidFill>
                  <a:srgbClr val="062942"/>
                </a:solidFill>
                <a:effectLst/>
                <a:latin typeface="Franklin-Gothic-URW-Book"/>
              </a:rPr>
              <a:t>300 units x 875 = Rs262,500</a:t>
            </a:r>
            <a:br>
              <a:rPr lang="en-US" b="0" i="0" dirty="0">
                <a:solidFill>
                  <a:srgbClr val="062942"/>
                </a:solidFill>
                <a:effectLst/>
                <a:latin typeface="Franklin-Gothic-URW-Book"/>
              </a:rPr>
            </a:br>
            <a:r>
              <a:rPr lang="en-US" b="0" i="0" dirty="0">
                <a:solidFill>
                  <a:srgbClr val="062942"/>
                </a:solidFill>
                <a:effectLst/>
                <a:latin typeface="Franklin-Gothic-URW-Book"/>
              </a:rPr>
              <a:t>200 units x 850 = Rs170,000</a:t>
            </a:r>
            <a:br>
              <a:rPr lang="en-US" b="0" i="0" dirty="0">
                <a:solidFill>
                  <a:srgbClr val="062942"/>
                </a:solidFill>
                <a:effectLst/>
                <a:latin typeface="Franklin-Gothic-URW-Book"/>
              </a:rPr>
            </a:br>
            <a:r>
              <a:rPr lang="en-US" b="0" i="0" dirty="0">
                <a:solidFill>
                  <a:srgbClr val="062942"/>
                </a:solidFill>
                <a:effectLst/>
                <a:latin typeface="Franklin-Gothic-URW-Book"/>
              </a:rPr>
              <a:t>150 units x Rs825 = Rs123,750</a:t>
            </a:r>
          </a:p>
          <a:p>
            <a:pPr algn="l"/>
            <a:r>
              <a:rPr lang="en-US" b="0" i="0" dirty="0">
                <a:solidFill>
                  <a:srgbClr val="062942"/>
                </a:solidFill>
                <a:effectLst/>
                <a:latin typeface="Franklin-Gothic-URW-Book"/>
              </a:rPr>
              <a:t>Ted’s cost of goods sold is Rs 9,61,250.</a:t>
            </a:r>
          </a:p>
          <a:p>
            <a:pPr algn="l"/>
            <a:r>
              <a:rPr lang="en-US" b="0" i="0" dirty="0">
                <a:solidFill>
                  <a:srgbClr val="062942"/>
                </a:solidFill>
                <a:effectLst/>
                <a:latin typeface="Franklin-Gothic-URW-Book"/>
              </a:rPr>
              <a:t>You can see how for Ted, the LIFO method may be more attractive than FIFO. This is because the LIFO number reflects a higher inventory cost, meaning less profit and less taxes to pay at tax time.</a:t>
            </a:r>
          </a:p>
          <a:p>
            <a:pPr algn="l"/>
            <a:r>
              <a:rPr lang="en-US" b="0" i="0" dirty="0">
                <a:solidFill>
                  <a:srgbClr val="062942"/>
                </a:solidFill>
                <a:effectLst/>
                <a:latin typeface="Franklin-Gothic-URW-Book"/>
              </a:rPr>
              <a:t>The LIFO reserve in this example is Rs31,250. The LIFO reserve is the amount by which a company’s taxable income has been deferred, as compared to the FIFO method.</a:t>
            </a:r>
          </a:p>
          <a:p>
            <a:pPr algn="l"/>
            <a:r>
              <a:rPr lang="en-US" b="0" i="0" dirty="0">
                <a:solidFill>
                  <a:srgbClr val="062942"/>
                </a:solidFill>
                <a:effectLst/>
                <a:latin typeface="Franklin-Gothic-URW-Book"/>
              </a:rPr>
              <a:t>The remaining unsold 350 televisions will be accounted for in “inventory”.</a:t>
            </a:r>
          </a:p>
          <a:p>
            <a:endParaRPr lang="en-IN" dirty="0"/>
          </a:p>
        </p:txBody>
      </p:sp>
    </p:spTree>
    <p:extLst>
      <p:ext uri="{BB962C8B-B14F-4D97-AF65-F5344CB8AC3E}">
        <p14:creationId xmlns:p14="http://schemas.microsoft.com/office/powerpoint/2010/main" val="22394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9D16-446A-4342-92BC-A6C60EFE8483}"/>
              </a:ext>
            </a:extLst>
          </p:cNvPr>
          <p:cNvSpPr>
            <a:spLocks noGrp="1"/>
          </p:cNvSpPr>
          <p:nvPr>
            <p:ph type="title"/>
          </p:nvPr>
        </p:nvSpPr>
        <p:spPr/>
        <p:txBody>
          <a:bodyPr>
            <a:normAutofit fontScale="90000"/>
          </a:bodyPr>
          <a:lstStyle/>
          <a:p>
            <a:r>
              <a:rPr lang="en-US" b="0" i="0" dirty="0">
                <a:solidFill>
                  <a:srgbClr val="062942"/>
                </a:solidFill>
                <a:effectLst/>
                <a:latin typeface="Franklin-Gothic-URW-Med"/>
              </a:rPr>
              <a:t>Is LIFO Allowed Under GAAP?</a:t>
            </a:r>
            <a:br>
              <a:rPr lang="en-US" b="0" i="0" dirty="0">
                <a:solidFill>
                  <a:srgbClr val="062942"/>
                </a:solidFill>
                <a:effectLst/>
                <a:latin typeface="Franklin-Gothic-URW-Med"/>
              </a:rPr>
            </a:br>
            <a:endParaRPr lang="en-IN" dirty="0"/>
          </a:p>
        </p:txBody>
      </p:sp>
      <p:sp>
        <p:nvSpPr>
          <p:cNvPr id="3" name="Content Placeholder 2">
            <a:extLst>
              <a:ext uri="{FF2B5EF4-FFF2-40B4-BE49-F238E27FC236}">
                <a16:creationId xmlns:a16="http://schemas.microsoft.com/office/drawing/2014/main" id="{9C05BDDC-7AD9-4028-A353-23F1D0216388}"/>
              </a:ext>
            </a:extLst>
          </p:cNvPr>
          <p:cNvSpPr>
            <a:spLocks noGrp="1"/>
          </p:cNvSpPr>
          <p:nvPr>
            <p:ph idx="1"/>
          </p:nvPr>
        </p:nvSpPr>
        <p:spPr/>
        <p:txBody>
          <a:bodyPr>
            <a:normAutofit fontScale="70000" lnSpcReduction="20000"/>
          </a:bodyPr>
          <a:lstStyle/>
          <a:p>
            <a:pPr algn="l"/>
            <a:r>
              <a:rPr lang="en-US" b="0" i="0" dirty="0">
                <a:solidFill>
                  <a:srgbClr val="062942"/>
                </a:solidFill>
                <a:effectLst/>
                <a:latin typeface="Franklin-Gothic-URW-Book"/>
              </a:rPr>
              <a:t>Yes, LIFO is allowed under GAAP.</a:t>
            </a:r>
          </a:p>
          <a:p>
            <a:pPr algn="l"/>
            <a:r>
              <a:rPr lang="en-US" b="0" i="0" dirty="0">
                <a:solidFill>
                  <a:srgbClr val="062942"/>
                </a:solidFill>
                <a:effectLst/>
                <a:latin typeface="Franklin-Gothic-URW-Book"/>
              </a:rPr>
              <a:t>GAAP stands for “Generally Accepted Accounting Principles” and it sets the standard for accounting procedures in the United States. It was designed so that all businesses have the same set of rules to follow. GAPP sets standards for a wide array of topics, from assets and liabilities to foreign currency and financial statement presentation. Under GAAP, LIFO is legal.</a:t>
            </a:r>
          </a:p>
          <a:p>
            <a:pPr algn="l"/>
            <a:r>
              <a:rPr lang="en-US" b="0" i="0" dirty="0">
                <a:solidFill>
                  <a:srgbClr val="062942"/>
                </a:solidFill>
                <a:effectLst/>
                <a:latin typeface="Franklin-Gothic-URW-Book"/>
              </a:rPr>
              <a:t>Outside the United States, LIFO is not permitted as an accounting practice. This is why you’ll see some American companies use the LIFO method on their financial statements, and switch to FIFO for their international operations.</a:t>
            </a:r>
          </a:p>
          <a:p>
            <a:pPr algn="l"/>
            <a:r>
              <a:rPr lang="en-US" b="0" i="0" dirty="0">
                <a:solidFill>
                  <a:srgbClr val="062942"/>
                </a:solidFill>
                <a:effectLst/>
                <a:latin typeface="Franklin-Gothic-URW-Book"/>
              </a:rPr>
              <a:t>Most other countries are required to follow the rules set down by the IFRS (International Financial Reporting Standards) Foundation.</a:t>
            </a:r>
          </a:p>
          <a:p>
            <a:endParaRPr lang="en-IN" dirty="0"/>
          </a:p>
        </p:txBody>
      </p:sp>
    </p:spTree>
    <p:extLst>
      <p:ext uri="{BB962C8B-B14F-4D97-AF65-F5344CB8AC3E}">
        <p14:creationId xmlns:p14="http://schemas.microsoft.com/office/powerpoint/2010/main" val="4095068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A87C-62AF-41B8-B62B-63E4CAAB0FF5}"/>
              </a:ext>
            </a:extLst>
          </p:cNvPr>
          <p:cNvSpPr>
            <a:spLocks noGrp="1"/>
          </p:cNvSpPr>
          <p:nvPr>
            <p:ph type="title"/>
          </p:nvPr>
        </p:nvSpPr>
        <p:spPr/>
        <p:txBody>
          <a:bodyPr/>
          <a:lstStyle/>
          <a:p>
            <a:r>
              <a:rPr lang="en-IN" dirty="0"/>
              <a:t>Periodic/Perpetual</a:t>
            </a:r>
          </a:p>
        </p:txBody>
      </p:sp>
      <p:pic>
        <p:nvPicPr>
          <p:cNvPr id="5124" name="Picture 4" descr="See the source image">
            <a:extLst>
              <a:ext uri="{FF2B5EF4-FFF2-40B4-BE49-F238E27FC236}">
                <a16:creationId xmlns:a16="http://schemas.microsoft.com/office/drawing/2014/main" id="{4A8BD8BB-00A8-4144-BA9A-AC026B8E2C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7834" y="1600200"/>
            <a:ext cx="739588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87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ee the source image">
            <a:extLst>
              <a:ext uri="{FF2B5EF4-FFF2-40B4-BE49-F238E27FC236}">
                <a16:creationId xmlns:a16="http://schemas.microsoft.com/office/drawing/2014/main" id="{F3136358-B85A-457D-89F3-615D9DC8C4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7841" y="1600200"/>
            <a:ext cx="6028318"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D4F0BE8-7DEE-4B67-8669-4C5A023EDE07}"/>
              </a:ext>
            </a:extLst>
          </p:cNvPr>
          <p:cNvSpPr>
            <a:spLocks noGrp="1"/>
          </p:cNvSpPr>
          <p:nvPr>
            <p:ph type="title"/>
          </p:nvPr>
        </p:nvSpPr>
        <p:spPr>
          <a:xfrm>
            <a:off x="457200" y="274638"/>
            <a:ext cx="8229600" cy="1143000"/>
          </a:xfrm>
        </p:spPr>
        <p:txBody>
          <a:bodyPr/>
          <a:lstStyle/>
          <a:p>
            <a:r>
              <a:rPr lang="en-IN" dirty="0"/>
              <a:t>Periodic/Perpetual</a:t>
            </a:r>
          </a:p>
        </p:txBody>
      </p:sp>
    </p:spTree>
    <p:extLst>
      <p:ext uri="{BB962C8B-B14F-4D97-AF65-F5344CB8AC3E}">
        <p14:creationId xmlns:p14="http://schemas.microsoft.com/office/powerpoint/2010/main" val="283342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0E77EF0F-AABF-42FA-BA54-923558C129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DE879DB-AB0F-426F-8036-A835C9F424F8}"/>
              </a:ext>
            </a:extLst>
          </p:cNvPr>
          <p:cNvSpPr>
            <a:spLocks noGrp="1"/>
          </p:cNvSpPr>
          <p:nvPr>
            <p:ph type="title"/>
          </p:nvPr>
        </p:nvSpPr>
        <p:spPr>
          <a:xfrm>
            <a:off x="457200" y="274638"/>
            <a:ext cx="8229600" cy="1143000"/>
          </a:xfrm>
        </p:spPr>
        <p:txBody>
          <a:bodyPr/>
          <a:lstStyle/>
          <a:p>
            <a:r>
              <a:rPr lang="en-IN" dirty="0"/>
              <a:t>Perpetual Inventory Accounting</a:t>
            </a:r>
          </a:p>
        </p:txBody>
      </p:sp>
    </p:spTree>
    <p:extLst>
      <p:ext uri="{BB962C8B-B14F-4D97-AF65-F5344CB8AC3E}">
        <p14:creationId xmlns:p14="http://schemas.microsoft.com/office/powerpoint/2010/main" val="357042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328B-DFB9-4302-BD5C-273CF2B39AC8}"/>
              </a:ext>
            </a:extLst>
          </p:cNvPr>
          <p:cNvSpPr>
            <a:spLocks noGrp="1"/>
          </p:cNvSpPr>
          <p:nvPr>
            <p:ph type="ctrTitle"/>
          </p:nvPr>
        </p:nvSpPr>
        <p:spPr>
          <a:xfrm>
            <a:off x="685800" y="2130427"/>
            <a:ext cx="8180294" cy="1470025"/>
          </a:xfrm>
        </p:spPr>
        <p:txBody>
          <a:bodyPr/>
          <a:lstStyle/>
          <a:p>
            <a:r>
              <a:rPr lang="en-US" sz="4400" b="1" i="1" dirty="0">
                <a:solidFill>
                  <a:schemeClr val="bg1"/>
                </a:solidFill>
                <a:latin typeface="Cambria" pitchFamily="18" charset="0"/>
              </a:rPr>
              <a:t>Inventory accounting </a:t>
            </a:r>
            <a:br>
              <a:rPr lang="en-US" sz="4400" b="1" i="1" dirty="0">
                <a:solidFill>
                  <a:schemeClr val="bg1"/>
                </a:solidFill>
                <a:latin typeface="Cambria" pitchFamily="18" charset="0"/>
              </a:rPr>
            </a:br>
            <a:r>
              <a:rPr lang="en-US" sz="4400" b="1" i="1" dirty="0">
                <a:solidFill>
                  <a:schemeClr val="bg1"/>
                </a:solidFill>
                <a:latin typeface="Cambria" pitchFamily="18" charset="0"/>
              </a:rPr>
              <a:t>Chapter 7</a:t>
            </a:r>
            <a:endParaRPr lang="en-IN" dirty="0"/>
          </a:p>
        </p:txBody>
      </p:sp>
      <p:pic>
        <p:nvPicPr>
          <p:cNvPr id="6" name="Picture 1" descr="F:\BRIMS Logo.png">
            <a:extLst>
              <a:ext uri="{FF2B5EF4-FFF2-40B4-BE49-F238E27FC236}">
                <a16:creationId xmlns:a16="http://schemas.microsoft.com/office/drawing/2014/main" id="{1DC074A0-855C-4403-8AE2-7A951433060C}"/>
              </a:ext>
            </a:extLst>
          </p:cNvPr>
          <p:cNvPicPr>
            <a:picLocks noChangeAspect="1" noChangeArrowheads="1"/>
          </p:cNvPicPr>
          <p:nvPr/>
        </p:nvPicPr>
        <p:blipFill>
          <a:blip r:embed="rId2" cstate="print"/>
          <a:srcRect/>
          <a:stretch>
            <a:fillRect/>
          </a:stretch>
        </p:blipFill>
        <p:spPr bwMode="auto">
          <a:xfrm>
            <a:off x="8081885" y="230190"/>
            <a:ext cx="671946" cy="729777"/>
          </a:xfrm>
          <a:prstGeom prst="rect">
            <a:avLst/>
          </a:prstGeom>
          <a:noFill/>
        </p:spPr>
      </p:pic>
    </p:spTree>
    <p:extLst>
      <p:ext uri="{BB962C8B-B14F-4D97-AF65-F5344CB8AC3E}">
        <p14:creationId xmlns:p14="http://schemas.microsoft.com/office/powerpoint/2010/main" val="2299034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e the source image">
            <a:extLst>
              <a:ext uri="{FF2B5EF4-FFF2-40B4-BE49-F238E27FC236}">
                <a16:creationId xmlns:a16="http://schemas.microsoft.com/office/drawing/2014/main" id="{80F24944-8EF5-4CE5-ADED-E877758677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4072" y="2103858"/>
            <a:ext cx="7835152"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DFC34860-E9D6-4F5E-98AF-ADC25875E87E}"/>
              </a:ext>
            </a:extLst>
          </p:cNvPr>
          <p:cNvSpPr>
            <a:spLocks noGrp="1"/>
          </p:cNvSpPr>
          <p:nvPr>
            <p:ph type="title"/>
          </p:nvPr>
        </p:nvSpPr>
        <p:spPr>
          <a:xfrm>
            <a:off x="457200" y="274638"/>
            <a:ext cx="8229600" cy="1143000"/>
          </a:xfrm>
        </p:spPr>
        <p:txBody>
          <a:bodyPr/>
          <a:lstStyle/>
          <a:p>
            <a:r>
              <a:rPr lang="en-IN" dirty="0"/>
              <a:t>Perpetual Inventory Accounting</a:t>
            </a:r>
          </a:p>
        </p:txBody>
      </p:sp>
    </p:spTree>
    <p:extLst>
      <p:ext uri="{BB962C8B-B14F-4D97-AF65-F5344CB8AC3E}">
        <p14:creationId xmlns:p14="http://schemas.microsoft.com/office/powerpoint/2010/main" val="169584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7149-3F2F-41B1-9AF9-12CC1E1E41E9}"/>
              </a:ext>
            </a:extLst>
          </p:cNvPr>
          <p:cNvSpPr>
            <a:spLocks noGrp="1"/>
          </p:cNvSpPr>
          <p:nvPr>
            <p:ph type="title"/>
          </p:nvPr>
        </p:nvSpPr>
        <p:spPr/>
        <p:txBody>
          <a:bodyPr/>
          <a:lstStyle/>
          <a:p>
            <a:r>
              <a:rPr lang="en-IN" dirty="0"/>
              <a:t>LIFO/FIFO</a:t>
            </a:r>
          </a:p>
        </p:txBody>
      </p:sp>
      <p:pic>
        <p:nvPicPr>
          <p:cNvPr id="8194" name="Picture 2" descr="See the source image">
            <a:extLst>
              <a:ext uri="{FF2B5EF4-FFF2-40B4-BE49-F238E27FC236}">
                <a16:creationId xmlns:a16="http://schemas.microsoft.com/office/drawing/2014/main" id="{9CF6453A-2216-441A-A0FC-E783778C05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2682" y="2148681"/>
            <a:ext cx="7844118" cy="401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367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1A40-0C41-47D6-BE31-CC42A6A19D39}"/>
              </a:ext>
            </a:extLst>
          </p:cNvPr>
          <p:cNvSpPr>
            <a:spLocks noGrp="1"/>
          </p:cNvSpPr>
          <p:nvPr>
            <p:ph type="title"/>
          </p:nvPr>
        </p:nvSpPr>
        <p:spPr/>
        <p:txBody>
          <a:bodyPr/>
          <a:lstStyle/>
          <a:p>
            <a:r>
              <a:rPr lang="en-IN" dirty="0"/>
              <a:t>Weighted average method </a:t>
            </a:r>
          </a:p>
        </p:txBody>
      </p:sp>
      <p:pic>
        <p:nvPicPr>
          <p:cNvPr id="9218" name="Picture 2" descr="See the source image">
            <a:extLst>
              <a:ext uri="{FF2B5EF4-FFF2-40B4-BE49-F238E27FC236}">
                <a16:creationId xmlns:a16="http://schemas.microsoft.com/office/drawing/2014/main" id="{79C4AEAC-5CAA-4199-9121-7350B76DAA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667438"/>
            <a:ext cx="6858000" cy="402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955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792B-9DCE-4224-ACCA-EBFF036C3669}"/>
              </a:ext>
            </a:extLst>
          </p:cNvPr>
          <p:cNvSpPr>
            <a:spLocks noGrp="1"/>
          </p:cNvSpPr>
          <p:nvPr>
            <p:ph type="title"/>
          </p:nvPr>
        </p:nvSpPr>
        <p:spPr/>
        <p:txBody>
          <a:bodyPr/>
          <a:lstStyle/>
          <a:p>
            <a:r>
              <a:rPr lang="en-IN" dirty="0"/>
              <a:t>Moving average Cost Method </a:t>
            </a:r>
          </a:p>
        </p:txBody>
      </p:sp>
      <p:pic>
        <p:nvPicPr>
          <p:cNvPr id="10242" name="Picture 2" descr="See the source image">
            <a:extLst>
              <a:ext uri="{FF2B5EF4-FFF2-40B4-BE49-F238E27FC236}">
                <a16:creationId xmlns:a16="http://schemas.microsoft.com/office/drawing/2014/main" id="{0375BF96-A8B4-4F91-9DF9-296275594C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7859" y="2148680"/>
            <a:ext cx="7700681" cy="419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744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E64C-C74B-41FB-93E0-F44619DE354A}"/>
              </a:ext>
            </a:extLst>
          </p:cNvPr>
          <p:cNvSpPr>
            <a:spLocks noGrp="1"/>
          </p:cNvSpPr>
          <p:nvPr>
            <p:ph type="title"/>
          </p:nvPr>
        </p:nvSpPr>
        <p:spPr/>
        <p:txBody>
          <a:bodyPr/>
          <a:lstStyle/>
          <a:p>
            <a:r>
              <a:rPr lang="en-IN" dirty="0"/>
              <a:t>LIFO/FIFO/Weighted Average Value </a:t>
            </a:r>
          </a:p>
        </p:txBody>
      </p:sp>
      <p:pic>
        <p:nvPicPr>
          <p:cNvPr id="11266" name="Picture 2" descr="See the source image">
            <a:extLst>
              <a:ext uri="{FF2B5EF4-FFF2-40B4-BE49-F238E27FC236}">
                <a16:creationId xmlns:a16="http://schemas.microsoft.com/office/drawing/2014/main" id="{7223CFE2-5362-4FAE-85FF-D9FAE95BA8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847" y="1600200"/>
            <a:ext cx="8229600" cy="498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325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BCD9-987E-41E0-B754-48A104C8B174}"/>
              </a:ext>
            </a:extLst>
          </p:cNvPr>
          <p:cNvSpPr>
            <a:spLocks noGrp="1"/>
          </p:cNvSpPr>
          <p:nvPr>
            <p:ph type="title"/>
          </p:nvPr>
        </p:nvSpPr>
        <p:spPr/>
        <p:txBody>
          <a:bodyPr/>
          <a:lstStyle/>
          <a:p>
            <a:r>
              <a:rPr lang="en-IN" dirty="0"/>
              <a:t>FIFO PERPETUAL</a:t>
            </a:r>
          </a:p>
        </p:txBody>
      </p:sp>
      <p:pic>
        <p:nvPicPr>
          <p:cNvPr id="12290" name="Picture 2" descr="See the source image">
            <a:extLst>
              <a:ext uri="{FF2B5EF4-FFF2-40B4-BE49-F238E27FC236}">
                <a16:creationId xmlns:a16="http://schemas.microsoft.com/office/drawing/2014/main" id="{BF632203-11E8-4552-BDB2-213AEE7AF9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21581" y="1600200"/>
            <a:ext cx="690083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17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5B79-7BBD-49E4-8BD3-EAACD2DE9D4E}"/>
              </a:ext>
            </a:extLst>
          </p:cNvPr>
          <p:cNvSpPr>
            <a:spLocks noGrp="1"/>
          </p:cNvSpPr>
          <p:nvPr>
            <p:ph type="title"/>
          </p:nvPr>
        </p:nvSpPr>
        <p:spPr/>
        <p:txBody>
          <a:bodyPr/>
          <a:lstStyle/>
          <a:p>
            <a:r>
              <a:rPr lang="en-IN" dirty="0"/>
              <a:t>PERPETUAL INVENTORY FIFO</a:t>
            </a:r>
          </a:p>
        </p:txBody>
      </p:sp>
      <p:pic>
        <p:nvPicPr>
          <p:cNvPr id="4098" name="Picture 2" descr="See the source image">
            <a:extLst>
              <a:ext uri="{FF2B5EF4-FFF2-40B4-BE49-F238E27FC236}">
                <a16:creationId xmlns:a16="http://schemas.microsoft.com/office/drawing/2014/main" id="{61C22FCE-53F2-4EFC-B9A4-7007B5FC59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208" y="1600200"/>
            <a:ext cx="803358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738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2563-6579-412B-8625-773E65070EC6}"/>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Problem # (1):</a:t>
            </a:r>
            <a:br>
              <a:rPr lang="en-US" b="0"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1083F24-6848-41DC-9E24-9CC576D58BBB}"/>
              </a:ext>
            </a:extLst>
          </p:cNvPr>
          <p:cNvSpPr>
            <a:spLocks noGrp="1"/>
          </p:cNvSpPr>
          <p:nvPr>
            <p:ph idx="1"/>
          </p:nvPr>
        </p:nvSpPr>
        <p:spPr/>
        <p:txBody>
          <a:bodyPr/>
          <a:lstStyle/>
          <a:p>
            <a:pPr algn="l" fontAlgn="base"/>
            <a:r>
              <a:rPr lang="en-US" b="0" i="0" dirty="0">
                <a:solidFill>
                  <a:srgbClr val="000000"/>
                </a:solidFill>
                <a:effectLst/>
                <a:latin typeface="Arial" panose="020B0604020202020204" pitchFamily="34" charset="0"/>
              </a:rPr>
              <a:t>Don Barco has recently started a new business which deals in a single product. The first three months of his year of trading showed the following purchases and sales:</a:t>
            </a:r>
          </a:p>
          <a:p>
            <a:endParaRPr lang="en-IN" dirty="0"/>
          </a:p>
        </p:txBody>
      </p:sp>
    </p:spTree>
    <p:extLst>
      <p:ext uri="{BB962C8B-B14F-4D97-AF65-F5344CB8AC3E}">
        <p14:creationId xmlns:p14="http://schemas.microsoft.com/office/powerpoint/2010/main" val="959158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fo">
            <a:extLst>
              <a:ext uri="{FF2B5EF4-FFF2-40B4-BE49-F238E27FC236}">
                <a16:creationId xmlns:a16="http://schemas.microsoft.com/office/drawing/2014/main" id="{DC5F159A-25C5-416D-ACCB-972BF0347F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0681" y="800101"/>
            <a:ext cx="5862638" cy="34709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EC136E-9349-4DE8-BA23-A71819F008BC}"/>
              </a:ext>
            </a:extLst>
          </p:cNvPr>
          <p:cNvSpPr txBox="1"/>
          <p:nvPr/>
        </p:nvSpPr>
        <p:spPr>
          <a:xfrm>
            <a:off x="1132609" y="4536713"/>
            <a:ext cx="4572000" cy="1200329"/>
          </a:xfrm>
          <a:prstGeom prst="rect">
            <a:avLst/>
          </a:prstGeom>
          <a:noFill/>
        </p:spPr>
        <p:txBody>
          <a:bodyPr wrap="square">
            <a:spAutoFit/>
          </a:bodyPr>
          <a:lstStyle/>
          <a:p>
            <a:pPr algn="l" fontAlgn="base"/>
            <a:r>
              <a:rPr lang="en-US" b="1" i="0" dirty="0">
                <a:solidFill>
                  <a:srgbClr val="000000"/>
                </a:solidFill>
                <a:effectLst/>
                <a:latin typeface="Arial" panose="020B0604020202020204" pitchFamily="34" charset="0"/>
              </a:rPr>
              <a:t>Required:</a:t>
            </a:r>
            <a:endParaRPr lang="en-US" b="0" i="0" dirty="0">
              <a:solidFill>
                <a:srgbClr val="000000"/>
              </a:solidFill>
              <a:effectLst/>
              <a:latin typeface="Arial" panose="020B0604020202020204" pitchFamily="34" charset="0"/>
            </a:endParaRPr>
          </a:p>
          <a:p>
            <a:pPr algn="l" fontAlgn="base"/>
            <a:r>
              <a:rPr lang="en-US" b="0" i="0" dirty="0">
                <a:solidFill>
                  <a:srgbClr val="000000"/>
                </a:solidFill>
                <a:effectLst/>
                <a:latin typeface="Arial" panose="020B0604020202020204" pitchFamily="34" charset="0"/>
              </a:rPr>
              <a:t>Calculate value of inventory as at 31 March 2015 under FIFO method of inventory valuation.</a:t>
            </a:r>
          </a:p>
        </p:txBody>
      </p:sp>
    </p:spTree>
    <p:extLst>
      <p:ext uri="{BB962C8B-B14F-4D97-AF65-F5344CB8AC3E}">
        <p14:creationId xmlns:p14="http://schemas.microsoft.com/office/powerpoint/2010/main" val="3679091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ifo solution">
            <a:extLst>
              <a:ext uri="{FF2B5EF4-FFF2-40B4-BE49-F238E27FC236}">
                <a16:creationId xmlns:a16="http://schemas.microsoft.com/office/drawing/2014/main" id="{CB71D223-9B7F-4520-9758-2D5481C27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83" y="1548246"/>
            <a:ext cx="7610908" cy="41299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B72DB2E-1191-4146-B1D0-E4CC258046D6}"/>
              </a:ext>
            </a:extLst>
          </p:cNvPr>
          <p:cNvSpPr txBox="1"/>
          <p:nvPr/>
        </p:nvSpPr>
        <p:spPr>
          <a:xfrm>
            <a:off x="1070263" y="185989"/>
            <a:ext cx="7512628" cy="830997"/>
          </a:xfrm>
          <a:prstGeom prst="rect">
            <a:avLst/>
          </a:prstGeom>
          <a:noFill/>
        </p:spPr>
        <p:txBody>
          <a:bodyPr wrap="square">
            <a:spAutoFit/>
          </a:bodyPr>
          <a:lstStyle/>
          <a:p>
            <a:pPr algn="ctr" fontAlgn="base"/>
            <a:r>
              <a:rPr lang="en-US" sz="2400" b="1" i="0" dirty="0">
                <a:solidFill>
                  <a:srgbClr val="333333"/>
                </a:solidFill>
                <a:effectLst/>
                <a:latin typeface="Oswald"/>
              </a:rPr>
              <a:t>Calculation of Closing Inventory (FIFO Perpetual and FIFO Periodic)</a:t>
            </a:r>
          </a:p>
        </p:txBody>
      </p:sp>
    </p:spTree>
    <p:extLst>
      <p:ext uri="{BB962C8B-B14F-4D97-AF65-F5344CB8AC3E}">
        <p14:creationId xmlns:p14="http://schemas.microsoft.com/office/powerpoint/2010/main" val="116372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6654-F6B3-4724-A479-AD62C683915D}"/>
              </a:ext>
            </a:extLst>
          </p:cNvPr>
          <p:cNvSpPr>
            <a:spLocks noGrp="1"/>
          </p:cNvSpPr>
          <p:nvPr>
            <p:ph type="title"/>
          </p:nvPr>
        </p:nvSpPr>
        <p:spPr/>
        <p:txBody>
          <a:bodyPr/>
          <a:lstStyle/>
          <a:p>
            <a:r>
              <a:rPr lang="en-US" b="0" i="0" dirty="0">
                <a:solidFill>
                  <a:srgbClr val="062942"/>
                </a:solidFill>
                <a:effectLst/>
                <a:latin typeface="Franklin-Gothic-URW-Book"/>
              </a:rPr>
              <a:t>Inventory</a:t>
            </a:r>
            <a:endParaRPr lang="en-IN" dirty="0"/>
          </a:p>
        </p:txBody>
      </p:sp>
      <p:sp>
        <p:nvSpPr>
          <p:cNvPr id="3" name="Content Placeholder 2">
            <a:extLst>
              <a:ext uri="{FF2B5EF4-FFF2-40B4-BE49-F238E27FC236}">
                <a16:creationId xmlns:a16="http://schemas.microsoft.com/office/drawing/2014/main" id="{52DDB725-FD02-4F5C-BC2A-806920BEC9EE}"/>
              </a:ext>
            </a:extLst>
          </p:cNvPr>
          <p:cNvSpPr>
            <a:spLocks noGrp="1"/>
          </p:cNvSpPr>
          <p:nvPr>
            <p:ph idx="1"/>
          </p:nvPr>
        </p:nvSpPr>
        <p:spPr/>
        <p:txBody>
          <a:bodyPr>
            <a:normAutofit fontScale="92500" lnSpcReduction="10000"/>
          </a:bodyPr>
          <a:lstStyle/>
          <a:p>
            <a:pPr algn="l"/>
            <a:r>
              <a:rPr lang="en-US" b="0" i="0" dirty="0">
                <a:solidFill>
                  <a:srgbClr val="062942"/>
                </a:solidFill>
                <a:effectLst/>
                <a:latin typeface="Franklin-Gothic-URW-Book"/>
              </a:rPr>
              <a:t>Inventory refers to purchased goods with the intention of reselling, or produced goods (including labor, material &amp; manufacturing overhead costs).</a:t>
            </a:r>
          </a:p>
          <a:p>
            <a:pPr algn="l"/>
            <a:r>
              <a:rPr lang="en-US" b="0" i="0" dirty="0">
                <a:solidFill>
                  <a:srgbClr val="062942"/>
                </a:solidFill>
                <a:effectLst/>
                <a:latin typeface="Franklin-Gothic-URW-Book"/>
              </a:rPr>
              <a:t>FIFO and LIFO - The methods are not actually linked to the tracking of physical inventory, just inventory </a:t>
            </a:r>
            <a:r>
              <a:rPr lang="en-US" dirty="0">
                <a:solidFill>
                  <a:srgbClr val="062942"/>
                </a:solidFill>
                <a:latin typeface="Franklin-Gothic-URW-Book"/>
              </a:rPr>
              <a:t>Total balance cost </a:t>
            </a:r>
            <a:r>
              <a:rPr lang="en-US" b="0" i="0" dirty="0">
                <a:solidFill>
                  <a:srgbClr val="062942"/>
                </a:solidFill>
                <a:effectLst/>
                <a:latin typeface="Franklin-Gothic-URW-Book"/>
              </a:rPr>
              <a:t> </a:t>
            </a:r>
          </a:p>
          <a:p>
            <a:pPr algn="l"/>
            <a:r>
              <a:rPr lang="en-US" b="0" i="0" dirty="0">
                <a:solidFill>
                  <a:srgbClr val="062942"/>
                </a:solidFill>
                <a:effectLst/>
                <a:latin typeface="Franklin-Gothic-URW-Book"/>
              </a:rPr>
              <a:t>This does mean a company using the FIFO method could be offloading more recently acquired inventory first, or vice-versa with LIFO.</a:t>
            </a:r>
          </a:p>
          <a:p>
            <a:pPr algn="l"/>
            <a:r>
              <a:rPr lang="en-US" b="0" i="0" dirty="0">
                <a:solidFill>
                  <a:srgbClr val="062942"/>
                </a:solidFill>
                <a:effectLst/>
                <a:latin typeface="Franklin-Gothic-URW-Book"/>
              </a:rPr>
              <a:t> However, in order for the cost of goods sold (COGS) calculation to work, both methods have to assume inventory is being sold in their intended orders.</a:t>
            </a:r>
          </a:p>
          <a:p>
            <a:endParaRPr lang="en-IN" dirty="0"/>
          </a:p>
        </p:txBody>
      </p:sp>
      <p:pic>
        <p:nvPicPr>
          <p:cNvPr id="5" name="Picture 1" descr="F:\BRIMS Logo.png">
            <a:extLst>
              <a:ext uri="{FF2B5EF4-FFF2-40B4-BE49-F238E27FC236}">
                <a16:creationId xmlns:a16="http://schemas.microsoft.com/office/drawing/2014/main" id="{BB643A7B-3B51-4D6C-8FB6-7ADA45A3512E}"/>
              </a:ext>
            </a:extLst>
          </p:cNvPr>
          <p:cNvPicPr>
            <a:picLocks noChangeAspect="1" noChangeArrowheads="1"/>
          </p:cNvPicPr>
          <p:nvPr/>
        </p:nvPicPr>
        <p:blipFill>
          <a:blip r:embed="rId2" cstate="print"/>
          <a:srcRect/>
          <a:stretch>
            <a:fillRect/>
          </a:stretch>
        </p:blipFill>
        <p:spPr bwMode="auto">
          <a:xfrm>
            <a:off x="8081885" y="230190"/>
            <a:ext cx="671946" cy="729777"/>
          </a:xfrm>
          <a:prstGeom prst="rect">
            <a:avLst/>
          </a:prstGeom>
          <a:noFill/>
        </p:spPr>
      </p:pic>
    </p:spTree>
    <p:extLst>
      <p:ext uri="{BB962C8B-B14F-4D97-AF65-F5344CB8AC3E}">
        <p14:creationId xmlns:p14="http://schemas.microsoft.com/office/powerpoint/2010/main" val="4018214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2A7D-9F17-4C80-AC80-343B95340953}"/>
              </a:ext>
            </a:extLst>
          </p:cNvPr>
          <p:cNvSpPr>
            <a:spLocks noGrp="1"/>
          </p:cNvSpPr>
          <p:nvPr>
            <p:ph type="title"/>
          </p:nvPr>
        </p:nvSpPr>
        <p:spPr/>
        <p:txBody>
          <a:bodyPr/>
          <a:lstStyle/>
          <a:p>
            <a:r>
              <a:rPr lang="en-IN" dirty="0"/>
              <a:t>LIFO Method </a:t>
            </a:r>
          </a:p>
        </p:txBody>
      </p:sp>
      <p:sp>
        <p:nvSpPr>
          <p:cNvPr id="3" name="Content Placeholder 2">
            <a:extLst>
              <a:ext uri="{FF2B5EF4-FFF2-40B4-BE49-F238E27FC236}">
                <a16:creationId xmlns:a16="http://schemas.microsoft.com/office/drawing/2014/main" id="{802F17B6-843A-41F1-BA17-23A82FE283BB}"/>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3A3A3A"/>
                </a:solidFill>
                <a:effectLst/>
                <a:latin typeface="Helvetica" panose="020B0604020202020204" pitchFamily="34" charset="0"/>
              </a:rPr>
              <a:t>April 01: Inventories on hand: 50 units at the rate of $2 and 100 units at the rate of $1.50.</a:t>
            </a:r>
          </a:p>
          <a:p>
            <a:pPr algn="l">
              <a:buFont typeface="Arial" panose="020B0604020202020204" pitchFamily="34" charset="0"/>
              <a:buChar char="•"/>
            </a:pPr>
            <a:r>
              <a:rPr lang="en-US" b="0" i="0" dirty="0">
                <a:solidFill>
                  <a:srgbClr val="3A3A3A"/>
                </a:solidFill>
                <a:effectLst/>
                <a:latin typeface="Helvetica" panose="020B0604020202020204" pitchFamily="34" charset="0"/>
              </a:rPr>
              <a:t>April 05: Purchased 100 units at a rate of $1.80.</a:t>
            </a:r>
          </a:p>
          <a:p>
            <a:pPr algn="l">
              <a:buFont typeface="Arial" panose="020B0604020202020204" pitchFamily="34" charset="0"/>
              <a:buChar char="•"/>
            </a:pPr>
            <a:r>
              <a:rPr lang="en-US" b="0" i="0" dirty="0">
                <a:solidFill>
                  <a:srgbClr val="3A3A3A"/>
                </a:solidFill>
                <a:effectLst/>
                <a:latin typeface="Helvetica" panose="020B0604020202020204" pitchFamily="34" charset="0"/>
              </a:rPr>
              <a:t>April 06: 10 units of the inventories purchased on 5th April at the rate of $1.80 are returned to supplier.</a:t>
            </a:r>
          </a:p>
          <a:p>
            <a:pPr algn="l">
              <a:buFont typeface="Arial" panose="020B0604020202020204" pitchFamily="34" charset="0"/>
              <a:buChar char="•"/>
            </a:pPr>
            <a:r>
              <a:rPr lang="en-US" b="0" i="0" dirty="0">
                <a:solidFill>
                  <a:srgbClr val="3A3A3A"/>
                </a:solidFill>
                <a:effectLst/>
                <a:latin typeface="Helvetica" panose="020B0604020202020204" pitchFamily="34" charset="0"/>
              </a:rPr>
              <a:t>April 10: 80 units were issued to factory.</a:t>
            </a:r>
          </a:p>
          <a:p>
            <a:pPr algn="l">
              <a:buFont typeface="Arial" panose="020B0604020202020204" pitchFamily="34" charset="0"/>
              <a:buChar char="•"/>
            </a:pPr>
            <a:r>
              <a:rPr lang="en-US" b="0" i="0" dirty="0">
                <a:solidFill>
                  <a:srgbClr val="3A3A3A"/>
                </a:solidFill>
                <a:effectLst/>
                <a:latin typeface="Helvetica" panose="020B0604020202020204" pitchFamily="34" charset="0"/>
              </a:rPr>
              <a:t>April 15: 50 units were issued to factory.</a:t>
            </a:r>
          </a:p>
          <a:p>
            <a:pPr algn="l">
              <a:buFont typeface="Arial" panose="020B0604020202020204" pitchFamily="34" charset="0"/>
              <a:buChar char="•"/>
            </a:pPr>
            <a:r>
              <a:rPr lang="en-US" b="0" i="0" dirty="0">
                <a:solidFill>
                  <a:srgbClr val="3A3A3A"/>
                </a:solidFill>
                <a:effectLst/>
                <a:latin typeface="Helvetica" panose="020B0604020202020204" pitchFamily="34" charset="0"/>
              </a:rPr>
              <a:t>April 20: 20 units were purchased at a rate of $1.50.</a:t>
            </a:r>
          </a:p>
          <a:p>
            <a:pPr algn="l">
              <a:buFont typeface="Arial" panose="020B0604020202020204" pitchFamily="34" charset="0"/>
              <a:buChar char="•"/>
            </a:pPr>
            <a:r>
              <a:rPr lang="en-US" b="0" i="0" dirty="0">
                <a:solidFill>
                  <a:srgbClr val="3A3A3A"/>
                </a:solidFill>
                <a:effectLst/>
                <a:latin typeface="Helvetica" panose="020B0604020202020204" pitchFamily="34" charset="0"/>
              </a:rPr>
              <a:t>April 25: 70 units were issued to the factory.</a:t>
            </a:r>
          </a:p>
          <a:p>
            <a:pPr algn="l">
              <a:buFont typeface="Arial" panose="020B0604020202020204" pitchFamily="34" charset="0"/>
              <a:buChar char="•"/>
            </a:pPr>
            <a:r>
              <a:rPr lang="en-US" b="0" i="0" dirty="0">
                <a:solidFill>
                  <a:srgbClr val="3A3A3A"/>
                </a:solidFill>
                <a:effectLst/>
                <a:latin typeface="Helvetica" panose="020B0604020202020204" pitchFamily="34" charset="0"/>
              </a:rPr>
              <a:t>April 30: 50 units purchased at $1.70.</a:t>
            </a:r>
          </a:p>
          <a:p>
            <a:pPr algn="l">
              <a:buFont typeface="Arial" panose="020B0604020202020204" pitchFamily="34" charset="0"/>
              <a:buChar char="•"/>
            </a:pPr>
            <a:r>
              <a:rPr lang="en-US" b="0" i="0" dirty="0">
                <a:solidFill>
                  <a:srgbClr val="3A3A3A"/>
                </a:solidFill>
                <a:effectLst/>
                <a:latin typeface="Helvetica" panose="020B0604020202020204" pitchFamily="34" charset="0"/>
              </a:rPr>
              <a:t>April 30: Out of units issued to factory on 25th April, 10 units were returned to the store.</a:t>
            </a:r>
          </a:p>
          <a:p>
            <a:pPr algn="l"/>
            <a:r>
              <a:rPr lang="en-US" b="0" i="0" dirty="0">
                <a:solidFill>
                  <a:srgbClr val="3A3A3A"/>
                </a:solidFill>
                <a:effectLst/>
                <a:latin typeface="Helvetica" panose="020B0604020202020204" pitchFamily="34" charset="0"/>
              </a:rPr>
              <a:t>Using the last in first out (LIFO) method, show the value of inventory in hand on 30th April.</a:t>
            </a:r>
          </a:p>
          <a:p>
            <a:endParaRPr lang="en-IN" dirty="0"/>
          </a:p>
        </p:txBody>
      </p:sp>
    </p:spTree>
    <p:extLst>
      <p:ext uri="{BB962C8B-B14F-4D97-AF65-F5344CB8AC3E}">
        <p14:creationId xmlns:p14="http://schemas.microsoft.com/office/powerpoint/2010/main" val="1718901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ast in First Out Method of Inventory Costing">
            <a:extLst>
              <a:ext uri="{FF2B5EF4-FFF2-40B4-BE49-F238E27FC236}">
                <a16:creationId xmlns:a16="http://schemas.microsoft.com/office/drawing/2014/main" id="{54E83515-00D2-4230-9A68-AB63534DC1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 y="737756"/>
            <a:ext cx="8063345" cy="538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55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FF98-9F52-46EA-B806-19A7BDDA0A2A}"/>
              </a:ext>
            </a:extLst>
          </p:cNvPr>
          <p:cNvSpPr>
            <a:spLocks noGrp="1"/>
          </p:cNvSpPr>
          <p:nvPr>
            <p:ph type="title"/>
          </p:nvPr>
        </p:nvSpPr>
        <p:spPr/>
        <p:txBody>
          <a:bodyPr/>
          <a:lstStyle/>
          <a:p>
            <a:r>
              <a:rPr lang="en-US" b="0" i="0" dirty="0">
                <a:solidFill>
                  <a:srgbClr val="062942"/>
                </a:solidFill>
                <a:effectLst/>
                <a:latin typeface="Franklin-Gothic-URW-Book"/>
              </a:rPr>
              <a:t>Inventory</a:t>
            </a:r>
            <a:endParaRPr lang="en-IN" dirty="0"/>
          </a:p>
        </p:txBody>
      </p:sp>
      <p:sp>
        <p:nvSpPr>
          <p:cNvPr id="3" name="Content Placeholder 2">
            <a:extLst>
              <a:ext uri="{FF2B5EF4-FFF2-40B4-BE49-F238E27FC236}">
                <a16:creationId xmlns:a16="http://schemas.microsoft.com/office/drawing/2014/main" id="{5273E35C-9646-4D28-BE8F-7D6381650A08}"/>
              </a:ext>
            </a:extLst>
          </p:cNvPr>
          <p:cNvSpPr>
            <a:spLocks noGrp="1"/>
          </p:cNvSpPr>
          <p:nvPr>
            <p:ph idx="1"/>
          </p:nvPr>
        </p:nvSpPr>
        <p:spPr/>
        <p:txBody>
          <a:bodyPr/>
          <a:lstStyle/>
          <a:p>
            <a:r>
              <a:rPr lang="en-US" dirty="0"/>
              <a:t>Inventory accounting determines the specific value of assets at certain stages in their development and production.</a:t>
            </a:r>
          </a:p>
          <a:p>
            <a:r>
              <a:rPr lang="en-US" dirty="0"/>
              <a:t>This accounting method ensures an accurate representation of the value of all assets, company-wide.</a:t>
            </a:r>
          </a:p>
          <a:p>
            <a:r>
              <a:rPr lang="en-US" dirty="0"/>
              <a:t>Careful examination by a company of these values could lead to increased profit margins at each stage of the product.</a:t>
            </a:r>
            <a:endParaRPr lang="en-IN" dirty="0"/>
          </a:p>
        </p:txBody>
      </p:sp>
      <p:pic>
        <p:nvPicPr>
          <p:cNvPr id="5" name="Picture 1" descr="F:\BRIMS Logo.png">
            <a:extLst>
              <a:ext uri="{FF2B5EF4-FFF2-40B4-BE49-F238E27FC236}">
                <a16:creationId xmlns:a16="http://schemas.microsoft.com/office/drawing/2014/main" id="{78D3D840-4A36-4FC1-A159-7A2E36896E85}"/>
              </a:ext>
            </a:extLst>
          </p:cNvPr>
          <p:cNvPicPr>
            <a:picLocks noChangeAspect="1" noChangeArrowheads="1"/>
          </p:cNvPicPr>
          <p:nvPr/>
        </p:nvPicPr>
        <p:blipFill>
          <a:blip r:embed="rId2" cstate="print"/>
          <a:srcRect/>
          <a:stretch>
            <a:fillRect/>
          </a:stretch>
        </p:blipFill>
        <p:spPr bwMode="auto">
          <a:xfrm>
            <a:off x="7843404" y="519595"/>
            <a:ext cx="671946" cy="729777"/>
          </a:xfrm>
          <a:prstGeom prst="rect">
            <a:avLst/>
          </a:prstGeom>
          <a:noFill/>
        </p:spPr>
      </p:pic>
    </p:spTree>
    <p:extLst>
      <p:ext uri="{BB962C8B-B14F-4D97-AF65-F5344CB8AC3E}">
        <p14:creationId xmlns:p14="http://schemas.microsoft.com/office/powerpoint/2010/main" val="244069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E25A-EF98-4224-ACC6-2428F5B1E3EF}"/>
              </a:ext>
            </a:extLst>
          </p:cNvPr>
          <p:cNvSpPr>
            <a:spLocks noGrp="1"/>
          </p:cNvSpPr>
          <p:nvPr>
            <p:ph type="title"/>
          </p:nvPr>
        </p:nvSpPr>
        <p:spPr>
          <a:xfrm>
            <a:off x="628650" y="375517"/>
            <a:ext cx="7886700" cy="1325563"/>
          </a:xfrm>
        </p:spPr>
        <p:txBody>
          <a:bodyPr/>
          <a:lstStyle/>
          <a:p>
            <a:r>
              <a:rPr lang="en-US" dirty="0"/>
              <a:t>How Inventory Accounting Works</a:t>
            </a:r>
            <a:br>
              <a:rPr lang="en-US" dirty="0"/>
            </a:br>
            <a:endParaRPr lang="en-IN" dirty="0"/>
          </a:p>
        </p:txBody>
      </p:sp>
      <p:sp>
        <p:nvSpPr>
          <p:cNvPr id="3" name="Content Placeholder 2">
            <a:extLst>
              <a:ext uri="{FF2B5EF4-FFF2-40B4-BE49-F238E27FC236}">
                <a16:creationId xmlns:a16="http://schemas.microsoft.com/office/drawing/2014/main" id="{D52456D5-FBA7-4F3E-8306-EAA6F16EE578}"/>
              </a:ext>
            </a:extLst>
          </p:cNvPr>
          <p:cNvSpPr>
            <a:spLocks noGrp="1"/>
          </p:cNvSpPr>
          <p:nvPr>
            <p:ph idx="1"/>
          </p:nvPr>
        </p:nvSpPr>
        <p:spPr/>
        <p:txBody>
          <a:bodyPr>
            <a:normAutofit/>
          </a:bodyPr>
          <a:lstStyle/>
          <a:p>
            <a:r>
              <a:rPr lang="en-US" dirty="0"/>
              <a:t>GAAP requires inventory to be properly accounted for according to a very particular set of standards, to limit the potential of overstating profit by understating inventory value. </a:t>
            </a:r>
          </a:p>
          <a:p>
            <a:r>
              <a:rPr lang="en-US" dirty="0"/>
              <a:t>Profit is revenue minus costs. </a:t>
            </a:r>
          </a:p>
          <a:p>
            <a:r>
              <a:rPr lang="en-US" dirty="0"/>
              <a:t>Revenue is generated by selling inventory. If the inventory value (or cost) is understated, then the profit associated with the sale of the inventory may be overstated. That can potentially inflate the company's valuation.</a:t>
            </a:r>
          </a:p>
          <a:p>
            <a:endParaRPr lang="en-US" dirty="0"/>
          </a:p>
        </p:txBody>
      </p:sp>
      <p:pic>
        <p:nvPicPr>
          <p:cNvPr id="5" name="Picture 1" descr="F:\BRIMS Logo.png">
            <a:extLst>
              <a:ext uri="{FF2B5EF4-FFF2-40B4-BE49-F238E27FC236}">
                <a16:creationId xmlns:a16="http://schemas.microsoft.com/office/drawing/2014/main" id="{CBF06869-C401-4614-B1EA-28D57C576100}"/>
              </a:ext>
            </a:extLst>
          </p:cNvPr>
          <p:cNvPicPr>
            <a:picLocks noChangeAspect="1" noChangeArrowheads="1"/>
          </p:cNvPicPr>
          <p:nvPr/>
        </p:nvPicPr>
        <p:blipFill>
          <a:blip r:embed="rId3" cstate="print"/>
          <a:srcRect/>
          <a:stretch>
            <a:fillRect/>
          </a:stretch>
        </p:blipFill>
        <p:spPr bwMode="auto">
          <a:xfrm>
            <a:off x="8037061" y="519595"/>
            <a:ext cx="671946" cy="729777"/>
          </a:xfrm>
          <a:prstGeom prst="rect">
            <a:avLst/>
          </a:prstGeom>
          <a:noFill/>
        </p:spPr>
      </p:pic>
    </p:spTree>
    <p:extLst>
      <p:ext uri="{BB962C8B-B14F-4D97-AF65-F5344CB8AC3E}">
        <p14:creationId xmlns:p14="http://schemas.microsoft.com/office/powerpoint/2010/main" val="226262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8B971-BE2E-49DD-996D-9426C46EA7AB}"/>
              </a:ext>
            </a:extLst>
          </p:cNvPr>
          <p:cNvSpPr>
            <a:spLocks noGrp="1"/>
          </p:cNvSpPr>
          <p:nvPr>
            <p:ph idx="1"/>
          </p:nvPr>
        </p:nvSpPr>
        <p:spPr/>
        <p:txBody>
          <a:bodyPr/>
          <a:lstStyle/>
          <a:p>
            <a:r>
              <a:rPr lang="en-US" dirty="0"/>
              <a:t>The other item the GAAP rules guard against is the potential for a company to overstate its value by overstating the value of inventory. Since inventory is an asset, it affects the overall value of the company. A company which is manufacturing or selling an outdated item might see a decrease in the value of its inventory. Unless this is accurately captured in the company financials, the value of the company's assets and thus the company itself might be inflated.</a:t>
            </a:r>
            <a:endParaRPr lang="en-IN" dirty="0"/>
          </a:p>
          <a:p>
            <a:endParaRPr lang="en-IN" dirty="0"/>
          </a:p>
        </p:txBody>
      </p:sp>
      <p:sp>
        <p:nvSpPr>
          <p:cNvPr id="4" name="Title 1">
            <a:extLst>
              <a:ext uri="{FF2B5EF4-FFF2-40B4-BE49-F238E27FC236}">
                <a16:creationId xmlns:a16="http://schemas.microsoft.com/office/drawing/2014/main" id="{394F9C72-2AD3-40F5-AB77-0EB6AA069306}"/>
              </a:ext>
            </a:extLst>
          </p:cNvPr>
          <p:cNvSpPr>
            <a:spLocks noGrp="1"/>
          </p:cNvSpPr>
          <p:nvPr>
            <p:ph type="title"/>
          </p:nvPr>
        </p:nvSpPr>
        <p:spPr>
          <a:xfrm>
            <a:off x="628650" y="365126"/>
            <a:ext cx="7886700" cy="1325563"/>
          </a:xfrm>
        </p:spPr>
        <p:txBody>
          <a:bodyPr/>
          <a:lstStyle/>
          <a:p>
            <a:r>
              <a:rPr lang="en-US" dirty="0"/>
              <a:t>How Inventory Accounting Works</a:t>
            </a:r>
            <a:br>
              <a:rPr lang="en-US" dirty="0"/>
            </a:br>
            <a:endParaRPr lang="en-IN" dirty="0"/>
          </a:p>
        </p:txBody>
      </p:sp>
    </p:spTree>
    <p:extLst>
      <p:ext uri="{BB962C8B-B14F-4D97-AF65-F5344CB8AC3E}">
        <p14:creationId xmlns:p14="http://schemas.microsoft.com/office/powerpoint/2010/main" val="115263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68DA-E564-4C9D-A2EA-A69AE38A03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C0AB58-C796-4DA0-ADE5-EAF86C7A7386}"/>
              </a:ext>
            </a:extLst>
          </p:cNvPr>
          <p:cNvSpPr>
            <a:spLocks noGrp="1"/>
          </p:cNvSpPr>
          <p:nvPr>
            <p:ph idx="1"/>
          </p:nvPr>
        </p:nvSpPr>
        <p:spPr/>
        <p:txBody>
          <a:bodyPr>
            <a:normAutofit fontScale="70000" lnSpcReduction="20000"/>
          </a:bodyPr>
          <a:lstStyle/>
          <a:p>
            <a:r>
              <a:rPr lang="en-US" dirty="0"/>
              <a:t>Advantages of Inventory Accounting</a:t>
            </a:r>
          </a:p>
          <a:p>
            <a:r>
              <a:rPr lang="en-US" dirty="0"/>
              <a:t>The main advantage of inventory accounting is to have an accurate representation of the company's financial health. However, there are some additional advantages to keeping track of the value of items through their respective production stages. Namely, inventory accounting allows businesses to assess where they may be able to increase profit margins on a product at a particular place in that product's cycle.</a:t>
            </a:r>
          </a:p>
          <a:p>
            <a:endParaRPr lang="en-US" dirty="0"/>
          </a:p>
          <a:p>
            <a:r>
              <a:rPr lang="en-US" dirty="0"/>
              <a:t>This can be seen most prominently in products that require exceptional time or expense in secondary stages of production. Items such as pharmaceuticals, machinery, and technology are three products that require large amounts of expense after their initial designing. By evaluating the value of the product at a certain stage⁠—such as clinical trials or transportation of the product⁠—a company can adjust the variables at that stage to keep the product value the same while increasing their profit margins by decreasing expenses.</a:t>
            </a:r>
            <a:endParaRPr lang="en-IN" dirty="0"/>
          </a:p>
        </p:txBody>
      </p:sp>
      <p:pic>
        <p:nvPicPr>
          <p:cNvPr id="2050" name="Picture 2" descr="See the source image">
            <a:extLst>
              <a:ext uri="{FF2B5EF4-FFF2-40B4-BE49-F238E27FC236}">
                <a16:creationId xmlns:a16="http://schemas.microsoft.com/office/drawing/2014/main" id="{AD9487A6-8CA9-420D-89DD-4AF35E1A5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863"/>
            <a:ext cx="9144000" cy="6518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 descr="F:\BRIMS Logo.png">
            <a:extLst>
              <a:ext uri="{FF2B5EF4-FFF2-40B4-BE49-F238E27FC236}">
                <a16:creationId xmlns:a16="http://schemas.microsoft.com/office/drawing/2014/main" id="{72227B87-85D9-470F-A410-2FF79892C806}"/>
              </a:ext>
            </a:extLst>
          </p:cNvPr>
          <p:cNvPicPr>
            <a:picLocks noChangeAspect="1" noChangeArrowheads="1"/>
          </p:cNvPicPr>
          <p:nvPr/>
        </p:nvPicPr>
        <p:blipFill>
          <a:blip r:embed="rId3" cstate="print"/>
          <a:srcRect/>
          <a:stretch>
            <a:fillRect/>
          </a:stretch>
        </p:blipFill>
        <p:spPr bwMode="auto">
          <a:xfrm>
            <a:off x="8179377" y="97399"/>
            <a:ext cx="671946" cy="729777"/>
          </a:xfrm>
          <a:prstGeom prst="rect">
            <a:avLst/>
          </a:prstGeom>
          <a:noFill/>
        </p:spPr>
      </p:pic>
    </p:spTree>
    <p:extLst>
      <p:ext uri="{BB962C8B-B14F-4D97-AF65-F5344CB8AC3E}">
        <p14:creationId xmlns:p14="http://schemas.microsoft.com/office/powerpoint/2010/main" val="162814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2587-1DC7-4D02-BD59-A096BAE942CB}"/>
              </a:ext>
            </a:extLst>
          </p:cNvPr>
          <p:cNvSpPr>
            <a:spLocks noGrp="1"/>
          </p:cNvSpPr>
          <p:nvPr>
            <p:ph type="title"/>
          </p:nvPr>
        </p:nvSpPr>
        <p:spPr>
          <a:xfrm>
            <a:off x="628650" y="375517"/>
            <a:ext cx="7886700" cy="1325563"/>
          </a:xfrm>
        </p:spPr>
        <p:txBody>
          <a:bodyPr/>
          <a:lstStyle/>
          <a:p>
            <a:r>
              <a:rPr lang="en-US" dirty="0"/>
              <a:t>How Inventory Accounting Works</a:t>
            </a:r>
            <a:br>
              <a:rPr lang="en-US" dirty="0"/>
            </a:br>
            <a:endParaRPr lang="en-IN" dirty="0"/>
          </a:p>
        </p:txBody>
      </p:sp>
      <p:sp>
        <p:nvSpPr>
          <p:cNvPr id="3" name="Content Placeholder 2">
            <a:extLst>
              <a:ext uri="{FF2B5EF4-FFF2-40B4-BE49-F238E27FC236}">
                <a16:creationId xmlns:a16="http://schemas.microsoft.com/office/drawing/2014/main" id="{9D3293AA-D6E0-4C64-9C7F-DBB61568FA23}"/>
              </a:ext>
            </a:extLst>
          </p:cNvPr>
          <p:cNvSpPr>
            <a:spLocks noGrp="1"/>
          </p:cNvSpPr>
          <p:nvPr>
            <p:ph idx="1"/>
          </p:nvPr>
        </p:nvSpPr>
        <p:spPr/>
        <p:txBody>
          <a:bodyPr>
            <a:normAutofit lnSpcReduction="10000"/>
          </a:bodyPr>
          <a:lstStyle/>
          <a:p>
            <a:r>
              <a:rPr lang="en-US" dirty="0"/>
              <a:t>Inventory items at any of the three production stages can change in value. </a:t>
            </a:r>
          </a:p>
          <a:p>
            <a:r>
              <a:rPr lang="en-US" dirty="0"/>
              <a:t>Changes in value can occur for a number of reasons including depreciation, deterioration, obsolescence, change in customer taste, increased demand, decreased market supply, and so on. </a:t>
            </a:r>
          </a:p>
          <a:p>
            <a:r>
              <a:rPr lang="en-US" dirty="0"/>
              <a:t>An accurate inventory accounting system will keep track of these changes to inventory goods at all three production stages and adjust company asset values and the costs associated with the inventory accordingly.</a:t>
            </a:r>
            <a:endParaRPr lang="en-IN" dirty="0"/>
          </a:p>
        </p:txBody>
      </p:sp>
      <p:pic>
        <p:nvPicPr>
          <p:cNvPr id="5" name="Picture 1" descr="F:\BRIMS Logo.png">
            <a:extLst>
              <a:ext uri="{FF2B5EF4-FFF2-40B4-BE49-F238E27FC236}">
                <a16:creationId xmlns:a16="http://schemas.microsoft.com/office/drawing/2014/main" id="{1CDEA136-1B11-4779-B761-C95428BB290A}"/>
              </a:ext>
            </a:extLst>
          </p:cNvPr>
          <p:cNvPicPr>
            <a:picLocks noChangeAspect="1" noChangeArrowheads="1"/>
          </p:cNvPicPr>
          <p:nvPr/>
        </p:nvPicPr>
        <p:blipFill>
          <a:blip r:embed="rId2" cstate="print"/>
          <a:srcRect/>
          <a:stretch>
            <a:fillRect/>
          </a:stretch>
        </p:blipFill>
        <p:spPr bwMode="auto">
          <a:xfrm>
            <a:off x="8072920" y="316148"/>
            <a:ext cx="671946" cy="729777"/>
          </a:xfrm>
          <a:prstGeom prst="rect">
            <a:avLst/>
          </a:prstGeom>
          <a:noFill/>
        </p:spPr>
      </p:pic>
    </p:spTree>
    <p:extLst>
      <p:ext uri="{BB962C8B-B14F-4D97-AF65-F5344CB8AC3E}">
        <p14:creationId xmlns:p14="http://schemas.microsoft.com/office/powerpoint/2010/main" val="323353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199A5-B3FA-4690-8152-DDD3E9939667}"/>
              </a:ext>
            </a:extLst>
          </p:cNvPr>
          <p:cNvSpPr>
            <a:spLocks noGrp="1"/>
          </p:cNvSpPr>
          <p:nvPr>
            <p:ph idx="1"/>
          </p:nvPr>
        </p:nvSpPr>
        <p:spPr/>
        <p:txBody>
          <a:bodyPr/>
          <a:lstStyle/>
          <a:p>
            <a:r>
              <a:rPr lang="en-US" dirty="0"/>
              <a:t>A company's inventory typically involves goods in three stages of production: </a:t>
            </a:r>
          </a:p>
          <a:p>
            <a:r>
              <a:rPr lang="en-US" dirty="0"/>
              <a:t>raw goods,</a:t>
            </a:r>
          </a:p>
          <a:p>
            <a:r>
              <a:rPr lang="en-US" dirty="0"/>
              <a:t> in-progress goods, and</a:t>
            </a:r>
          </a:p>
          <a:p>
            <a:r>
              <a:rPr lang="en-US" dirty="0"/>
              <a:t> finished goods that are ready for sale.</a:t>
            </a:r>
          </a:p>
          <a:p>
            <a:r>
              <a:rPr lang="en-US" dirty="0"/>
              <a:t> Inventory accounting will assign values to the items in each of these three processes and record them as company assets.</a:t>
            </a:r>
            <a:endParaRPr lang="en-IN" dirty="0"/>
          </a:p>
        </p:txBody>
      </p:sp>
      <p:sp>
        <p:nvSpPr>
          <p:cNvPr id="6" name="Title 1">
            <a:extLst>
              <a:ext uri="{FF2B5EF4-FFF2-40B4-BE49-F238E27FC236}">
                <a16:creationId xmlns:a16="http://schemas.microsoft.com/office/drawing/2014/main" id="{6E43F528-C0CC-4C78-99CB-7052A097D620}"/>
              </a:ext>
            </a:extLst>
          </p:cNvPr>
          <p:cNvSpPr>
            <a:spLocks noGrp="1"/>
          </p:cNvSpPr>
          <p:nvPr>
            <p:ph type="title"/>
          </p:nvPr>
        </p:nvSpPr>
        <p:spPr>
          <a:xfrm>
            <a:off x="628650" y="365126"/>
            <a:ext cx="7886700" cy="1325563"/>
          </a:xfrm>
        </p:spPr>
        <p:txBody>
          <a:bodyPr/>
          <a:lstStyle/>
          <a:p>
            <a:r>
              <a:rPr lang="en-US" dirty="0"/>
              <a:t>How Inventory Accounting Works</a:t>
            </a:r>
            <a:br>
              <a:rPr lang="en-US" dirty="0"/>
            </a:br>
            <a:endParaRPr lang="en-IN" dirty="0"/>
          </a:p>
        </p:txBody>
      </p:sp>
    </p:spTree>
    <p:extLst>
      <p:ext uri="{BB962C8B-B14F-4D97-AF65-F5344CB8AC3E}">
        <p14:creationId xmlns:p14="http://schemas.microsoft.com/office/powerpoint/2010/main" val="11862440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