
<file path=[Content_Types].xml><?xml version="1.0" encoding="utf-8"?>
<Types xmlns="http://schemas.openxmlformats.org/package/2006/content-types">
  <Default ContentType="application/xml" Extension="xml"/>
  <Default ContentType="image/jpeg" Extension="jpeg"/>
  <Default ContentType="image/png" Extension="png"/>
  <Default ContentType="application/vnd.openxmlformats-package.relationships+xml" Extension="rels"/>
  <Override ContentType="application/vnd.openxmlformats-officedocument.theme+xml" PartName="/ppt/theme/theme2.xml"/>
  <Override ContentType="application/vnd.openxmlformats-officedocument.theme+xml" PartName="/ppt/theme/theme1.xml"/>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notesMaster+xml" PartName="/ppt/notesMasters/notesMaster1.xml"/>
  <Override ContentType="application/vnd.openxmlformats-officedocument.presentationml.slideLayout+xml" PartName="/ppt/slideLayouts/slideLayout3.xml"/>
  <Override ContentType="application/vnd.openxmlformats-officedocument.presentationml.slideLayout+xml" PartName="/ppt/slideLayouts/slideLayout1.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9.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xml" PartName="/ppt/slides/slide10.xml"/>
  <Override ContentType="application/vnd.openxmlformats-officedocument.presentationml.slide+xml" PartName="/ppt/slides/slide8.xml"/>
  <Override ContentType="application/vnd.openxmlformats-officedocument.presentationml.slide+xml" PartName="/ppt/slides/slide16.xml"/>
  <Override ContentType="application/vnd.openxmlformats-officedocument.presentationml.slide+xml" PartName="/ppt/slides/slide11.xml"/>
  <Override ContentType="application/vnd.openxmlformats-officedocument.presentationml.slide+xml" PartName="/ppt/slides/slide4.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7.xml"/>
  <Override ContentType="application/vnd.openxmlformats-officedocument.presentationml.slide+xml" PartName="/ppt/slides/slide23.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15.xml"/>
  <Override ContentType="application/vnd.openxmlformats-officedocument.presentationml.slide+xml" PartName="/ppt/slides/slide5.xml"/>
  <Override ContentType="application/vnd.openxmlformats-officedocument.presentationml.slide+xml" PartName="/ppt/slides/slide18.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6.xml"/>
  <Override ContentType="application/vnd.openxmlformats-officedocument.presentationml.slide+xml" PartName="/ppt/slides/slide2.xml"/>
  <Override ContentType="application/vnd.openxmlformats-officedocument.presentationml.slide+xml" PartName="/ppt/slides/slide1.xml"/>
  <Override ContentType="application/vnd.openxmlformats-officedocument.presentationml.slide+xml" PartName="/ppt/slides/slide12.xml"/>
  <Override ContentType="application/vnd.openxmlformats-officedocument.presentationml.slide+xml" PartName="/ppt/slides/slide9.xml"/>
  <Override ContentType="application/vnd.openxmlformats-officedocument.presentationml.slide+xml" PartName="/ppt/slides/slide21.xml"/>
  <Override ContentType="application/vnd.openxmlformats-officedocument.presentationml.slide+xml" PartName="/ppt/slides/slide3.xml"/>
  <Override ContentType="application/vnd.openxmlformats-officedocument.presentationml.presentation.main+xml" PartName="/ppt/presentation.xml"/>
  <Override ContentType="application/vnd.openxmlformats-officedocument.presentationml.presProps+xml" PartName="/ppt/pres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9144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2" Type="http://schemas.openxmlformats.org/officeDocument/2006/relationships/slide" Target="slides/slide8.xml"/><Relationship Id="rId16" Type="http://schemas.openxmlformats.org/officeDocument/2006/relationships/slide" Target="slides/slide12.xml"/><Relationship Id="rId20" Type="http://schemas.openxmlformats.org/officeDocument/2006/relationships/slide" Target="slides/slide16.xml"/><Relationship Id="rId15" Type="http://schemas.openxmlformats.org/officeDocument/2006/relationships/slide" Target="slides/slide11.xml"/><Relationship Id="rId11" Type="http://schemas.openxmlformats.org/officeDocument/2006/relationships/slide" Target="slides/slide7.xml"/><Relationship Id="rId25" Type="http://schemas.openxmlformats.org/officeDocument/2006/relationships/slide" Target="slides/slide21.xml"/><Relationship Id="rId14" Type="http://schemas.openxmlformats.org/officeDocument/2006/relationships/slide" Target="slides/slide10.xml"/><Relationship Id="rId7" Type="http://schemas.openxmlformats.org/officeDocument/2006/relationships/slide" Target="slides/slide3.xml"/><Relationship Id="rId27" Type="http://schemas.openxmlformats.org/officeDocument/2006/relationships/slide" Target="slides/slide23.xml"/><Relationship Id="rId13" Type="http://schemas.openxmlformats.org/officeDocument/2006/relationships/slide" Target="slides/slide9.xml"/><Relationship Id="rId8" Type="http://schemas.openxmlformats.org/officeDocument/2006/relationships/slide" Target="slides/slide4.xml"/><Relationship Id="rId4" Type="http://schemas.openxmlformats.org/officeDocument/2006/relationships/notesMaster" Target="notesMasters/notesMaster1.xml"/><Relationship Id="rId9" Type="http://schemas.openxmlformats.org/officeDocument/2006/relationships/slide" Target="slides/slide5.xml"/><Relationship Id="rId22" Type="http://schemas.openxmlformats.org/officeDocument/2006/relationships/slide" Target="slides/slide18.xml"/><Relationship Id="rId1" Type="http://schemas.openxmlformats.org/officeDocument/2006/relationships/theme" Target="theme/theme1.xml"/><Relationship Id="rId18" Type="http://schemas.openxmlformats.org/officeDocument/2006/relationships/slide" Target="slides/slide14.xml"/><Relationship Id="rId5" Type="http://schemas.openxmlformats.org/officeDocument/2006/relationships/slide" Target="slides/slide1.xml"/><Relationship Id="rId26" Type="http://schemas.openxmlformats.org/officeDocument/2006/relationships/slide" Target="slides/slide22.xml"/><Relationship Id="rId24" Type="http://schemas.openxmlformats.org/officeDocument/2006/relationships/slide" Target="slides/slide20.xml"/><Relationship Id="rId23" Type="http://schemas.openxmlformats.org/officeDocument/2006/relationships/slide" Target="slides/slide19.xml"/><Relationship Id="rId21" Type="http://schemas.openxmlformats.org/officeDocument/2006/relationships/slide" Target="slides/slide17.xml"/><Relationship Id="rId2" Type="http://schemas.openxmlformats.org/officeDocument/2006/relationships/presProps" Target="presProps1.xml"/><Relationship Id="rId10" Type="http://schemas.openxmlformats.org/officeDocument/2006/relationships/slide" Target="slides/slide6.xml"/><Relationship Id="rId19" Type="http://schemas.openxmlformats.org/officeDocument/2006/relationships/slide" Target="slides/slide15.xml"/><Relationship Id="rId17" Type="http://schemas.openxmlformats.org/officeDocument/2006/relationships/slide" Target="slides/slide13.xml"/><Relationship Id="rId3" Type="http://schemas.openxmlformats.org/officeDocument/2006/relationships/slideMaster" Target="slideMasters/slideMaster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logo</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4AAF8-7BB8-4D77-AC1A-694186F14B01}" type="datetimeFigureOut">
              <a:rPr lang="en-IN" smtClean="0"/>
              <a:t>15-02-2022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03DCAE-45FE-488E-9170-FADDA4654343}" type="slidenum">
              <a:rPr lang="en-IN" smtClean="0"/>
              <a:t>‹#›</a:t>
            </a:fld>
            <a:endParaRPr lang="en-IN"/>
          </a:p>
        </p:txBody>
      </p:sp>
    </p:spTree>
    <p:extLst>
      <p:ext uri="{BB962C8B-B14F-4D97-AF65-F5344CB8AC3E}">
        <p14:creationId xmlns:p14="http://schemas.microsoft.com/office/powerpoint/2010/main" val="119243390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r>
              <a:rPr lang="en-IN"/>
              <a:t>logo</a:t>
            </a:r>
          </a:p>
        </p:txBody>
      </p:sp>
      <p:sp>
        <p:nvSpPr>
          <p:cNvPr id="5" name="Slide Number Placeholder 4"/>
          <p:cNvSpPr>
            <a:spLocks noGrp="1"/>
          </p:cNvSpPr>
          <p:nvPr>
            <p:ph type="sldNum" sz="quarter" idx="5"/>
          </p:nvPr>
        </p:nvSpPr>
        <p:spPr/>
        <p:txBody>
          <a:bodyPr/>
          <a:lstStyle/>
          <a:p>
            <a:fld id="{0903DCAE-45FE-488E-9170-FADDA4654343}" type="slidenum">
              <a:rPr lang="en-IN" smtClean="0"/>
              <a:t>13</a:t>
            </a:fld>
            <a:endParaRPr lang="en-IN"/>
          </a:p>
        </p:txBody>
      </p:sp>
    </p:spTree>
    <p:extLst>
      <p:ext uri="{BB962C8B-B14F-4D97-AF65-F5344CB8AC3E}">
        <p14:creationId xmlns:p14="http://schemas.microsoft.com/office/powerpoint/2010/main" val="2377872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1FE2FF-600D-479C-B743-8E5A861D16C0}"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4DB7E-82A5-4882-8D5A-7E5DA249ADDB}" type="slidenum">
              <a:rPr lang="en-IN" smtClean="0"/>
              <a:pPr/>
              <a:t>‹#›</a:t>
            </a:fld>
            <a:endParaRPr lang="en-IN"/>
          </a:p>
        </p:txBody>
      </p:sp>
    </p:spTree>
    <p:extLst>
      <p:ext uri="{BB962C8B-B14F-4D97-AF65-F5344CB8AC3E}">
        <p14:creationId xmlns:p14="http://schemas.microsoft.com/office/powerpoint/2010/main" val="3196202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FE2FF-600D-479C-B743-8E5A861D16C0}"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4DB7E-82A5-4882-8D5A-7E5DA249ADDB}" type="slidenum">
              <a:rPr lang="en-IN" smtClean="0"/>
              <a:pPr/>
              <a:t>‹#›</a:t>
            </a:fld>
            <a:endParaRPr lang="en-IN"/>
          </a:p>
        </p:txBody>
      </p:sp>
    </p:spTree>
    <p:extLst>
      <p:ext uri="{BB962C8B-B14F-4D97-AF65-F5344CB8AC3E}">
        <p14:creationId xmlns:p14="http://schemas.microsoft.com/office/powerpoint/2010/main" val="669654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FE2FF-600D-479C-B743-8E5A861D16C0}"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4DB7E-82A5-4882-8D5A-7E5DA249ADDB}" type="slidenum">
              <a:rPr lang="en-IN" smtClean="0"/>
              <a:pPr/>
              <a:t>‹#›</a:t>
            </a:fld>
            <a:endParaRPr lang="en-IN"/>
          </a:p>
        </p:txBody>
      </p:sp>
    </p:spTree>
    <p:extLst>
      <p:ext uri="{BB962C8B-B14F-4D97-AF65-F5344CB8AC3E}">
        <p14:creationId xmlns:p14="http://schemas.microsoft.com/office/powerpoint/2010/main" val="4132878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endParaRPr lang="en-IN"/>
          </a:p>
        </p:txBody>
      </p:sp>
      <p:sp>
        <p:nvSpPr>
          <p:cNvPr id="4" name="Date Placeholder 3"/>
          <p:cNvSpPr>
            <a:spLocks noGrp="1"/>
          </p:cNvSpPr>
          <p:nvPr>
            <p:ph type="dt" sz="half" idx="10"/>
          </p:nvPr>
        </p:nvSpPr>
        <p:spPr/>
        <p:txBody>
          <a:bodyPr/>
          <a:lstStyle/>
          <a:p>
            <a:fld id="{544FA46B-1CBA-4C33-B6E3-EC0404B64960}" type="datetimeFigureOut">
              <a:rPr lang="en-US" smtClean="0"/>
              <a:pPr/>
              <a:t>2/15/2022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85070-7A74-47F5-A136-BE113FB5748C}" type="slidenum">
              <a:rPr lang="en-US" smtClean="0"/>
              <a:pPr/>
              <a:t>‹#›</a:t>
            </a:fld>
            <a:endParaRPr lang="en-US"/>
          </a:p>
        </p:txBody>
      </p:sp>
      <p:sp>
        <p:nvSpPr>
          <p:cNvPr id="7" name="Rectangle 6"/>
          <p:cNvSpPr/>
          <p:nvPr userDrawn="1"/>
        </p:nvSpPr>
        <p:spPr>
          <a:xfrm>
            <a:off x="0" y="838200"/>
            <a:ext cx="9144000" cy="43434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Right Triangle 8"/>
          <p:cNvSpPr/>
          <p:nvPr userDrawn="1"/>
        </p:nvSpPr>
        <p:spPr>
          <a:xfrm rot="5400000">
            <a:off x="3020714" y="-2182513"/>
            <a:ext cx="1424112" cy="7465540"/>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ight Triangle 7"/>
          <p:cNvSpPr/>
          <p:nvPr userDrawn="1"/>
        </p:nvSpPr>
        <p:spPr>
          <a:xfrm rot="5400000">
            <a:off x="-1143000" y="1981200"/>
            <a:ext cx="3810000" cy="1524000"/>
          </a:xfrm>
          <a:prstGeom prst="rtTriangle">
            <a:avLst/>
          </a:prstGeom>
          <a:solidFill>
            <a:schemeClr val="accent2">
              <a:lumMod val="50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1" name="Rectangle 29"/>
          <p:cNvSpPr/>
          <p:nvPr userDrawn="1"/>
        </p:nvSpPr>
        <p:spPr>
          <a:xfrm rot="5400000">
            <a:off x="3947088" y="-3032686"/>
            <a:ext cx="1249825" cy="914400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ight Triangle 11"/>
          <p:cNvSpPr/>
          <p:nvPr userDrawn="1"/>
        </p:nvSpPr>
        <p:spPr>
          <a:xfrm rot="10800000">
            <a:off x="65529" y="838200"/>
            <a:ext cx="9078472" cy="1645408"/>
          </a:xfrm>
          <a:prstGeom prst="rtTriangle">
            <a:avLst/>
          </a:prstGeom>
          <a:solidFill>
            <a:schemeClr val="accent2">
              <a:lumMod val="50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3" name="Right Triangle 12"/>
          <p:cNvSpPr/>
          <p:nvPr userDrawn="1"/>
        </p:nvSpPr>
        <p:spPr>
          <a:xfrm>
            <a:off x="0" y="762000"/>
            <a:ext cx="9144000" cy="1524000"/>
          </a:xfrm>
          <a:prstGeom prst="rtTriangle">
            <a:avLst/>
          </a:prstGeom>
          <a:solidFill>
            <a:schemeClr val="accent2">
              <a:lumMod val="50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88505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FE2FF-600D-479C-B743-8E5A861D16C0}"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4DB7E-82A5-4882-8D5A-7E5DA249ADDB}" type="slidenum">
              <a:rPr lang="en-IN" smtClean="0"/>
              <a:pPr/>
              <a:t>‹#›</a:t>
            </a:fld>
            <a:endParaRPr lang="en-IN"/>
          </a:p>
        </p:txBody>
      </p:sp>
    </p:spTree>
    <p:extLst>
      <p:ext uri="{BB962C8B-B14F-4D97-AF65-F5344CB8AC3E}">
        <p14:creationId xmlns:p14="http://schemas.microsoft.com/office/powerpoint/2010/main" val="2650943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1FE2FF-600D-479C-B743-8E5A861D16C0}" type="datetimeFigureOut">
              <a:rPr lang="en-IN" smtClean="0"/>
              <a:pPr/>
              <a:t>15-02-2022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624DB7E-82A5-4882-8D5A-7E5DA249ADDB}" type="slidenum">
              <a:rPr lang="en-IN" smtClean="0"/>
              <a:pPr/>
              <a:t>‹#›</a:t>
            </a:fld>
            <a:endParaRPr lang="en-IN"/>
          </a:p>
        </p:txBody>
      </p:sp>
    </p:spTree>
    <p:extLst>
      <p:ext uri="{BB962C8B-B14F-4D97-AF65-F5344CB8AC3E}">
        <p14:creationId xmlns:p14="http://schemas.microsoft.com/office/powerpoint/2010/main" val="13208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1FE2FF-600D-479C-B743-8E5A861D16C0}" type="datetimeFigureOut">
              <a:rPr lang="en-IN" smtClean="0"/>
              <a:pPr/>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4DB7E-82A5-4882-8D5A-7E5DA249ADDB}" type="slidenum">
              <a:rPr lang="en-IN" smtClean="0"/>
              <a:pPr/>
              <a:t>‹#›</a:t>
            </a:fld>
            <a:endParaRPr lang="en-IN"/>
          </a:p>
        </p:txBody>
      </p:sp>
    </p:spTree>
    <p:extLst>
      <p:ext uri="{BB962C8B-B14F-4D97-AF65-F5344CB8AC3E}">
        <p14:creationId xmlns:p14="http://schemas.microsoft.com/office/powerpoint/2010/main" val="3250535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1FE2FF-600D-479C-B743-8E5A861D16C0}" type="datetimeFigureOut">
              <a:rPr lang="en-IN" smtClean="0"/>
              <a:pPr/>
              <a:t>15-02-2022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624DB7E-82A5-4882-8D5A-7E5DA249ADDB}" type="slidenum">
              <a:rPr lang="en-IN" smtClean="0"/>
              <a:pPr/>
              <a:t>‹#›</a:t>
            </a:fld>
            <a:endParaRPr lang="en-IN"/>
          </a:p>
        </p:txBody>
      </p:sp>
    </p:spTree>
    <p:extLst>
      <p:ext uri="{BB962C8B-B14F-4D97-AF65-F5344CB8AC3E}">
        <p14:creationId xmlns:p14="http://schemas.microsoft.com/office/powerpoint/2010/main" val="287537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1FE2FF-600D-479C-B743-8E5A861D16C0}" type="datetimeFigureOut">
              <a:rPr lang="en-IN" smtClean="0"/>
              <a:pPr/>
              <a:t>15-02-2022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624DB7E-82A5-4882-8D5A-7E5DA249ADDB}" type="slidenum">
              <a:rPr lang="en-IN" smtClean="0"/>
              <a:pPr/>
              <a:t>‹#›</a:t>
            </a:fld>
            <a:endParaRPr lang="en-IN"/>
          </a:p>
        </p:txBody>
      </p:sp>
    </p:spTree>
    <p:extLst>
      <p:ext uri="{BB962C8B-B14F-4D97-AF65-F5344CB8AC3E}">
        <p14:creationId xmlns:p14="http://schemas.microsoft.com/office/powerpoint/2010/main" val="3281083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1FE2FF-600D-479C-B743-8E5A861D16C0}" type="datetimeFigureOut">
              <a:rPr lang="en-IN" smtClean="0"/>
              <a:pPr/>
              <a:t>15-02-2022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624DB7E-82A5-4882-8D5A-7E5DA249ADDB}" type="slidenum">
              <a:rPr lang="en-IN" smtClean="0"/>
              <a:pPr/>
              <a:t>‹#›</a:t>
            </a:fld>
            <a:endParaRPr lang="en-IN"/>
          </a:p>
        </p:txBody>
      </p:sp>
    </p:spTree>
    <p:extLst>
      <p:ext uri="{BB962C8B-B14F-4D97-AF65-F5344CB8AC3E}">
        <p14:creationId xmlns:p14="http://schemas.microsoft.com/office/powerpoint/2010/main" val="3135974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1FE2FF-600D-479C-B743-8E5A861D16C0}" type="datetimeFigureOut">
              <a:rPr lang="en-IN" smtClean="0"/>
              <a:pPr/>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4DB7E-82A5-4882-8D5A-7E5DA249ADDB}" type="slidenum">
              <a:rPr lang="en-IN" smtClean="0"/>
              <a:pPr/>
              <a:t>‹#›</a:t>
            </a:fld>
            <a:endParaRPr lang="en-IN"/>
          </a:p>
        </p:txBody>
      </p:sp>
    </p:spTree>
    <p:extLst>
      <p:ext uri="{BB962C8B-B14F-4D97-AF65-F5344CB8AC3E}">
        <p14:creationId xmlns:p14="http://schemas.microsoft.com/office/powerpoint/2010/main" val="442712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1FE2FF-600D-479C-B743-8E5A861D16C0}" type="datetimeFigureOut">
              <a:rPr lang="en-IN" smtClean="0"/>
              <a:pPr/>
              <a:t>15-02-2022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624DB7E-82A5-4882-8D5A-7E5DA249ADDB}" type="slidenum">
              <a:rPr lang="en-IN" smtClean="0"/>
              <a:pPr/>
              <a:t>‹#›</a:t>
            </a:fld>
            <a:endParaRPr lang="en-IN"/>
          </a:p>
        </p:txBody>
      </p:sp>
    </p:spTree>
    <p:extLst>
      <p:ext uri="{BB962C8B-B14F-4D97-AF65-F5344CB8AC3E}">
        <p14:creationId xmlns:p14="http://schemas.microsoft.com/office/powerpoint/2010/main" val="96930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FE2FF-600D-479C-B743-8E5A861D16C0}" type="datetimeFigureOut">
              <a:rPr lang="en-IN" smtClean="0"/>
              <a:pPr/>
              <a:t>15-02-2022</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24DB7E-82A5-4882-8D5A-7E5DA249ADDB}" type="slidenum">
              <a:rPr lang="en-IN" smtClean="0"/>
              <a:pPr/>
              <a:t>‹#›</a:t>
            </a:fld>
            <a:endParaRPr lang="en-IN"/>
          </a:p>
        </p:txBody>
      </p:sp>
    </p:spTree>
    <p:extLst>
      <p:ext uri="{BB962C8B-B14F-4D97-AF65-F5344CB8AC3E}">
        <p14:creationId xmlns:p14="http://schemas.microsoft.com/office/powerpoint/2010/main" val="202036695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dn.accountingnotes.net/wp-content/uploads/2017/01/clip_image058_thumb2_thumb-2.jp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wallstreetmojo.com/prepaid-expenses/" TargetMode="External"/><Relationship Id="rId7" Type="http://schemas.openxmlformats.org/officeDocument/2006/relationships/hyperlink" Target="https://www.wallstreetmojo.com/net-working-capital/" TargetMode="External"/><Relationship Id="rId2" Type="http://schemas.openxmlformats.org/officeDocument/2006/relationships/hyperlink" Target="https://www.wallstreetmojo.com/accounts-receivables/" TargetMode="External"/><Relationship Id="rId1" Type="http://schemas.openxmlformats.org/officeDocument/2006/relationships/slideLayout" Target="../slideLayouts/slideLayout2.xml"/><Relationship Id="rId6" Type="http://schemas.openxmlformats.org/officeDocument/2006/relationships/hyperlink" Target="https://www.wallstreetmojo.com/accounts-payable/" TargetMode="External"/><Relationship Id="rId5" Type="http://schemas.openxmlformats.org/officeDocument/2006/relationships/hyperlink" Target="https://www.wallstreetmojo.com/current-liabilities/" TargetMode="External"/><Relationship Id="rId4" Type="http://schemas.openxmlformats.org/officeDocument/2006/relationships/hyperlink" Target="https://www.wallstreetmojo.com/current-assets/"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www.wallstreetmojo.com/shares-issued/"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444" y="1394039"/>
            <a:ext cx="8829011" cy="3159487"/>
          </a:xfrm>
        </p:spPr>
        <p:txBody>
          <a:bodyPr>
            <a:noAutofit/>
          </a:bodyPr>
          <a:lstStyle/>
          <a:p>
            <a:pPr algn="ctr"/>
            <a:r>
              <a:rPr lang="en-US" sz="6000" b="1" i="1" dirty="0">
                <a:solidFill>
                  <a:schemeClr val="bg1"/>
                </a:solidFill>
                <a:latin typeface="Cambria" pitchFamily="18" charset="0"/>
              </a:rPr>
              <a:t>Financial Accounting</a:t>
            </a:r>
            <a:endParaRPr lang="en-US" sz="6000" i="1" dirty="0">
              <a:solidFill>
                <a:schemeClr val="bg1"/>
              </a:solidFill>
              <a:latin typeface="Cambria" pitchFamily="18" charset="0"/>
            </a:endParaRPr>
          </a:p>
        </p:txBody>
      </p:sp>
      <p:pic>
        <p:nvPicPr>
          <p:cNvPr id="10" name="Picture 1" descr="F:\BRIMS Logo.png">
            <a:extLst>
              <a:ext uri="{FF2B5EF4-FFF2-40B4-BE49-F238E27FC236}">
                <a16:creationId xmlns:a16="http://schemas.microsoft.com/office/drawing/2014/main" id="{FF15883E-E954-4481-80F3-1923C69674C0}"/>
              </a:ext>
            </a:extLst>
          </p:cNvPr>
          <p:cNvPicPr>
            <a:picLocks noChangeAspect="1" noChangeArrowheads="1"/>
          </p:cNvPicPr>
          <p:nvPr/>
        </p:nvPicPr>
        <p:blipFill>
          <a:blip r:embed="rId2" cstate="print"/>
          <a:srcRect/>
          <a:stretch>
            <a:fillRect/>
          </a:stretch>
        </p:blipFill>
        <p:spPr bwMode="auto">
          <a:xfrm>
            <a:off x="4236026" y="62395"/>
            <a:ext cx="671946" cy="729777"/>
          </a:xfrm>
          <a:prstGeom prst="rect">
            <a:avLst/>
          </a:prstGeom>
          <a:noFill/>
        </p:spPr>
      </p:pic>
      <p:sp>
        <p:nvSpPr>
          <p:cNvPr id="6" name="Title 1">
            <a:extLst>
              <a:ext uri="{FF2B5EF4-FFF2-40B4-BE49-F238E27FC236}">
                <a16:creationId xmlns:a16="http://schemas.microsoft.com/office/drawing/2014/main" id="{FD0361AA-39F3-433E-B45D-E341A90AA6EE}"/>
              </a:ext>
            </a:extLst>
          </p:cNvPr>
          <p:cNvSpPr txBox="1">
            <a:spLocks/>
          </p:cNvSpPr>
          <p:nvPr/>
        </p:nvSpPr>
        <p:spPr>
          <a:xfrm>
            <a:off x="1773381" y="5463961"/>
            <a:ext cx="5597236" cy="93814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i="1" dirty="0" err="1">
                <a:latin typeface="Cambria" pitchFamily="18" charset="0"/>
              </a:rPr>
              <a:t>Dr.Smita</a:t>
            </a:r>
            <a:r>
              <a:rPr lang="en-US" sz="3200" b="1" i="1" dirty="0">
                <a:latin typeface="Cambria" pitchFamily="18" charset="0"/>
              </a:rPr>
              <a:t> Jape</a:t>
            </a:r>
          </a:p>
          <a:p>
            <a:pPr algn="ctr"/>
            <a:r>
              <a:rPr lang="en-US" sz="3200" b="1" i="1" dirty="0">
                <a:latin typeface="Cambria" pitchFamily="18" charset="0"/>
              </a:rPr>
              <a:t>Associate Professor</a:t>
            </a:r>
          </a:p>
          <a:p>
            <a:pPr algn="ctr"/>
            <a:r>
              <a:rPr lang="en-US" sz="3200" b="1" i="1" dirty="0">
                <a:latin typeface="Cambria" pitchFamily="18" charset="0"/>
              </a:rPr>
              <a:t>DR.V.N.BRIMS </a:t>
            </a:r>
            <a:endParaRPr lang="en-US" sz="3200" i="1" dirty="0">
              <a:latin typeface="Cambria" pitchFamily="18" charset="0"/>
            </a:endParaRPr>
          </a:p>
        </p:txBody>
      </p:sp>
    </p:spTree>
    <p:extLst>
      <p:ext uri="{BB962C8B-B14F-4D97-AF65-F5344CB8AC3E}">
        <p14:creationId xmlns:p14="http://schemas.microsoft.com/office/powerpoint/2010/main" val="1420861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5C3C-F31A-4390-9F78-9936AB4B706C}"/>
              </a:ext>
            </a:extLst>
          </p:cNvPr>
          <p:cNvSpPr>
            <a:spLocks noGrp="1"/>
          </p:cNvSpPr>
          <p:nvPr>
            <p:ph type="title"/>
          </p:nvPr>
        </p:nvSpPr>
        <p:spPr/>
        <p:txBody>
          <a:bodyPr/>
          <a:lstStyle/>
          <a:p>
            <a:r>
              <a:rPr lang="en-IN" dirty="0"/>
              <a:t>Schedule of Changes in Working Capital </a:t>
            </a:r>
          </a:p>
        </p:txBody>
      </p:sp>
      <p:pic>
        <p:nvPicPr>
          <p:cNvPr id="17410" name="Picture 2" descr="See the source image">
            <a:extLst>
              <a:ext uri="{FF2B5EF4-FFF2-40B4-BE49-F238E27FC236}">
                <a16:creationId xmlns:a16="http://schemas.microsoft.com/office/drawing/2014/main" id="{17CCC80B-7809-4712-A66D-44B744660AD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8259" y="1825625"/>
            <a:ext cx="8229600"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AB53762-5C08-4E90-9CC6-A1FE3EEEB6B5}"/>
              </a:ext>
            </a:extLst>
          </p:cNvPr>
          <p:cNvSpPr txBox="1"/>
          <p:nvPr/>
        </p:nvSpPr>
        <p:spPr>
          <a:xfrm>
            <a:off x="3054927" y="6176963"/>
            <a:ext cx="4114800" cy="369332"/>
          </a:xfrm>
          <a:prstGeom prst="rect">
            <a:avLst/>
          </a:prstGeom>
          <a:noFill/>
        </p:spPr>
        <p:txBody>
          <a:bodyPr wrap="square" rtlCol="0">
            <a:spAutoFit/>
          </a:bodyPr>
          <a:lstStyle/>
          <a:p>
            <a:r>
              <a:rPr lang="en-IN" dirty="0"/>
              <a:t>Working Capital = CA –CL </a:t>
            </a:r>
          </a:p>
        </p:txBody>
      </p:sp>
    </p:spTree>
    <p:extLst>
      <p:ext uri="{BB962C8B-B14F-4D97-AF65-F5344CB8AC3E}">
        <p14:creationId xmlns:p14="http://schemas.microsoft.com/office/powerpoint/2010/main" val="3805680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2EA8-5D1F-454A-BABC-893A2D38D331}"/>
              </a:ext>
            </a:extLst>
          </p:cNvPr>
          <p:cNvSpPr>
            <a:spLocks noGrp="1"/>
          </p:cNvSpPr>
          <p:nvPr>
            <p:ph type="title"/>
          </p:nvPr>
        </p:nvSpPr>
        <p:spPr/>
        <p:txBody>
          <a:bodyPr/>
          <a:lstStyle/>
          <a:p>
            <a:r>
              <a:rPr lang="en-IN" dirty="0"/>
              <a:t>Difference between cash flow and fund flow statement </a:t>
            </a:r>
          </a:p>
        </p:txBody>
      </p:sp>
      <p:pic>
        <p:nvPicPr>
          <p:cNvPr id="20482" name="Picture 2">
            <a:extLst>
              <a:ext uri="{FF2B5EF4-FFF2-40B4-BE49-F238E27FC236}">
                <a16:creationId xmlns:a16="http://schemas.microsoft.com/office/drawing/2014/main" id="{86E7D146-9C63-4522-B314-C3C8D3AAC25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7372" y="1825625"/>
            <a:ext cx="788669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9436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See the source image">
            <a:extLst>
              <a:ext uri="{FF2B5EF4-FFF2-40B4-BE49-F238E27FC236}">
                <a16:creationId xmlns:a16="http://schemas.microsoft.com/office/drawing/2014/main" id="{0D30F8B3-B1E9-4491-B2F4-0C978AD0E9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2025" y="1825625"/>
            <a:ext cx="7691716"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6E253EA0-BC5F-43C7-BD9B-05D2BA4E4EBC}"/>
              </a:ext>
            </a:extLst>
          </p:cNvPr>
          <p:cNvSpPr>
            <a:spLocks noGrp="1"/>
          </p:cNvSpPr>
          <p:nvPr>
            <p:ph type="title"/>
          </p:nvPr>
        </p:nvSpPr>
        <p:spPr>
          <a:xfrm>
            <a:off x="628650" y="365125"/>
            <a:ext cx="7886700" cy="1325563"/>
          </a:xfrm>
        </p:spPr>
        <p:txBody>
          <a:bodyPr/>
          <a:lstStyle/>
          <a:p>
            <a:r>
              <a:rPr lang="en-IN" dirty="0"/>
              <a:t>Difference between cash flow and fund flow statement </a:t>
            </a:r>
          </a:p>
        </p:txBody>
      </p:sp>
    </p:spTree>
    <p:extLst>
      <p:ext uri="{BB962C8B-B14F-4D97-AF65-F5344CB8AC3E}">
        <p14:creationId xmlns:p14="http://schemas.microsoft.com/office/powerpoint/2010/main" val="1525454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725E562B-2FD1-40C2-8326-8C1D8351228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4800" y="80682"/>
            <a:ext cx="8244388"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475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54611-0736-4832-8871-AA91B34DA91A}"/>
              </a:ext>
            </a:extLst>
          </p:cNvPr>
          <p:cNvSpPr>
            <a:spLocks noGrp="1"/>
          </p:cNvSpPr>
          <p:nvPr>
            <p:ph type="title"/>
          </p:nvPr>
        </p:nvSpPr>
        <p:spPr/>
        <p:txBody>
          <a:bodyPr/>
          <a:lstStyle/>
          <a:p>
            <a:r>
              <a:rPr lang="en-IN" dirty="0"/>
              <a:t>Schedule of Changes in working Capital</a:t>
            </a:r>
          </a:p>
        </p:txBody>
      </p:sp>
      <p:pic>
        <p:nvPicPr>
          <p:cNvPr id="13314" name="Picture 2" descr="See the source image">
            <a:extLst>
              <a:ext uri="{FF2B5EF4-FFF2-40B4-BE49-F238E27FC236}">
                <a16:creationId xmlns:a16="http://schemas.microsoft.com/office/drawing/2014/main" id="{42EE3586-7D67-49EC-A0EA-ABA17974CC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2036" y="1782618"/>
            <a:ext cx="7444509" cy="4710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52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See the source image">
            <a:extLst>
              <a:ext uri="{FF2B5EF4-FFF2-40B4-BE49-F238E27FC236}">
                <a16:creationId xmlns:a16="http://schemas.microsoft.com/office/drawing/2014/main" id="{82AA1CFC-6632-416A-AA43-DC26EFC843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29673" y="1505528"/>
            <a:ext cx="7970982" cy="478443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D8E2C88E-67C6-4987-9379-C4F3F77712C4}"/>
              </a:ext>
            </a:extLst>
          </p:cNvPr>
          <p:cNvSpPr>
            <a:spLocks noGrp="1"/>
          </p:cNvSpPr>
          <p:nvPr>
            <p:ph type="title"/>
          </p:nvPr>
        </p:nvSpPr>
        <p:spPr>
          <a:xfrm>
            <a:off x="628650" y="365125"/>
            <a:ext cx="7886700" cy="1325563"/>
          </a:xfrm>
        </p:spPr>
        <p:txBody>
          <a:bodyPr/>
          <a:lstStyle/>
          <a:p>
            <a:r>
              <a:rPr lang="en-IN" dirty="0"/>
              <a:t>Schedule of Changes in working Capital</a:t>
            </a:r>
          </a:p>
        </p:txBody>
      </p:sp>
    </p:spTree>
    <p:extLst>
      <p:ext uri="{BB962C8B-B14F-4D97-AF65-F5344CB8AC3E}">
        <p14:creationId xmlns:p14="http://schemas.microsoft.com/office/powerpoint/2010/main" val="2708091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48789-01AA-49E5-A639-282087653E04}"/>
              </a:ext>
            </a:extLst>
          </p:cNvPr>
          <p:cNvSpPr>
            <a:spLocks noGrp="1"/>
          </p:cNvSpPr>
          <p:nvPr>
            <p:ph type="title"/>
          </p:nvPr>
        </p:nvSpPr>
        <p:spPr/>
        <p:txBody>
          <a:bodyPr/>
          <a:lstStyle/>
          <a:p>
            <a:r>
              <a:rPr lang="en-IN" dirty="0"/>
              <a:t>Schedule of changes in working capital</a:t>
            </a:r>
          </a:p>
        </p:txBody>
      </p:sp>
      <p:pic>
        <p:nvPicPr>
          <p:cNvPr id="19458" name="Picture 2" descr="See the source image">
            <a:extLst>
              <a:ext uri="{FF2B5EF4-FFF2-40B4-BE49-F238E27FC236}">
                <a16:creationId xmlns:a16="http://schemas.microsoft.com/office/drawing/2014/main" id="{A460AC0F-B7A8-4090-99DF-D5417C35A8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1766046"/>
            <a:ext cx="7547161" cy="4374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619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6654-F6B3-4724-A479-AD62C683915D}"/>
              </a:ext>
            </a:extLst>
          </p:cNvPr>
          <p:cNvSpPr>
            <a:spLocks noGrp="1"/>
          </p:cNvSpPr>
          <p:nvPr>
            <p:ph type="title"/>
          </p:nvPr>
        </p:nvSpPr>
        <p:spPr>
          <a:xfrm>
            <a:off x="628650" y="365127"/>
            <a:ext cx="7886700" cy="1006474"/>
          </a:xfrm>
        </p:spPr>
        <p:txBody>
          <a:bodyPr/>
          <a:lstStyle/>
          <a:p>
            <a:r>
              <a:rPr lang="en-US" b="0" i="0" dirty="0">
                <a:solidFill>
                  <a:srgbClr val="062942"/>
                </a:solidFill>
                <a:effectLst/>
                <a:latin typeface="Franklin-Gothic-URW-Book"/>
              </a:rPr>
              <a:t>Fund flow statement </a:t>
            </a:r>
            <a:endParaRPr lang="en-IN" dirty="0"/>
          </a:p>
        </p:txBody>
      </p:sp>
      <p:pic>
        <p:nvPicPr>
          <p:cNvPr id="5" name="Picture 1" descr="F:\BRIMS Logo.png">
            <a:extLst>
              <a:ext uri="{FF2B5EF4-FFF2-40B4-BE49-F238E27FC236}">
                <a16:creationId xmlns:a16="http://schemas.microsoft.com/office/drawing/2014/main" id="{BB643A7B-3B51-4D6C-8FB6-7ADA45A3512E}"/>
              </a:ext>
            </a:extLst>
          </p:cNvPr>
          <p:cNvPicPr>
            <a:picLocks noChangeAspect="1" noChangeArrowheads="1"/>
          </p:cNvPicPr>
          <p:nvPr/>
        </p:nvPicPr>
        <p:blipFill>
          <a:blip r:embed="rId2" cstate="print"/>
          <a:srcRect/>
          <a:stretch>
            <a:fillRect/>
          </a:stretch>
        </p:blipFill>
        <p:spPr bwMode="auto">
          <a:xfrm>
            <a:off x="8081885" y="230190"/>
            <a:ext cx="671946" cy="729777"/>
          </a:xfrm>
          <a:prstGeom prst="rect">
            <a:avLst/>
          </a:prstGeom>
          <a:noFill/>
        </p:spPr>
      </p:pic>
      <p:pic>
        <p:nvPicPr>
          <p:cNvPr id="1026" name="Picture 2">
            <a:extLst>
              <a:ext uri="{FF2B5EF4-FFF2-40B4-BE49-F238E27FC236}">
                <a16:creationId xmlns:a16="http://schemas.microsoft.com/office/drawing/2014/main" id="{797C1352-F7E3-47C7-B7A3-758E920B704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379694" y="1094904"/>
            <a:ext cx="5506442" cy="502051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67A9DDE-337D-4CF1-86D9-0D0B46167BD9}"/>
              </a:ext>
            </a:extLst>
          </p:cNvPr>
          <p:cNvSpPr txBox="1"/>
          <p:nvPr/>
        </p:nvSpPr>
        <p:spPr>
          <a:xfrm>
            <a:off x="257864" y="1506538"/>
            <a:ext cx="3299011" cy="1938992"/>
          </a:xfrm>
          <a:prstGeom prst="rect">
            <a:avLst/>
          </a:prstGeom>
          <a:noFill/>
        </p:spPr>
        <p:txBody>
          <a:bodyPr wrap="square">
            <a:spAutoFit/>
          </a:bodyPr>
          <a:lstStyle/>
          <a:p>
            <a:r>
              <a:rPr lang="en-US" sz="2400" b="1" i="0" dirty="0">
                <a:solidFill>
                  <a:srgbClr val="424142"/>
                </a:solidFill>
                <a:effectLst/>
                <a:latin typeface="Georgia" panose="02040502050405020303" pitchFamily="18" charset="0"/>
              </a:rPr>
              <a:t>From the following information relating to A Ltd., prepare Funds Flow Statement</a:t>
            </a:r>
            <a:r>
              <a:rPr lang="en-US" b="1" i="0" dirty="0">
                <a:solidFill>
                  <a:srgbClr val="424142"/>
                </a:solidFill>
                <a:effectLst/>
                <a:latin typeface="Georgia" panose="02040502050405020303" pitchFamily="18" charset="0"/>
              </a:rPr>
              <a:t>:</a:t>
            </a:r>
            <a:endParaRPr lang="en-IN" dirty="0"/>
          </a:p>
        </p:txBody>
      </p:sp>
    </p:spTree>
    <p:extLst>
      <p:ext uri="{BB962C8B-B14F-4D97-AF65-F5344CB8AC3E}">
        <p14:creationId xmlns:p14="http://schemas.microsoft.com/office/powerpoint/2010/main" val="2752458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24519-C09A-4068-B198-D7FE6F50AE82}"/>
              </a:ext>
            </a:extLst>
          </p:cNvPr>
          <p:cNvSpPr>
            <a:spLocks noGrp="1"/>
          </p:cNvSpPr>
          <p:nvPr>
            <p:ph type="title"/>
          </p:nvPr>
        </p:nvSpPr>
        <p:spPr/>
        <p:txBody>
          <a:bodyPr/>
          <a:lstStyle/>
          <a:p>
            <a:r>
              <a:rPr lang="en-IN" b="1" dirty="0"/>
              <a:t>Continued </a:t>
            </a:r>
          </a:p>
        </p:txBody>
      </p:sp>
      <p:pic>
        <p:nvPicPr>
          <p:cNvPr id="3" name="Picture 1" descr="F:\BRIMS Logo.png">
            <a:extLst>
              <a:ext uri="{FF2B5EF4-FFF2-40B4-BE49-F238E27FC236}">
                <a16:creationId xmlns:a16="http://schemas.microsoft.com/office/drawing/2014/main" id="{56E7B10C-73D5-4C4A-BC1C-F54FEC85AB61}"/>
              </a:ext>
            </a:extLst>
          </p:cNvPr>
          <p:cNvPicPr>
            <a:picLocks noChangeAspect="1" noChangeArrowheads="1"/>
          </p:cNvPicPr>
          <p:nvPr/>
        </p:nvPicPr>
        <p:blipFill>
          <a:blip r:embed="rId2" cstate="print"/>
          <a:srcRect/>
          <a:stretch>
            <a:fillRect/>
          </a:stretch>
        </p:blipFill>
        <p:spPr bwMode="auto">
          <a:xfrm>
            <a:off x="8081885" y="239155"/>
            <a:ext cx="671946" cy="729777"/>
          </a:xfrm>
          <a:prstGeom prst="rect">
            <a:avLst/>
          </a:prstGeom>
          <a:noFill/>
        </p:spPr>
      </p:pic>
      <p:sp>
        <p:nvSpPr>
          <p:cNvPr id="7" name="AutoShape 2">
            <a:extLst>
              <a:ext uri="{FF2B5EF4-FFF2-40B4-BE49-F238E27FC236}">
                <a16:creationId xmlns:a16="http://schemas.microsoft.com/office/drawing/2014/main" id="{21CFA0DA-1E7F-4938-B00B-6819AB18E4E0}"/>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a:extLst>
              <a:ext uri="{FF2B5EF4-FFF2-40B4-BE49-F238E27FC236}">
                <a16:creationId xmlns:a16="http://schemas.microsoft.com/office/drawing/2014/main" id="{EB4D3CBE-B519-4420-A87B-B24A6AAC53A5}"/>
              </a:ext>
            </a:extLst>
          </p:cNvPr>
          <p:cNvPicPr>
            <a:picLocks noChangeAspect="1"/>
          </p:cNvPicPr>
          <p:nvPr/>
        </p:nvPicPr>
        <p:blipFill>
          <a:blip r:embed="rId3"/>
          <a:stretch>
            <a:fillRect/>
          </a:stretch>
        </p:blipFill>
        <p:spPr>
          <a:xfrm>
            <a:off x="628650" y="1690689"/>
            <a:ext cx="7955056" cy="4468063"/>
          </a:xfrm>
          <a:prstGeom prst="rect">
            <a:avLst/>
          </a:prstGeom>
        </p:spPr>
      </p:pic>
    </p:spTree>
    <p:extLst>
      <p:ext uri="{BB962C8B-B14F-4D97-AF65-F5344CB8AC3E}">
        <p14:creationId xmlns:p14="http://schemas.microsoft.com/office/powerpoint/2010/main" val="1199038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736C9573-B096-4B37-875C-3A03A834744E}"/>
              </a:ext>
            </a:extLst>
          </p:cNvPr>
          <p:cNvSpPr>
            <a:spLocks noChangeArrowheads="1"/>
          </p:cNvSpPr>
          <p:nvPr/>
        </p:nvSpPr>
        <p:spPr bwMode="auto">
          <a:xfrm>
            <a:off x="313765" y="336719"/>
            <a:ext cx="6711774" cy="12464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defTabSz="685800"/>
            <a:r>
              <a:rPr lang="en-US" altLang="en-US" sz="975" b="1" dirty="0">
                <a:solidFill>
                  <a:srgbClr val="000000"/>
                </a:solidFill>
                <a:latin typeface="Times New Roman" panose="02020603050405020304" pitchFamily="18" charset="0"/>
                <a:cs typeface="Times New Roman" panose="02020603050405020304" pitchFamily="18" charset="0"/>
              </a:rPr>
              <a:t>Solution:</a:t>
            </a:r>
            <a:endParaRPr lang="en-US" altLang="en-US" sz="600" dirty="0"/>
          </a:p>
          <a:p>
            <a:pPr defTabSz="685800"/>
            <a:r>
              <a:rPr lang="en-US" altLang="en-US" sz="975" dirty="0">
                <a:solidFill>
                  <a:srgbClr val="000000"/>
                </a:solidFill>
                <a:latin typeface="Times New Roman" panose="02020603050405020304" pitchFamily="18" charset="0"/>
                <a:cs typeface="Times New Roman" panose="02020603050405020304" pitchFamily="18" charset="0"/>
              </a:rPr>
              <a:t>  </a:t>
            </a:r>
            <a:r>
              <a:rPr lang="en-US" altLang="en-US" sz="7125" dirty="0">
                <a:solidFill>
                  <a:srgbClr val="000000"/>
                </a:solidFill>
                <a:latin typeface="Times New Roman" panose="02020603050405020304" pitchFamily="18" charset="0"/>
                <a:cs typeface="Times New Roman" panose="02020603050405020304" pitchFamily="18" charset="0"/>
              </a:rPr>
              <a:t>                             </a:t>
            </a:r>
            <a:endParaRPr lang="en-US" altLang="en-US" sz="1350" dirty="0"/>
          </a:p>
        </p:txBody>
      </p:sp>
      <p:pic>
        <p:nvPicPr>
          <p:cNvPr id="2" name="Picture 1" descr="F:\BRIMS Logo.png">
            <a:extLst>
              <a:ext uri="{FF2B5EF4-FFF2-40B4-BE49-F238E27FC236}">
                <a16:creationId xmlns:a16="http://schemas.microsoft.com/office/drawing/2014/main" id="{3C93A8DA-4BB1-44DE-8C27-E882B27535A0}"/>
              </a:ext>
            </a:extLst>
          </p:cNvPr>
          <p:cNvPicPr>
            <a:picLocks noChangeAspect="1" noChangeArrowheads="1"/>
          </p:cNvPicPr>
          <p:nvPr/>
        </p:nvPicPr>
        <p:blipFill>
          <a:blip r:embed="rId2" cstate="print"/>
          <a:srcRect/>
          <a:stretch>
            <a:fillRect/>
          </a:stretch>
        </p:blipFill>
        <p:spPr bwMode="auto">
          <a:xfrm>
            <a:off x="8081885" y="230190"/>
            <a:ext cx="671946" cy="729777"/>
          </a:xfrm>
          <a:prstGeom prst="rect">
            <a:avLst/>
          </a:prstGeom>
          <a:noFill/>
        </p:spPr>
      </p:pic>
      <p:sp>
        <p:nvSpPr>
          <p:cNvPr id="9" name="TextBox 8">
            <a:extLst>
              <a:ext uri="{FF2B5EF4-FFF2-40B4-BE49-F238E27FC236}">
                <a16:creationId xmlns:a16="http://schemas.microsoft.com/office/drawing/2014/main" id="{0EE0C330-3BB0-42D3-A1E0-BC486015E130}"/>
              </a:ext>
            </a:extLst>
          </p:cNvPr>
          <p:cNvSpPr txBox="1"/>
          <p:nvPr/>
        </p:nvSpPr>
        <p:spPr>
          <a:xfrm>
            <a:off x="800101" y="774785"/>
            <a:ext cx="4612340" cy="1754326"/>
          </a:xfrm>
          <a:prstGeom prst="rect">
            <a:avLst/>
          </a:prstGeom>
          <a:noFill/>
        </p:spPr>
        <p:txBody>
          <a:bodyPr wrap="square">
            <a:spAutoFit/>
          </a:bodyPr>
          <a:lstStyle/>
          <a:p>
            <a:pPr algn="l" fontAlgn="base"/>
            <a:r>
              <a:rPr lang="en-US" b="1" dirty="0" err="1">
                <a:solidFill>
                  <a:srgbClr val="424142"/>
                </a:solidFill>
                <a:effectLst/>
                <a:latin typeface="Georgia" panose="02040502050405020303" pitchFamily="18" charset="0"/>
              </a:rPr>
              <a:t>Ramco</a:t>
            </a:r>
            <a:r>
              <a:rPr lang="en-US" b="1" dirty="0">
                <a:solidFill>
                  <a:srgbClr val="424142"/>
                </a:solidFill>
                <a:effectLst/>
                <a:latin typeface="Georgia" panose="02040502050405020303" pitchFamily="18" charset="0"/>
              </a:rPr>
              <a:t> Cements presents the following information and you are required to calculate funds from operations:</a:t>
            </a:r>
            <a:endParaRPr lang="en-US" b="0" dirty="0">
              <a:solidFill>
                <a:srgbClr val="424142"/>
              </a:solidFill>
              <a:effectLst/>
              <a:latin typeface="Georgia" panose="02040502050405020303" pitchFamily="18" charset="0"/>
            </a:endParaRPr>
          </a:p>
          <a:p>
            <a:br>
              <a:rPr lang="en-US" b="1" u="none" strike="noStrike" dirty="0">
                <a:solidFill>
                  <a:srgbClr val="888888"/>
                </a:solidFill>
                <a:effectLst/>
                <a:latin typeface="Georgia" panose="02040502050405020303" pitchFamily="18" charset="0"/>
                <a:hlinkClick r:id="rId3"/>
              </a:rPr>
            </a:br>
            <a:endParaRPr lang="en-IN" dirty="0"/>
          </a:p>
        </p:txBody>
      </p:sp>
      <p:pic>
        <p:nvPicPr>
          <p:cNvPr id="10" name="Picture 9">
            <a:extLst>
              <a:ext uri="{FF2B5EF4-FFF2-40B4-BE49-F238E27FC236}">
                <a16:creationId xmlns:a16="http://schemas.microsoft.com/office/drawing/2014/main" id="{902D3961-855E-4459-98ED-523B1DAF4945}"/>
              </a:ext>
            </a:extLst>
          </p:cNvPr>
          <p:cNvPicPr>
            <a:picLocks noChangeAspect="1"/>
          </p:cNvPicPr>
          <p:nvPr/>
        </p:nvPicPr>
        <p:blipFill>
          <a:blip r:embed="rId4"/>
          <a:stretch>
            <a:fillRect/>
          </a:stretch>
        </p:blipFill>
        <p:spPr>
          <a:xfrm>
            <a:off x="690282" y="2453626"/>
            <a:ext cx="7494493" cy="3520609"/>
          </a:xfrm>
          <a:prstGeom prst="rect">
            <a:avLst/>
          </a:prstGeom>
        </p:spPr>
      </p:pic>
    </p:spTree>
    <p:extLst>
      <p:ext uri="{BB962C8B-B14F-4D97-AF65-F5344CB8AC3E}">
        <p14:creationId xmlns:p14="http://schemas.microsoft.com/office/powerpoint/2010/main" val="106075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6328B-DFB9-4302-BD5C-273CF2B39AC8}"/>
              </a:ext>
            </a:extLst>
          </p:cNvPr>
          <p:cNvSpPr>
            <a:spLocks noGrp="1"/>
          </p:cNvSpPr>
          <p:nvPr>
            <p:ph type="ctrTitle"/>
          </p:nvPr>
        </p:nvSpPr>
        <p:spPr>
          <a:xfrm>
            <a:off x="685800" y="2130427"/>
            <a:ext cx="8180294" cy="1470025"/>
          </a:xfrm>
        </p:spPr>
        <p:txBody>
          <a:bodyPr>
            <a:normAutofit/>
          </a:bodyPr>
          <a:lstStyle/>
          <a:p>
            <a:r>
              <a:rPr lang="en-US" sz="4400" b="1" i="1" dirty="0">
                <a:solidFill>
                  <a:schemeClr val="bg1"/>
                </a:solidFill>
                <a:latin typeface="Cambria" pitchFamily="18" charset="0"/>
              </a:rPr>
              <a:t>Fund Flow statement </a:t>
            </a:r>
            <a:br>
              <a:rPr lang="en-US" sz="4400" b="1" i="1" dirty="0">
                <a:solidFill>
                  <a:schemeClr val="bg1"/>
                </a:solidFill>
                <a:latin typeface="Cambria" pitchFamily="18" charset="0"/>
              </a:rPr>
            </a:br>
            <a:r>
              <a:rPr lang="en-US" sz="4400" b="1" i="1" dirty="0">
                <a:solidFill>
                  <a:schemeClr val="bg1"/>
                </a:solidFill>
                <a:latin typeface="Cambria" pitchFamily="18" charset="0"/>
              </a:rPr>
              <a:t>Chapter 8</a:t>
            </a:r>
            <a:endParaRPr lang="en-IN" dirty="0"/>
          </a:p>
        </p:txBody>
      </p:sp>
      <p:pic>
        <p:nvPicPr>
          <p:cNvPr id="6" name="Picture 1" descr="F:\BRIMS Logo.png">
            <a:extLst>
              <a:ext uri="{FF2B5EF4-FFF2-40B4-BE49-F238E27FC236}">
                <a16:creationId xmlns:a16="http://schemas.microsoft.com/office/drawing/2014/main" id="{1DC074A0-855C-4403-8AE2-7A951433060C}"/>
              </a:ext>
            </a:extLst>
          </p:cNvPr>
          <p:cNvPicPr>
            <a:picLocks noChangeAspect="1" noChangeArrowheads="1"/>
          </p:cNvPicPr>
          <p:nvPr/>
        </p:nvPicPr>
        <p:blipFill>
          <a:blip r:embed="rId2" cstate="print"/>
          <a:srcRect/>
          <a:stretch>
            <a:fillRect/>
          </a:stretch>
        </p:blipFill>
        <p:spPr bwMode="auto">
          <a:xfrm>
            <a:off x="8081885" y="230190"/>
            <a:ext cx="671946" cy="729777"/>
          </a:xfrm>
          <a:prstGeom prst="rect">
            <a:avLst/>
          </a:prstGeom>
          <a:noFill/>
        </p:spPr>
      </p:pic>
    </p:spTree>
    <p:extLst>
      <p:ext uri="{BB962C8B-B14F-4D97-AF65-F5344CB8AC3E}">
        <p14:creationId xmlns:p14="http://schemas.microsoft.com/office/powerpoint/2010/main" val="2299034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F:\BRIMS Logo.png">
            <a:extLst>
              <a:ext uri="{FF2B5EF4-FFF2-40B4-BE49-F238E27FC236}">
                <a16:creationId xmlns:a16="http://schemas.microsoft.com/office/drawing/2014/main" id="{1604532F-92E9-4CC0-BDA4-3C8A0CE18449}"/>
              </a:ext>
            </a:extLst>
          </p:cNvPr>
          <p:cNvPicPr>
            <a:picLocks noChangeAspect="1" noChangeArrowheads="1"/>
          </p:cNvPicPr>
          <p:nvPr/>
        </p:nvPicPr>
        <p:blipFill>
          <a:blip r:embed="rId2" cstate="print"/>
          <a:srcRect/>
          <a:stretch>
            <a:fillRect/>
          </a:stretch>
        </p:blipFill>
        <p:spPr bwMode="auto">
          <a:xfrm>
            <a:off x="8081885" y="230190"/>
            <a:ext cx="671946" cy="729777"/>
          </a:xfrm>
          <a:prstGeom prst="rect">
            <a:avLst/>
          </a:prstGeom>
          <a:noFill/>
        </p:spPr>
      </p:pic>
      <p:pic>
        <p:nvPicPr>
          <p:cNvPr id="10" name="Picture 9">
            <a:extLst>
              <a:ext uri="{FF2B5EF4-FFF2-40B4-BE49-F238E27FC236}">
                <a16:creationId xmlns:a16="http://schemas.microsoft.com/office/drawing/2014/main" id="{841583DC-11BC-4093-90E0-968889A331FC}"/>
              </a:ext>
            </a:extLst>
          </p:cNvPr>
          <p:cNvPicPr>
            <a:picLocks noChangeAspect="1"/>
          </p:cNvPicPr>
          <p:nvPr/>
        </p:nvPicPr>
        <p:blipFill>
          <a:blip r:embed="rId3"/>
          <a:stretch>
            <a:fillRect/>
          </a:stretch>
        </p:blipFill>
        <p:spPr>
          <a:xfrm>
            <a:off x="735106" y="447675"/>
            <a:ext cx="7234518" cy="5962650"/>
          </a:xfrm>
          <a:prstGeom prst="rect">
            <a:avLst/>
          </a:prstGeom>
        </p:spPr>
      </p:pic>
    </p:spTree>
    <p:extLst>
      <p:ext uri="{BB962C8B-B14F-4D97-AF65-F5344CB8AC3E}">
        <p14:creationId xmlns:p14="http://schemas.microsoft.com/office/powerpoint/2010/main" val="1180217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descr="F:\BRIMS Logo.png">
            <a:extLst>
              <a:ext uri="{FF2B5EF4-FFF2-40B4-BE49-F238E27FC236}">
                <a16:creationId xmlns:a16="http://schemas.microsoft.com/office/drawing/2014/main" id="{B5361AA8-83F5-457F-84BD-C81556685C8C}"/>
              </a:ext>
            </a:extLst>
          </p:cNvPr>
          <p:cNvPicPr>
            <a:picLocks noChangeAspect="1" noChangeArrowheads="1"/>
          </p:cNvPicPr>
          <p:nvPr/>
        </p:nvPicPr>
        <p:blipFill>
          <a:blip r:embed="rId2" cstate="print"/>
          <a:srcRect/>
          <a:stretch>
            <a:fillRect/>
          </a:stretch>
        </p:blipFill>
        <p:spPr bwMode="auto">
          <a:xfrm>
            <a:off x="8081885" y="230190"/>
            <a:ext cx="671946" cy="729777"/>
          </a:xfrm>
          <a:prstGeom prst="rect">
            <a:avLst/>
          </a:prstGeom>
          <a:noFill/>
        </p:spPr>
      </p:pic>
      <p:sp>
        <p:nvSpPr>
          <p:cNvPr id="7" name="TextBox 6">
            <a:extLst>
              <a:ext uri="{FF2B5EF4-FFF2-40B4-BE49-F238E27FC236}">
                <a16:creationId xmlns:a16="http://schemas.microsoft.com/office/drawing/2014/main" id="{B0D16831-C5E7-4E85-B720-2257CAE62920}"/>
              </a:ext>
            </a:extLst>
          </p:cNvPr>
          <p:cNvSpPr txBox="1"/>
          <p:nvPr/>
        </p:nvSpPr>
        <p:spPr>
          <a:xfrm>
            <a:off x="390169" y="595078"/>
            <a:ext cx="1644819" cy="3416320"/>
          </a:xfrm>
          <a:prstGeom prst="rect">
            <a:avLst/>
          </a:prstGeom>
          <a:noFill/>
        </p:spPr>
        <p:txBody>
          <a:bodyPr wrap="square">
            <a:spAutoFit/>
          </a:bodyPr>
          <a:lstStyle/>
          <a:p>
            <a:pPr algn="l" fontAlgn="base"/>
            <a:r>
              <a:rPr lang="en-US" b="1" dirty="0">
                <a:solidFill>
                  <a:srgbClr val="424142"/>
                </a:solidFill>
                <a:effectLst/>
                <a:latin typeface="Georgia" panose="02040502050405020303" pitchFamily="18" charset="0"/>
              </a:rPr>
              <a:t>From the following Balance Sheets of X Ltd. make out:</a:t>
            </a:r>
            <a:endParaRPr lang="en-US" b="0" dirty="0">
              <a:solidFill>
                <a:srgbClr val="424142"/>
              </a:solidFill>
              <a:effectLst/>
              <a:latin typeface="Georgia" panose="02040502050405020303" pitchFamily="18" charset="0"/>
            </a:endParaRPr>
          </a:p>
          <a:p>
            <a:pPr algn="l" fontAlgn="base"/>
            <a:r>
              <a:rPr lang="en-US" b="0" dirty="0">
                <a:solidFill>
                  <a:srgbClr val="424142"/>
                </a:solidFill>
                <a:effectLst/>
                <a:latin typeface="Georgia" panose="02040502050405020303" pitchFamily="18" charset="0"/>
              </a:rPr>
              <a:t>(</a:t>
            </a:r>
            <a:r>
              <a:rPr lang="en-US" b="0" dirty="0" err="1">
                <a:solidFill>
                  <a:srgbClr val="424142"/>
                </a:solidFill>
                <a:effectLst/>
                <a:latin typeface="Georgia" panose="02040502050405020303" pitchFamily="18" charset="0"/>
              </a:rPr>
              <a:t>i</a:t>
            </a:r>
            <a:r>
              <a:rPr lang="en-US" b="0" dirty="0">
                <a:solidFill>
                  <a:srgbClr val="424142"/>
                </a:solidFill>
                <a:effectLst/>
                <a:latin typeface="Georgia" panose="02040502050405020303" pitchFamily="18" charset="0"/>
              </a:rPr>
              <a:t>) Statement of Changes in Working Capital</a:t>
            </a:r>
          </a:p>
          <a:p>
            <a:pPr algn="l" fontAlgn="base"/>
            <a:r>
              <a:rPr lang="en-US" b="0" dirty="0">
                <a:solidFill>
                  <a:srgbClr val="424142"/>
                </a:solidFill>
                <a:effectLst/>
                <a:latin typeface="Georgia" panose="02040502050405020303" pitchFamily="18" charset="0"/>
              </a:rPr>
              <a:t>(ii) Fund Flow Statement:</a:t>
            </a:r>
          </a:p>
        </p:txBody>
      </p:sp>
      <p:pic>
        <p:nvPicPr>
          <p:cNvPr id="10" name="Picture 9">
            <a:extLst>
              <a:ext uri="{FF2B5EF4-FFF2-40B4-BE49-F238E27FC236}">
                <a16:creationId xmlns:a16="http://schemas.microsoft.com/office/drawing/2014/main" id="{CDBB0BF8-C02D-4291-8122-8495CF4EC659}"/>
              </a:ext>
            </a:extLst>
          </p:cNvPr>
          <p:cNvPicPr>
            <a:picLocks noChangeAspect="1"/>
          </p:cNvPicPr>
          <p:nvPr/>
        </p:nvPicPr>
        <p:blipFill>
          <a:blip r:embed="rId3"/>
          <a:stretch>
            <a:fillRect/>
          </a:stretch>
        </p:blipFill>
        <p:spPr>
          <a:xfrm>
            <a:off x="2138285" y="230190"/>
            <a:ext cx="5943600" cy="6124575"/>
          </a:xfrm>
          <a:prstGeom prst="rect">
            <a:avLst/>
          </a:prstGeom>
        </p:spPr>
      </p:pic>
    </p:spTree>
    <p:extLst>
      <p:ext uri="{BB962C8B-B14F-4D97-AF65-F5344CB8AC3E}">
        <p14:creationId xmlns:p14="http://schemas.microsoft.com/office/powerpoint/2010/main" val="40313582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BRIMS Logo.png">
            <a:extLst>
              <a:ext uri="{FF2B5EF4-FFF2-40B4-BE49-F238E27FC236}">
                <a16:creationId xmlns:a16="http://schemas.microsoft.com/office/drawing/2014/main" id="{38F9FE55-940F-4865-A48E-67879520B647}"/>
              </a:ext>
            </a:extLst>
          </p:cNvPr>
          <p:cNvPicPr>
            <a:picLocks noChangeAspect="1" noChangeArrowheads="1"/>
          </p:cNvPicPr>
          <p:nvPr/>
        </p:nvPicPr>
        <p:blipFill>
          <a:blip r:embed="rId2" cstate="print"/>
          <a:srcRect/>
          <a:stretch>
            <a:fillRect/>
          </a:stretch>
        </p:blipFill>
        <p:spPr bwMode="auto">
          <a:xfrm>
            <a:off x="8081885" y="230190"/>
            <a:ext cx="671946" cy="729777"/>
          </a:xfrm>
          <a:prstGeom prst="rect">
            <a:avLst/>
          </a:prstGeom>
          <a:noFill/>
        </p:spPr>
      </p:pic>
      <p:pic>
        <p:nvPicPr>
          <p:cNvPr id="8" name="Picture 7">
            <a:extLst>
              <a:ext uri="{FF2B5EF4-FFF2-40B4-BE49-F238E27FC236}">
                <a16:creationId xmlns:a16="http://schemas.microsoft.com/office/drawing/2014/main" id="{B03A72FF-4248-4756-9A42-F822E916DB11}"/>
              </a:ext>
            </a:extLst>
          </p:cNvPr>
          <p:cNvPicPr>
            <a:picLocks noChangeAspect="1"/>
          </p:cNvPicPr>
          <p:nvPr/>
        </p:nvPicPr>
        <p:blipFill>
          <a:blip r:embed="rId3"/>
          <a:stretch>
            <a:fillRect/>
          </a:stretch>
        </p:blipFill>
        <p:spPr>
          <a:xfrm>
            <a:off x="788895" y="98612"/>
            <a:ext cx="7431740" cy="6858000"/>
          </a:xfrm>
          <a:prstGeom prst="rect">
            <a:avLst/>
          </a:prstGeom>
        </p:spPr>
      </p:pic>
    </p:spTree>
    <p:extLst>
      <p:ext uri="{BB962C8B-B14F-4D97-AF65-F5344CB8AC3E}">
        <p14:creationId xmlns:p14="http://schemas.microsoft.com/office/powerpoint/2010/main" val="3937950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298E-29EB-4B57-A9DB-D47625199843}"/>
              </a:ext>
            </a:extLst>
          </p:cNvPr>
          <p:cNvSpPr>
            <a:spLocks noGrp="1"/>
          </p:cNvSpPr>
          <p:nvPr>
            <p:ph type="title"/>
          </p:nvPr>
        </p:nvSpPr>
        <p:spPr/>
        <p:txBody>
          <a:bodyPr/>
          <a:lstStyle/>
          <a:p>
            <a:r>
              <a:rPr lang="en-IN" dirty="0"/>
              <a:t>Continued </a:t>
            </a:r>
          </a:p>
        </p:txBody>
      </p:sp>
      <p:pic>
        <p:nvPicPr>
          <p:cNvPr id="5" name="Content Placeholder 4">
            <a:extLst>
              <a:ext uri="{FF2B5EF4-FFF2-40B4-BE49-F238E27FC236}">
                <a16:creationId xmlns:a16="http://schemas.microsoft.com/office/drawing/2014/main" id="{107F2DB3-2BD1-4252-8BC0-EA8359461D56}"/>
              </a:ext>
            </a:extLst>
          </p:cNvPr>
          <p:cNvPicPr>
            <a:picLocks noGrp="1" noChangeAspect="1"/>
          </p:cNvPicPr>
          <p:nvPr>
            <p:ph idx="1"/>
          </p:nvPr>
        </p:nvPicPr>
        <p:blipFill>
          <a:blip r:embed="rId2"/>
          <a:stretch>
            <a:fillRect/>
          </a:stretch>
        </p:blipFill>
        <p:spPr>
          <a:xfrm>
            <a:off x="1600200" y="1999129"/>
            <a:ext cx="5943600" cy="3944471"/>
          </a:xfrm>
          <a:prstGeom prst="rect">
            <a:avLst/>
          </a:prstGeom>
        </p:spPr>
      </p:pic>
    </p:spTree>
    <p:extLst>
      <p:ext uri="{BB962C8B-B14F-4D97-AF65-F5344CB8AC3E}">
        <p14:creationId xmlns:p14="http://schemas.microsoft.com/office/powerpoint/2010/main" val="1849941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C964C-9D96-43F6-9359-70F37B1EDDBF}"/>
              </a:ext>
            </a:extLst>
          </p:cNvPr>
          <p:cNvSpPr>
            <a:spLocks noGrp="1"/>
          </p:cNvSpPr>
          <p:nvPr>
            <p:ph type="title"/>
          </p:nvPr>
        </p:nvSpPr>
        <p:spPr/>
        <p:txBody>
          <a:bodyPr>
            <a:normAutofit fontScale="90000"/>
          </a:bodyPr>
          <a:lstStyle/>
          <a:p>
            <a:r>
              <a:rPr lang="en-US" b="1" i="0" dirty="0">
                <a:solidFill>
                  <a:srgbClr val="000000"/>
                </a:solidFill>
                <a:effectLst/>
                <a:latin typeface="Nunito Sans"/>
              </a:rPr>
              <a:t>What is Fund Flow Statement?</a:t>
            </a:r>
            <a:br>
              <a:rPr lang="en-US" b="1" i="0" dirty="0">
                <a:solidFill>
                  <a:srgbClr val="000000"/>
                </a:solidFill>
                <a:effectLst/>
                <a:latin typeface="Nunito Sans"/>
              </a:rPr>
            </a:br>
            <a:endParaRPr lang="en-IN" dirty="0"/>
          </a:p>
        </p:txBody>
      </p:sp>
      <p:sp>
        <p:nvSpPr>
          <p:cNvPr id="3" name="Content Placeholder 2">
            <a:extLst>
              <a:ext uri="{FF2B5EF4-FFF2-40B4-BE49-F238E27FC236}">
                <a16:creationId xmlns:a16="http://schemas.microsoft.com/office/drawing/2014/main" id="{63655A09-9C25-4CC0-B94C-4D27D3C62A38}"/>
              </a:ext>
            </a:extLst>
          </p:cNvPr>
          <p:cNvSpPr>
            <a:spLocks noGrp="1"/>
          </p:cNvSpPr>
          <p:nvPr>
            <p:ph idx="1"/>
          </p:nvPr>
        </p:nvSpPr>
        <p:spPr/>
        <p:txBody>
          <a:bodyPr/>
          <a:lstStyle/>
          <a:p>
            <a:pPr algn="l"/>
            <a:r>
              <a:rPr lang="en-US" b="0" i="0" dirty="0">
                <a:solidFill>
                  <a:srgbClr val="4D5968"/>
                </a:solidFill>
                <a:effectLst/>
                <a:latin typeface="Nunito Sans"/>
              </a:rPr>
              <a:t>Fund flow statement is a statement that compares the two balance sheets by analyzing the sources of funds (debt and equity capital) and the application of funds (assets) and its reasons for any differences. It helps the company see through where their money has been spent and from where they have received the money (long-term funds raised by issues of shares, debentures, and sale of non-current assets).</a:t>
            </a:r>
          </a:p>
          <a:p>
            <a:endParaRPr lang="en-IN" dirty="0"/>
          </a:p>
        </p:txBody>
      </p:sp>
    </p:spTree>
    <p:extLst>
      <p:ext uri="{BB962C8B-B14F-4D97-AF65-F5344CB8AC3E}">
        <p14:creationId xmlns:p14="http://schemas.microsoft.com/office/powerpoint/2010/main" val="2590892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B5F3E-A367-4E5B-8032-C3A8B891851A}"/>
              </a:ext>
            </a:extLst>
          </p:cNvPr>
          <p:cNvSpPr>
            <a:spLocks noGrp="1"/>
          </p:cNvSpPr>
          <p:nvPr>
            <p:ph type="title"/>
          </p:nvPr>
        </p:nvSpPr>
        <p:spPr/>
        <p:txBody>
          <a:bodyPr/>
          <a:lstStyle/>
          <a:p>
            <a:r>
              <a:rPr lang="en-IN" dirty="0"/>
              <a:t>Fund Flow Statement </a:t>
            </a:r>
          </a:p>
        </p:txBody>
      </p:sp>
      <p:pic>
        <p:nvPicPr>
          <p:cNvPr id="6" name="Picture 5">
            <a:extLst>
              <a:ext uri="{FF2B5EF4-FFF2-40B4-BE49-F238E27FC236}">
                <a16:creationId xmlns:a16="http://schemas.microsoft.com/office/drawing/2014/main" id="{AEDBC3F0-FC98-455C-89F2-AB2075D177C7}"/>
              </a:ext>
            </a:extLst>
          </p:cNvPr>
          <p:cNvPicPr>
            <a:picLocks noChangeAspect="1"/>
          </p:cNvPicPr>
          <p:nvPr/>
        </p:nvPicPr>
        <p:blipFill>
          <a:blip r:embed="rId2"/>
          <a:stretch>
            <a:fillRect/>
          </a:stretch>
        </p:blipFill>
        <p:spPr>
          <a:xfrm>
            <a:off x="804862" y="1892953"/>
            <a:ext cx="7534275" cy="3914775"/>
          </a:xfrm>
          <a:prstGeom prst="rect">
            <a:avLst/>
          </a:prstGeom>
        </p:spPr>
      </p:pic>
    </p:spTree>
    <p:extLst>
      <p:ext uri="{BB962C8B-B14F-4D97-AF65-F5344CB8AC3E}">
        <p14:creationId xmlns:p14="http://schemas.microsoft.com/office/powerpoint/2010/main" val="3402715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8326-A587-4434-9717-4B7CD849BBD0}"/>
              </a:ext>
            </a:extLst>
          </p:cNvPr>
          <p:cNvSpPr>
            <a:spLocks noGrp="1"/>
          </p:cNvSpPr>
          <p:nvPr>
            <p:ph type="title"/>
          </p:nvPr>
        </p:nvSpPr>
        <p:spPr/>
        <p:txBody>
          <a:bodyPr/>
          <a:lstStyle/>
          <a:p>
            <a:r>
              <a:rPr lang="en-US" b="1" i="0" dirty="0">
                <a:solidFill>
                  <a:srgbClr val="000000"/>
                </a:solidFill>
                <a:effectLst/>
                <a:latin typeface="Nunito Sans"/>
              </a:rPr>
              <a:t>Fund Flow Statement</a:t>
            </a:r>
            <a:endParaRPr lang="en-IN" dirty="0"/>
          </a:p>
        </p:txBody>
      </p:sp>
      <p:sp>
        <p:nvSpPr>
          <p:cNvPr id="3" name="Content Placeholder 2">
            <a:extLst>
              <a:ext uri="{FF2B5EF4-FFF2-40B4-BE49-F238E27FC236}">
                <a16:creationId xmlns:a16="http://schemas.microsoft.com/office/drawing/2014/main" id="{AF14577C-6B36-41C1-A71E-72EF3C49E2F3}"/>
              </a:ext>
            </a:extLst>
          </p:cNvPr>
          <p:cNvSpPr>
            <a:spLocks noGrp="1"/>
          </p:cNvSpPr>
          <p:nvPr>
            <p:ph idx="1"/>
          </p:nvPr>
        </p:nvSpPr>
        <p:spPr/>
        <p:txBody>
          <a:bodyPr>
            <a:normAutofit lnSpcReduction="10000"/>
          </a:bodyPr>
          <a:lstStyle/>
          <a:p>
            <a:r>
              <a:rPr lang="en-US" dirty="0"/>
              <a:t>It has three separate statements –</a:t>
            </a:r>
          </a:p>
          <a:p>
            <a:endParaRPr lang="en-US" dirty="0"/>
          </a:p>
          <a:p>
            <a:r>
              <a:rPr lang="en-US" dirty="0"/>
              <a:t>Statement showing changes in working capital.</a:t>
            </a:r>
          </a:p>
          <a:p>
            <a:r>
              <a:rPr lang="en-US" dirty="0"/>
              <a:t>Funds from operations.</a:t>
            </a:r>
          </a:p>
          <a:p>
            <a:r>
              <a:rPr lang="en-US" dirty="0"/>
              <a:t>Statement of fund flow.</a:t>
            </a:r>
          </a:p>
          <a:p>
            <a:r>
              <a:rPr lang="en-US" dirty="0"/>
              <a:t>#1 – Statement showing changes in working capital</a:t>
            </a:r>
          </a:p>
          <a:p>
            <a:r>
              <a:rPr lang="en-US" dirty="0"/>
              <a:t>In this statement, you need to effect the changes in working capital. Working capital equals current assets minus current liabilities. We will see the format and example of how it is done.</a:t>
            </a:r>
            <a:endParaRPr lang="en-IN" dirty="0"/>
          </a:p>
        </p:txBody>
      </p:sp>
    </p:spTree>
    <p:extLst>
      <p:ext uri="{BB962C8B-B14F-4D97-AF65-F5344CB8AC3E}">
        <p14:creationId xmlns:p14="http://schemas.microsoft.com/office/powerpoint/2010/main" val="1302015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F8326-A587-4434-9717-4B7CD849BBD0}"/>
              </a:ext>
            </a:extLst>
          </p:cNvPr>
          <p:cNvSpPr>
            <a:spLocks noGrp="1"/>
          </p:cNvSpPr>
          <p:nvPr>
            <p:ph type="title"/>
          </p:nvPr>
        </p:nvSpPr>
        <p:spPr/>
        <p:txBody>
          <a:bodyPr/>
          <a:lstStyle/>
          <a:p>
            <a:r>
              <a:rPr lang="en-IN" dirty="0"/>
              <a:t>Fund Flow Statement </a:t>
            </a:r>
          </a:p>
        </p:txBody>
      </p:sp>
      <p:pic>
        <p:nvPicPr>
          <p:cNvPr id="11266" name="Picture 2" descr="See the source image">
            <a:extLst>
              <a:ext uri="{FF2B5EF4-FFF2-40B4-BE49-F238E27FC236}">
                <a16:creationId xmlns:a16="http://schemas.microsoft.com/office/drawing/2014/main" id="{9B349860-4DDB-4901-941D-63A416A5C7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63418" y="1825625"/>
            <a:ext cx="788670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5330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See the source image">
            <a:extLst>
              <a:ext uri="{FF2B5EF4-FFF2-40B4-BE49-F238E27FC236}">
                <a16:creationId xmlns:a16="http://schemas.microsoft.com/office/drawing/2014/main" id="{F0725989-E947-4AA2-AE98-66F3D5B7855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254" y="1927413"/>
            <a:ext cx="7886700" cy="436581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5A9E0BE0-BF05-407C-A44D-E62A0D5B2C71}"/>
              </a:ext>
            </a:extLst>
          </p:cNvPr>
          <p:cNvSpPr>
            <a:spLocks noGrp="1"/>
          </p:cNvSpPr>
          <p:nvPr>
            <p:ph type="title"/>
          </p:nvPr>
        </p:nvSpPr>
        <p:spPr>
          <a:xfrm>
            <a:off x="628650" y="365125"/>
            <a:ext cx="7886700" cy="1325563"/>
          </a:xfrm>
        </p:spPr>
        <p:txBody>
          <a:bodyPr/>
          <a:lstStyle/>
          <a:p>
            <a:r>
              <a:rPr lang="en-IN" dirty="0"/>
              <a:t>Fund Flow Statement </a:t>
            </a:r>
          </a:p>
        </p:txBody>
      </p:sp>
    </p:spTree>
    <p:extLst>
      <p:ext uri="{BB962C8B-B14F-4D97-AF65-F5344CB8AC3E}">
        <p14:creationId xmlns:p14="http://schemas.microsoft.com/office/powerpoint/2010/main" val="6511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F532356-334C-40D0-A0D7-2765B8367191}"/>
              </a:ext>
            </a:extLst>
          </p:cNvPr>
          <p:cNvGraphicFramePr>
            <a:graphicFrameLocks noGrp="1"/>
          </p:cNvGraphicFramePr>
          <p:nvPr>
            <p:ph idx="1"/>
            <p:extLst>
              <p:ext uri="{D42A27DB-BD31-4B8C-83A1-F6EECF244321}">
                <p14:modId xmlns:p14="http://schemas.microsoft.com/office/powerpoint/2010/main" val="3910970055"/>
              </p:ext>
            </p:extLst>
          </p:nvPr>
        </p:nvGraphicFramePr>
        <p:xfrm>
          <a:off x="1004047" y="879682"/>
          <a:ext cx="7391807" cy="5716371"/>
        </p:xfrm>
        <a:graphic>
          <a:graphicData uri="http://schemas.openxmlformats.org/drawingml/2006/table">
            <a:tbl>
              <a:tblPr/>
              <a:tblGrid>
                <a:gridCol w="2807930">
                  <a:extLst>
                    <a:ext uri="{9D8B030D-6E8A-4147-A177-3AD203B41FA5}">
                      <a16:colId xmlns:a16="http://schemas.microsoft.com/office/drawing/2014/main" val="1139354566"/>
                    </a:ext>
                  </a:extLst>
                </a:gridCol>
                <a:gridCol w="1247965">
                  <a:extLst>
                    <a:ext uri="{9D8B030D-6E8A-4147-A177-3AD203B41FA5}">
                      <a16:colId xmlns:a16="http://schemas.microsoft.com/office/drawing/2014/main" val="836185146"/>
                    </a:ext>
                  </a:extLst>
                </a:gridCol>
                <a:gridCol w="1247965">
                  <a:extLst>
                    <a:ext uri="{9D8B030D-6E8A-4147-A177-3AD203B41FA5}">
                      <a16:colId xmlns:a16="http://schemas.microsoft.com/office/drawing/2014/main" val="1429178504"/>
                    </a:ext>
                  </a:extLst>
                </a:gridCol>
                <a:gridCol w="1019976">
                  <a:extLst>
                    <a:ext uri="{9D8B030D-6E8A-4147-A177-3AD203B41FA5}">
                      <a16:colId xmlns:a16="http://schemas.microsoft.com/office/drawing/2014/main" val="4044682715"/>
                    </a:ext>
                  </a:extLst>
                </a:gridCol>
                <a:gridCol w="1067971">
                  <a:extLst>
                    <a:ext uri="{9D8B030D-6E8A-4147-A177-3AD203B41FA5}">
                      <a16:colId xmlns:a16="http://schemas.microsoft.com/office/drawing/2014/main" val="1067858241"/>
                    </a:ext>
                  </a:extLst>
                </a:gridCol>
              </a:tblGrid>
              <a:tr h="533924">
                <a:tc>
                  <a:txBody>
                    <a:bodyPr/>
                    <a:lstStyle/>
                    <a:p>
                      <a:pPr algn="l"/>
                      <a:r>
                        <a:rPr lang="en-IN" sz="1400" b="1" dirty="0">
                          <a:effectLst/>
                        </a:rPr>
                        <a:t>Particulars</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dirty="0">
                          <a:effectLst/>
                        </a:rPr>
                        <a:t>31.03.2015 (in US $)</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dirty="0">
                          <a:effectLst/>
                        </a:rPr>
                        <a:t>31.03.2016 (in US $)</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Increase (in US $)</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Decrease (in US $)</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2901947093"/>
                  </a:ext>
                </a:extLst>
              </a:tr>
              <a:tr h="248761">
                <a:tc>
                  <a:txBody>
                    <a:bodyPr/>
                    <a:lstStyle/>
                    <a:p>
                      <a:pPr algn="l"/>
                      <a:r>
                        <a:rPr lang="en-IN" sz="1400" b="1" dirty="0">
                          <a:effectLst/>
                        </a:rPr>
                        <a:t>Current Assets –</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endParaRPr lang="en-IN" sz="1400" b="1" dirty="0">
                        <a:effectLst/>
                      </a:endParaRP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endParaRPr lang="en-IN" sz="1400" b="1">
                        <a:effectLst/>
                      </a:endParaRP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endParaRPr lang="en-IN" sz="1400" b="1">
                        <a:effectLst/>
                      </a:endParaRP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endParaRPr lang="en-IN" sz="1400" b="1">
                        <a:effectLst/>
                      </a:endParaRP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1595906482"/>
                  </a:ext>
                </a:extLst>
              </a:tr>
              <a:tr h="373517">
                <a:tc>
                  <a:txBody>
                    <a:bodyPr/>
                    <a:lstStyle/>
                    <a:p>
                      <a:pPr algn="l"/>
                      <a:r>
                        <a:rPr lang="en-IN" sz="1400" b="1" dirty="0">
                          <a:effectLst/>
                        </a:rPr>
                        <a:t>Inventories</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dirty="0">
                          <a:effectLst/>
                        </a:rPr>
                        <a:t>120,000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150,000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30,000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3357433762"/>
                  </a:ext>
                </a:extLst>
              </a:tr>
              <a:tr h="373517">
                <a:tc>
                  <a:txBody>
                    <a:bodyPr/>
                    <a:lstStyle/>
                    <a:p>
                      <a:pPr algn="l"/>
                      <a:r>
                        <a:rPr lang="en-IN" sz="1400" b="1" u="none" strike="noStrike">
                          <a:solidFill>
                            <a:srgbClr val="00AB6B"/>
                          </a:solidFill>
                          <a:effectLst/>
                          <a:hlinkClick r:id="rId2"/>
                        </a:rPr>
                        <a:t>Accounts Receivable</a:t>
                      </a:r>
                      <a:endParaRPr lang="en-IN" sz="1400" b="1">
                        <a:effectLst/>
                      </a:endParaRP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dirty="0">
                          <a:effectLst/>
                        </a:rPr>
                        <a:t>110,000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dirty="0">
                          <a:effectLst/>
                        </a:rPr>
                        <a:t>70,000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40,000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400315806"/>
                  </a:ext>
                </a:extLst>
              </a:tr>
              <a:tr h="373517">
                <a:tc>
                  <a:txBody>
                    <a:bodyPr/>
                    <a:lstStyle/>
                    <a:p>
                      <a:pPr algn="l"/>
                      <a:r>
                        <a:rPr lang="en-IN" sz="1400" b="1">
                          <a:effectLst/>
                        </a:rPr>
                        <a:t>Cash &amp; Bank</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65,000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dirty="0">
                          <a:effectLst/>
                        </a:rPr>
                        <a:t>80,000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15,000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292788"/>
                  </a:ext>
                </a:extLst>
              </a:tr>
              <a:tr h="373517">
                <a:tc>
                  <a:txBody>
                    <a:bodyPr/>
                    <a:lstStyle/>
                    <a:p>
                      <a:pPr algn="l"/>
                      <a:r>
                        <a:rPr lang="en-IN" sz="1400" b="1">
                          <a:effectLst/>
                        </a:rPr>
                        <a:t>Bills Receivable</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46,000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dirty="0">
                          <a:effectLst/>
                        </a:rPr>
                        <a:t>32,000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14,000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1227999460"/>
                  </a:ext>
                </a:extLst>
              </a:tr>
              <a:tr h="248761">
                <a:tc>
                  <a:txBody>
                    <a:bodyPr/>
                    <a:lstStyle/>
                    <a:p>
                      <a:pPr algn="l"/>
                      <a:r>
                        <a:rPr lang="en-IN" sz="1400" b="1" u="none" strike="noStrike">
                          <a:solidFill>
                            <a:srgbClr val="00AB6B"/>
                          </a:solidFill>
                          <a:effectLst/>
                          <a:hlinkClick r:id="rId3"/>
                        </a:rPr>
                        <a:t>Prepaid expenses</a:t>
                      </a:r>
                      <a:endParaRPr lang="en-IN" sz="1400" b="1">
                        <a:effectLst/>
                      </a:endParaRP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13,000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16,000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3,000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3780688931"/>
                  </a:ext>
                </a:extLst>
              </a:tr>
              <a:tr h="373517">
                <a:tc>
                  <a:txBody>
                    <a:bodyPr/>
                    <a:lstStyle/>
                    <a:p>
                      <a:pPr algn="l"/>
                      <a:r>
                        <a:rPr lang="en-IN" sz="1400" b="1" u="none" strike="noStrike">
                          <a:solidFill>
                            <a:srgbClr val="00AB6B"/>
                          </a:solidFill>
                          <a:effectLst/>
                          <a:hlinkClick r:id="rId4"/>
                        </a:rPr>
                        <a:t>Total Current Assets (A)</a:t>
                      </a:r>
                      <a:endParaRPr lang="en-IN" sz="1400" b="1">
                        <a:effectLst/>
                      </a:endParaRP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354,000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348,000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 </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 </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2468439414"/>
                  </a:ext>
                </a:extLst>
              </a:tr>
              <a:tr h="248761">
                <a:tc>
                  <a:txBody>
                    <a:bodyPr/>
                    <a:lstStyle/>
                    <a:p>
                      <a:pPr algn="l"/>
                      <a:r>
                        <a:rPr lang="en-IN" sz="1400" b="1" u="none" strike="noStrike">
                          <a:solidFill>
                            <a:srgbClr val="00AB6B"/>
                          </a:solidFill>
                          <a:effectLst/>
                          <a:hlinkClick r:id="rId5"/>
                        </a:rPr>
                        <a:t>Current Liabilities</a:t>
                      </a:r>
                      <a:r>
                        <a:rPr lang="en-IN" sz="1400" b="1">
                          <a:effectLst/>
                        </a:rPr>
                        <a:t> –</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 </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 </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dirty="0">
                          <a:effectLst/>
                        </a:rPr>
                        <a:t> </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 </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2148532068"/>
                  </a:ext>
                </a:extLst>
              </a:tr>
              <a:tr h="373517">
                <a:tc>
                  <a:txBody>
                    <a:bodyPr/>
                    <a:lstStyle/>
                    <a:p>
                      <a:pPr algn="l"/>
                      <a:r>
                        <a:rPr lang="en-IN" sz="1400" b="1" u="none" strike="noStrike">
                          <a:solidFill>
                            <a:srgbClr val="00AB6B"/>
                          </a:solidFill>
                          <a:effectLst/>
                          <a:hlinkClick r:id="rId6"/>
                        </a:rPr>
                        <a:t>Accounts Payable</a:t>
                      </a:r>
                      <a:endParaRPr lang="en-IN" sz="1400" b="1">
                        <a:effectLst/>
                      </a:endParaRP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45,000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60,000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       –</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15,000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37512764"/>
                  </a:ext>
                </a:extLst>
              </a:tr>
              <a:tr h="248761">
                <a:tc>
                  <a:txBody>
                    <a:bodyPr/>
                    <a:lstStyle/>
                    <a:p>
                      <a:pPr algn="l"/>
                      <a:r>
                        <a:rPr lang="en-IN" sz="1400" b="1">
                          <a:effectLst/>
                        </a:rPr>
                        <a:t>Bills Payable</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30,000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25,000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5,000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dirty="0">
                          <a:effectLst/>
                        </a:rPr>
                        <a:t>–</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533212478"/>
                  </a:ext>
                </a:extLst>
              </a:tr>
              <a:tr h="373517">
                <a:tc>
                  <a:txBody>
                    <a:bodyPr/>
                    <a:lstStyle/>
                    <a:p>
                      <a:pPr algn="l"/>
                      <a:r>
                        <a:rPr lang="en-IN" sz="1400" b="1">
                          <a:effectLst/>
                        </a:rPr>
                        <a:t>Outstanding expenses</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11,000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12,000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dirty="0">
                          <a:effectLst/>
                        </a:rPr>
                        <a:t>1,000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12985483"/>
                  </a:ext>
                </a:extLst>
              </a:tr>
              <a:tr h="373517">
                <a:tc>
                  <a:txBody>
                    <a:bodyPr/>
                    <a:lstStyle/>
                    <a:p>
                      <a:pPr algn="l"/>
                      <a:r>
                        <a:rPr lang="en-IN" sz="1400" b="1">
                          <a:effectLst/>
                        </a:rPr>
                        <a:t>Total Current Liabilities (B)</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86,000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97,000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 </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dirty="0">
                          <a:effectLst/>
                        </a:rPr>
                        <a:t> </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4118236553"/>
                  </a:ext>
                </a:extLst>
              </a:tr>
              <a:tr h="373517">
                <a:tc>
                  <a:txBody>
                    <a:bodyPr/>
                    <a:lstStyle/>
                    <a:p>
                      <a:pPr algn="l"/>
                      <a:r>
                        <a:rPr lang="en-US" sz="1400" b="1" u="none" strike="noStrike">
                          <a:solidFill>
                            <a:srgbClr val="00AB6B"/>
                          </a:solidFill>
                          <a:effectLst/>
                          <a:hlinkClick r:id="rId7"/>
                        </a:rPr>
                        <a:t>Net Working Capital</a:t>
                      </a:r>
                      <a:r>
                        <a:rPr lang="en-US" sz="1400" b="1">
                          <a:effectLst/>
                        </a:rPr>
                        <a:t> (A – B)</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268,000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251,000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 </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dirty="0">
                          <a:effectLst/>
                        </a:rPr>
                        <a:t> </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762583094"/>
                  </a:ext>
                </a:extLst>
              </a:tr>
              <a:tr h="373517">
                <a:tc>
                  <a:txBody>
                    <a:bodyPr/>
                    <a:lstStyle/>
                    <a:p>
                      <a:pPr algn="l"/>
                      <a:r>
                        <a:rPr lang="en-US" sz="1400" b="1">
                          <a:effectLst/>
                        </a:rPr>
                        <a:t>Net Decrease in Working Capital</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17,000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a:effectLst/>
                        </a:rPr>
                        <a:t>17,000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1400" b="1" dirty="0">
                          <a:effectLst/>
                        </a:rPr>
                        <a:t>–</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2471634417"/>
                  </a:ext>
                </a:extLst>
              </a:tr>
              <a:tr h="373517">
                <a:tc>
                  <a:txBody>
                    <a:bodyPr/>
                    <a:lstStyle/>
                    <a:p>
                      <a:pPr algn="l"/>
                      <a:r>
                        <a:rPr lang="en-IN" sz="1400" b="1">
                          <a:effectLst/>
                        </a:rPr>
                        <a:t>Total</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a:noFill/>
                    </a:lnB>
                    <a:solidFill>
                      <a:srgbClr val="FFFFFF"/>
                    </a:solidFill>
                  </a:tcPr>
                </a:tc>
                <a:tc>
                  <a:txBody>
                    <a:bodyPr/>
                    <a:lstStyle/>
                    <a:p>
                      <a:pPr algn="l"/>
                      <a:r>
                        <a:rPr lang="en-IN" sz="1400" b="1" dirty="0">
                          <a:effectLst/>
                        </a:rPr>
                        <a:t>268,000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a:noFill/>
                    </a:lnB>
                    <a:solidFill>
                      <a:srgbClr val="FFFFFF"/>
                    </a:solidFill>
                  </a:tcPr>
                </a:tc>
                <a:tc>
                  <a:txBody>
                    <a:bodyPr/>
                    <a:lstStyle/>
                    <a:p>
                      <a:pPr algn="l"/>
                      <a:r>
                        <a:rPr lang="en-IN" sz="1400" b="1">
                          <a:effectLst/>
                        </a:rPr>
                        <a:t>268,000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a:noFill/>
                    </a:lnB>
                    <a:solidFill>
                      <a:srgbClr val="FFFFFF"/>
                    </a:solidFill>
                  </a:tcPr>
                </a:tc>
                <a:tc>
                  <a:txBody>
                    <a:bodyPr/>
                    <a:lstStyle/>
                    <a:p>
                      <a:pPr algn="l"/>
                      <a:r>
                        <a:rPr lang="en-IN" sz="1400" b="1">
                          <a:effectLst/>
                        </a:rPr>
                        <a:t>70,000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a:noFill/>
                    </a:lnB>
                    <a:solidFill>
                      <a:srgbClr val="FFFFFF"/>
                    </a:solidFill>
                  </a:tcPr>
                </a:tc>
                <a:tc>
                  <a:txBody>
                    <a:bodyPr/>
                    <a:lstStyle/>
                    <a:p>
                      <a:pPr algn="l"/>
                      <a:r>
                        <a:rPr lang="en-IN" sz="1400" b="1" dirty="0">
                          <a:effectLst/>
                        </a:rPr>
                        <a:t>70,000</a:t>
                      </a:r>
                    </a:p>
                  </a:txBody>
                  <a:tcPr marL="55080" marR="55080" marT="27540" marB="27540" anchor="ctr">
                    <a:lnL>
                      <a:noFill/>
                    </a:lnL>
                    <a:lnR>
                      <a:noFill/>
                    </a:lnR>
                    <a:lnT w="7620" cap="flat" cmpd="sng" algn="ctr">
                      <a:solidFill>
                        <a:srgbClr val="ECEEF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049936580"/>
                  </a:ext>
                </a:extLst>
              </a:tr>
            </a:tbl>
          </a:graphicData>
        </a:graphic>
      </p:graphicFrame>
      <p:sp>
        <p:nvSpPr>
          <p:cNvPr id="5" name="Rectangle 1">
            <a:extLst>
              <a:ext uri="{FF2B5EF4-FFF2-40B4-BE49-F238E27FC236}">
                <a16:creationId xmlns:a16="http://schemas.microsoft.com/office/drawing/2014/main" id="{D1F6246A-A8CB-4D7A-8EEA-86462E6D5046}"/>
              </a:ext>
            </a:extLst>
          </p:cNvPr>
          <p:cNvSpPr>
            <a:spLocks noChangeArrowheads="1"/>
          </p:cNvSpPr>
          <p:nvPr/>
        </p:nvSpPr>
        <p:spPr bwMode="auto">
          <a:xfrm>
            <a:off x="498763" y="76282"/>
            <a:ext cx="7813964" cy="8034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7935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a:ln>
                  <a:noFill/>
                </a:ln>
                <a:solidFill>
                  <a:srgbClr val="4D5968"/>
                </a:solidFill>
                <a:effectLst/>
                <a:latin typeface="Nunito Sans"/>
              </a:rPr>
              <a:t> </a:t>
            </a:r>
            <a:endParaRPr kumimoji="0" lang="en-US" altLang="en-US" sz="1600" b="1" i="0" u="none" strike="noStrike" cap="none" normalizeH="0" baseline="0">
              <a:ln>
                <a:noFill/>
              </a:ln>
              <a:solidFill>
                <a:srgbClr val="0BA360"/>
              </a:solidFill>
              <a:effectLst/>
              <a:latin typeface="Nunito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0BA360"/>
                </a:solidFill>
                <a:effectLst/>
                <a:latin typeface="Nunito Sans"/>
              </a:rPr>
              <a:t>#2 – Statement showing funds from operations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3325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7FEB426-DB6A-428F-9061-470ECCB6EC2D}"/>
              </a:ext>
            </a:extLst>
          </p:cNvPr>
          <p:cNvGraphicFramePr>
            <a:graphicFrameLocks noGrp="1"/>
          </p:cNvGraphicFramePr>
          <p:nvPr>
            <p:ph idx="1"/>
            <p:extLst>
              <p:ext uri="{D42A27DB-BD31-4B8C-83A1-F6EECF244321}">
                <p14:modId xmlns:p14="http://schemas.microsoft.com/office/powerpoint/2010/main" val="2039398084"/>
              </p:ext>
            </p:extLst>
          </p:nvPr>
        </p:nvGraphicFramePr>
        <p:xfrm>
          <a:off x="367554" y="406848"/>
          <a:ext cx="8211670" cy="6289353"/>
        </p:xfrm>
        <a:graphic>
          <a:graphicData uri="http://schemas.openxmlformats.org/drawingml/2006/table">
            <a:tbl>
              <a:tblPr/>
              <a:tblGrid>
                <a:gridCol w="4633251">
                  <a:extLst>
                    <a:ext uri="{9D8B030D-6E8A-4147-A177-3AD203B41FA5}">
                      <a16:colId xmlns:a16="http://schemas.microsoft.com/office/drawing/2014/main" val="1568267934"/>
                    </a:ext>
                  </a:extLst>
                </a:gridCol>
                <a:gridCol w="1762505">
                  <a:extLst>
                    <a:ext uri="{9D8B030D-6E8A-4147-A177-3AD203B41FA5}">
                      <a16:colId xmlns:a16="http://schemas.microsoft.com/office/drawing/2014/main" val="2459316255"/>
                    </a:ext>
                  </a:extLst>
                </a:gridCol>
                <a:gridCol w="1815914">
                  <a:extLst>
                    <a:ext uri="{9D8B030D-6E8A-4147-A177-3AD203B41FA5}">
                      <a16:colId xmlns:a16="http://schemas.microsoft.com/office/drawing/2014/main" val="6066541"/>
                    </a:ext>
                  </a:extLst>
                </a:gridCol>
              </a:tblGrid>
              <a:tr h="580683">
                <a:tc>
                  <a:txBody>
                    <a:bodyPr/>
                    <a:lstStyle/>
                    <a:p>
                      <a:pPr algn="l"/>
                      <a:r>
                        <a:rPr lang="en-IN" sz="2000" b="1">
                          <a:effectLst/>
                        </a:rPr>
                        <a:t>Particulars</a:t>
                      </a:r>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2000" b="1">
                          <a:effectLst/>
                        </a:rPr>
                        <a:t>Amount (in US$)</a:t>
                      </a:r>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2000" b="1">
                          <a:effectLst/>
                        </a:rPr>
                        <a:t>Amount (in US$)</a:t>
                      </a:r>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3269625198"/>
                  </a:ext>
                </a:extLst>
              </a:tr>
              <a:tr h="330710">
                <a:tc>
                  <a:txBody>
                    <a:bodyPr/>
                    <a:lstStyle/>
                    <a:p>
                      <a:pPr algn="l"/>
                      <a:r>
                        <a:rPr lang="en-IN" sz="2000" b="1">
                          <a:effectLst/>
                        </a:rPr>
                        <a:t>Sources of Funds</a:t>
                      </a:r>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2000" b="1">
                          <a:effectLst/>
                        </a:rPr>
                        <a:t> </a:t>
                      </a:r>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2000" b="1">
                          <a:effectLst/>
                        </a:rPr>
                        <a:t> </a:t>
                      </a:r>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3503228615"/>
                  </a:ext>
                </a:extLst>
              </a:tr>
              <a:tr h="580683">
                <a:tc>
                  <a:txBody>
                    <a:bodyPr/>
                    <a:lstStyle/>
                    <a:p>
                      <a:pPr algn="l"/>
                      <a:r>
                        <a:rPr lang="en-US" sz="2000" dirty="0">
                          <a:effectLst/>
                        </a:rPr>
                        <a:t>Funds from operation (ref: the second statement)</a:t>
                      </a: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2000" dirty="0">
                          <a:effectLst/>
                        </a:rPr>
                        <a:t>198,000</a:t>
                      </a: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1273465153"/>
                  </a:ext>
                </a:extLst>
              </a:tr>
              <a:tr h="330710">
                <a:tc>
                  <a:txBody>
                    <a:bodyPr/>
                    <a:lstStyle/>
                    <a:p>
                      <a:pPr algn="l"/>
                      <a:r>
                        <a:rPr lang="en-IN" sz="2000">
                          <a:effectLst/>
                        </a:rPr>
                        <a:t>Sale of Fixed Assets</a:t>
                      </a: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2000">
                          <a:effectLst/>
                        </a:rPr>
                        <a:t>50,000</a:t>
                      </a: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10145717"/>
                  </a:ext>
                </a:extLst>
              </a:tr>
              <a:tr h="580683">
                <a:tc>
                  <a:txBody>
                    <a:bodyPr/>
                    <a:lstStyle/>
                    <a:p>
                      <a:pPr algn="l"/>
                      <a:r>
                        <a:rPr lang="en-US" sz="2000" u="none" strike="noStrike">
                          <a:solidFill>
                            <a:srgbClr val="00AB6B"/>
                          </a:solidFill>
                          <a:effectLst/>
                          <a:hlinkClick r:id="rId2"/>
                        </a:rPr>
                        <a:t>Issue of new shares</a:t>
                      </a:r>
                      <a:r>
                        <a:rPr lang="en-US" sz="2000">
                          <a:effectLst/>
                        </a:rPr>
                        <a:t> for preference shareholders</a:t>
                      </a: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2000">
                          <a:effectLst/>
                        </a:rPr>
                        <a:t>100,000</a:t>
                      </a: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1622541610"/>
                  </a:ext>
                </a:extLst>
              </a:tr>
              <a:tr h="330710">
                <a:tc>
                  <a:txBody>
                    <a:bodyPr/>
                    <a:lstStyle/>
                    <a:p>
                      <a:pPr algn="l"/>
                      <a:r>
                        <a:rPr lang="en-IN" sz="2000" b="1">
                          <a:effectLst/>
                        </a:rPr>
                        <a:t>Total Sources (A)</a:t>
                      </a:r>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2000" b="1">
                          <a:effectLst/>
                        </a:rPr>
                        <a:t>348,000</a:t>
                      </a:r>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3213868969"/>
                  </a:ext>
                </a:extLst>
              </a:tr>
              <a:tr h="330710">
                <a:tc>
                  <a:txBody>
                    <a:bodyPr/>
                    <a:lstStyle/>
                    <a:p>
                      <a:pPr algn="l"/>
                      <a:r>
                        <a:rPr lang="en-IN" sz="2000" b="1">
                          <a:effectLst/>
                        </a:rPr>
                        <a:t>Applications of Funds</a:t>
                      </a:r>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456014404"/>
                  </a:ext>
                </a:extLst>
              </a:tr>
              <a:tr h="330710">
                <a:tc>
                  <a:txBody>
                    <a:bodyPr/>
                    <a:lstStyle/>
                    <a:p>
                      <a:pPr algn="l"/>
                      <a:r>
                        <a:rPr lang="en-IN" sz="2000">
                          <a:effectLst/>
                        </a:rPr>
                        <a:t>Purchase of Plant</a:t>
                      </a: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2000">
                          <a:effectLst/>
                        </a:rPr>
                        <a:t>108,000</a:t>
                      </a: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endParaRPr lang="en-IN" sz="2000" dirty="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3827430587"/>
                  </a:ext>
                </a:extLst>
              </a:tr>
              <a:tr h="330710">
                <a:tc>
                  <a:txBody>
                    <a:bodyPr/>
                    <a:lstStyle/>
                    <a:p>
                      <a:pPr algn="l"/>
                      <a:r>
                        <a:rPr lang="en-IN" sz="2000">
                          <a:effectLst/>
                        </a:rPr>
                        <a:t>Purchase of Buildings</a:t>
                      </a: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2000">
                          <a:effectLst/>
                        </a:rPr>
                        <a:t>42,000</a:t>
                      </a: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2639510049"/>
                  </a:ext>
                </a:extLst>
              </a:tr>
              <a:tr h="330710">
                <a:tc>
                  <a:txBody>
                    <a:bodyPr/>
                    <a:lstStyle/>
                    <a:p>
                      <a:pPr algn="l"/>
                      <a:r>
                        <a:rPr lang="en-IN" sz="2000">
                          <a:effectLst/>
                        </a:rPr>
                        <a:t>Payment of taxes</a:t>
                      </a: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2000">
                          <a:effectLst/>
                        </a:rPr>
                        <a:t>100,000</a:t>
                      </a: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3811365379"/>
                  </a:ext>
                </a:extLst>
              </a:tr>
              <a:tr h="330710">
                <a:tc>
                  <a:txBody>
                    <a:bodyPr/>
                    <a:lstStyle/>
                    <a:p>
                      <a:pPr algn="l"/>
                      <a:r>
                        <a:rPr lang="en-IN" sz="2000">
                          <a:effectLst/>
                        </a:rPr>
                        <a:t>Payment of dividend</a:t>
                      </a: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2000">
                          <a:effectLst/>
                        </a:rPr>
                        <a:t>65,000</a:t>
                      </a: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2000" b="1">
                          <a:effectLst/>
                        </a:rPr>
                        <a:t> </a:t>
                      </a:r>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172765372"/>
                  </a:ext>
                </a:extLst>
              </a:tr>
              <a:tr h="330710">
                <a:tc>
                  <a:txBody>
                    <a:bodyPr/>
                    <a:lstStyle/>
                    <a:p>
                      <a:pPr algn="l"/>
                      <a:r>
                        <a:rPr lang="en-IN" sz="2000">
                          <a:effectLst/>
                        </a:rPr>
                        <a:t>Redemption of Preference Shares</a:t>
                      </a: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2000">
                          <a:effectLst/>
                        </a:rPr>
                        <a:t>50,000</a:t>
                      </a: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2000" b="1">
                          <a:effectLst/>
                        </a:rPr>
                        <a:t> </a:t>
                      </a:r>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3735081552"/>
                  </a:ext>
                </a:extLst>
              </a:tr>
              <a:tr h="330710">
                <a:tc>
                  <a:txBody>
                    <a:bodyPr/>
                    <a:lstStyle/>
                    <a:p>
                      <a:pPr algn="l"/>
                      <a:r>
                        <a:rPr lang="en-IN" sz="2000" b="1">
                          <a:effectLst/>
                        </a:rPr>
                        <a:t>Total Application (B)</a:t>
                      </a:r>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2000" b="1">
                          <a:effectLst/>
                        </a:rPr>
                        <a:t> </a:t>
                      </a:r>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tc>
                  <a:txBody>
                    <a:bodyPr/>
                    <a:lstStyle/>
                    <a:p>
                      <a:pPr algn="l"/>
                      <a:r>
                        <a:rPr lang="en-IN" sz="2000" b="1">
                          <a:effectLst/>
                        </a:rPr>
                        <a:t>365,000</a:t>
                      </a:r>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w="7620" cap="flat" cmpd="sng" algn="ctr">
                      <a:solidFill>
                        <a:srgbClr val="ECEEF1"/>
                      </a:solidFill>
                      <a:prstDash val="solid"/>
                      <a:round/>
                      <a:headEnd type="none" w="med" len="med"/>
                      <a:tailEnd type="none" w="med" len="med"/>
                    </a:lnB>
                    <a:solidFill>
                      <a:srgbClr val="FFFFFF"/>
                    </a:solidFill>
                  </a:tcPr>
                </a:tc>
                <a:extLst>
                  <a:ext uri="{0D108BD9-81ED-4DB2-BD59-A6C34878D82A}">
                    <a16:rowId xmlns:a16="http://schemas.microsoft.com/office/drawing/2014/main" val="1139375210"/>
                  </a:ext>
                </a:extLst>
              </a:tr>
              <a:tr h="580683">
                <a:tc>
                  <a:txBody>
                    <a:bodyPr/>
                    <a:lstStyle/>
                    <a:p>
                      <a:pPr algn="l"/>
                      <a:r>
                        <a:rPr lang="en-US" sz="2000" b="1">
                          <a:effectLst/>
                        </a:rPr>
                        <a:t>Net Decrease in Working Capital (A – B)</a:t>
                      </a:r>
                      <a:endParaRPr lang="en-US"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a:noFill/>
                    </a:lnB>
                    <a:solidFill>
                      <a:srgbClr val="FFFFFF"/>
                    </a:solidFill>
                  </a:tcPr>
                </a:tc>
                <a:tc>
                  <a:txBody>
                    <a:bodyPr/>
                    <a:lstStyle/>
                    <a:p>
                      <a:pPr algn="l"/>
                      <a:r>
                        <a:rPr lang="en-IN" sz="2000" b="1">
                          <a:effectLst/>
                        </a:rPr>
                        <a:t> </a:t>
                      </a:r>
                      <a:endParaRPr lang="en-IN" sz="200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a:noFill/>
                    </a:lnB>
                    <a:solidFill>
                      <a:srgbClr val="FFFFFF"/>
                    </a:solidFill>
                  </a:tcPr>
                </a:tc>
                <a:tc>
                  <a:txBody>
                    <a:bodyPr/>
                    <a:lstStyle/>
                    <a:p>
                      <a:pPr algn="l"/>
                      <a:r>
                        <a:rPr lang="en-IN" sz="2000" b="1" dirty="0">
                          <a:effectLst/>
                        </a:rPr>
                        <a:t>17,000</a:t>
                      </a:r>
                      <a:endParaRPr lang="en-IN" sz="2000" dirty="0">
                        <a:effectLst/>
                      </a:endParaRPr>
                    </a:p>
                  </a:txBody>
                  <a:tcPr marL="63990" marR="63990" marT="31995" marB="31995" anchor="ctr">
                    <a:lnL>
                      <a:noFill/>
                    </a:lnL>
                    <a:lnR>
                      <a:noFill/>
                    </a:lnR>
                    <a:lnT w="7620" cap="flat" cmpd="sng" algn="ctr">
                      <a:solidFill>
                        <a:srgbClr val="ECEEF1"/>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1207631686"/>
                  </a:ext>
                </a:extLst>
              </a:tr>
            </a:tbl>
          </a:graphicData>
        </a:graphic>
      </p:graphicFrame>
      <p:sp>
        <p:nvSpPr>
          <p:cNvPr id="5" name="Rectangle 1">
            <a:extLst>
              <a:ext uri="{FF2B5EF4-FFF2-40B4-BE49-F238E27FC236}">
                <a16:creationId xmlns:a16="http://schemas.microsoft.com/office/drawing/2014/main" id="{1BFDFC00-F42D-4BDB-8577-744AE04DFF47}"/>
              </a:ext>
            </a:extLst>
          </p:cNvPr>
          <p:cNvSpPr>
            <a:spLocks noChangeArrowheads="1"/>
          </p:cNvSpPr>
          <p:nvPr/>
        </p:nvSpPr>
        <p:spPr bwMode="auto">
          <a:xfrm>
            <a:off x="212436" y="161799"/>
            <a:ext cx="894033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4D5968"/>
                </a:solidFill>
                <a:effectLst/>
                <a:latin typeface="Nunito Sans"/>
              </a:rPr>
              <a:t>Statement of Fund Flow at the year ended 31</a:t>
            </a:r>
            <a:r>
              <a:rPr kumimoji="0" lang="en-US" altLang="en-US" sz="2800" b="1" i="0" u="none" strike="noStrike" cap="none" normalizeH="0" baseline="30000" dirty="0">
                <a:ln>
                  <a:noFill/>
                </a:ln>
                <a:solidFill>
                  <a:srgbClr val="4D5968"/>
                </a:solidFill>
                <a:effectLst/>
                <a:latin typeface="Nunito Sans"/>
              </a:rPr>
              <a:t>st</a:t>
            </a:r>
            <a:r>
              <a:rPr kumimoji="0" lang="en-US" altLang="en-US" sz="2800" b="1" i="0" u="none" strike="noStrike" cap="none" normalizeH="0" baseline="0" dirty="0">
                <a:ln>
                  <a:noFill/>
                </a:ln>
                <a:solidFill>
                  <a:srgbClr val="4D5968"/>
                </a:solidFill>
                <a:effectLst/>
                <a:latin typeface="Nunito Sans"/>
              </a:rPr>
              <a:t> March 2016</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800" b="0" i="0" u="none" strike="noStrike" cap="none" normalizeH="0" baseline="0" dirty="0">
                <a:ln>
                  <a:noFill/>
                </a:ln>
                <a:solidFill>
                  <a:srgbClr val="2A3139"/>
                </a:solidFill>
                <a:effectLst/>
                <a:latin typeface="Nunito Sans"/>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3765648"/>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