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1"/>
  </p:notesMasterIdLst>
  <p:sldIdLst>
    <p:sldId id="256" r:id="rId2"/>
    <p:sldId id="268" r:id="rId3"/>
    <p:sldId id="310" r:id="rId4"/>
    <p:sldId id="271" r:id="rId5"/>
    <p:sldId id="311" r:id="rId6"/>
    <p:sldId id="293" r:id="rId7"/>
    <p:sldId id="315" r:id="rId8"/>
    <p:sldId id="273" r:id="rId9"/>
    <p:sldId id="267" r:id="rId10"/>
  </p:sldIdLst>
  <p:sldSz cx="18288000" cy="10287000"/>
  <p:notesSz cx="6858000" cy="9144000"/>
  <p:embeddedFontLst>
    <p:embeddedFont>
      <p:font typeface="Gothic A1 Bold" panose="020B0604020202020204" charset="-127"/>
      <p:regular r:id="rId12"/>
    </p:embeddedFont>
    <p:embeddedFont>
      <p:font typeface="Gothic A1 Light" panose="020B0604020202020204" charset="-127"/>
      <p:regular r:id="rId13"/>
    </p:embeddedFont>
    <p:embeddedFont>
      <p:font typeface="Gothic A1 Medium" panose="020B0604020202020204" charset="-127"/>
      <p:regular r:id="rId14"/>
    </p:embeddedFont>
    <p:embeddedFont>
      <p:font typeface="Antonio Bold" panose="020B0604020202020204" charset="0"/>
      <p:regular r:id="rId15"/>
    </p:embeddedFont>
    <p:embeddedFont>
      <p:font typeface="Calibri" panose="020F0502020204030204" pitchFamily="34" charset="0"/>
      <p:regular r:id="rId16"/>
      <p:bold r:id="rId17"/>
      <p:italic r:id="rId18"/>
      <p:boldItalic r:id="rId19"/>
    </p:embeddedFont>
    <p:embeddedFont>
      <p:font typeface="Verdana" panose="020B060403050404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rles Bolton" initials="CB" lastIdx="1" clrIdx="0">
    <p:extLst>
      <p:ext uri="{19B8F6BF-5375-455C-9EA6-DF929625EA0E}">
        <p15:presenceInfo xmlns:p15="http://schemas.microsoft.com/office/powerpoint/2012/main" userId="42254106b65d6a6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33"/>
    <a:srgbClr val="FFCC66"/>
    <a:srgbClr val="FF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56" autoAdjust="0"/>
    <p:restoredTop sz="95179" autoAdjust="0"/>
  </p:normalViewPr>
  <p:slideViewPr>
    <p:cSldViewPr>
      <p:cViewPr varScale="1">
        <p:scale>
          <a:sx n="48" d="100"/>
          <a:sy n="48" d="100"/>
        </p:scale>
        <p:origin x="618" y="5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font" Target="fonts/font1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font" Target="fonts/font11.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2FBF9E8-1F40-410A-A1CC-60BC60DB98B3}" type="datetimeFigureOut">
              <a:rPr lang="en-IN" smtClean="0"/>
              <a:t>10-09-2022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0FE411-3744-4059-A83F-482351BF9D8B}" type="slidenum">
              <a:rPr lang="en-IN" smtClean="0"/>
              <a:t>‹#›</a:t>
            </a:fld>
            <a:endParaRPr lang="en-IN"/>
          </a:p>
        </p:txBody>
      </p:sp>
    </p:spTree>
    <p:extLst>
      <p:ext uri="{BB962C8B-B14F-4D97-AF65-F5344CB8AC3E}">
        <p14:creationId xmlns:p14="http://schemas.microsoft.com/office/powerpoint/2010/main" val="37929075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b="1" dirty="0"/>
              <a:t>Evaluation Criteria</a:t>
            </a:r>
            <a:r>
              <a:rPr lang="en-IN" b="1" baseline="0" dirty="0"/>
              <a:t> for slides 8 and 9</a:t>
            </a:r>
          </a:p>
          <a:p>
            <a:endParaRPr lang="en-IN" b="0" i="1" baseline="0" dirty="0"/>
          </a:p>
          <a:p>
            <a:r>
              <a:rPr lang="en-US" sz="1200" b="0" i="1" u="none" strike="noStrike" kern="1200" dirty="0">
                <a:solidFill>
                  <a:schemeClr val="tx1"/>
                </a:solidFill>
                <a:effectLst/>
                <a:latin typeface="+mn-lt"/>
                <a:ea typeface="+mn-ea"/>
                <a:cs typeface="+mn-cs"/>
              </a:rPr>
              <a:t>Check the following on the correctness</a:t>
            </a:r>
            <a:r>
              <a:rPr lang="en-US" sz="1200" b="0" i="1" u="none" strike="noStrike" kern="1200" baseline="0" dirty="0">
                <a:solidFill>
                  <a:schemeClr val="tx1"/>
                </a:solidFill>
                <a:effectLst/>
                <a:latin typeface="+mn-lt"/>
                <a:ea typeface="+mn-ea"/>
                <a:cs typeface="+mn-cs"/>
              </a:rPr>
              <a:t> of VPC</a:t>
            </a:r>
            <a:r>
              <a:rPr lang="en-US" sz="1200" b="0" i="1" u="none" strike="noStrike" kern="1200" dirty="0">
                <a:solidFill>
                  <a:schemeClr val="tx1"/>
                </a:solidFill>
                <a:effectLst/>
                <a:latin typeface="+mn-lt"/>
                <a:ea typeface="+mn-ea"/>
                <a:cs typeface="+mn-cs"/>
              </a:rPr>
              <a:t>:</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a.  Have you identified the correct pains &amp; gains; pain relievers &amp; gain creators (2 marks)</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b. Have you identified the correct Jobs-to-be-done?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c. Are the pain relievers addressing the customer pains? (1 mark)</a:t>
            </a:r>
            <a:br>
              <a:rPr lang="en-US" sz="1200" b="0" i="1" u="none" strike="noStrike" kern="1200" dirty="0">
                <a:solidFill>
                  <a:schemeClr val="tx1"/>
                </a:solidFill>
                <a:effectLst/>
                <a:latin typeface="+mn-lt"/>
                <a:ea typeface="+mn-ea"/>
                <a:cs typeface="+mn-cs"/>
              </a:rPr>
            </a:br>
            <a:r>
              <a:rPr lang="en-US" sz="1200" b="0" i="1" u="none" strike="noStrike" kern="1200" dirty="0">
                <a:solidFill>
                  <a:schemeClr val="tx1"/>
                </a:solidFill>
                <a:effectLst/>
                <a:latin typeface="+mn-lt"/>
                <a:ea typeface="+mn-ea"/>
                <a:cs typeface="+mn-cs"/>
              </a:rPr>
              <a:t>d. Have you identified the right value proposition so that the solution makes the customer's life better? (1 mark)</a:t>
            </a:r>
            <a:r>
              <a:rPr lang="en-US" b="0" i="1" dirty="0"/>
              <a:t> </a:t>
            </a:r>
            <a:endParaRPr lang="en-IN" b="0" i="1" dirty="0"/>
          </a:p>
        </p:txBody>
      </p:sp>
      <p:sp>
        <p:nvSpPr>
          <p:cNvPr id="4" name="Slide Number Placeholder 3"/>
          <p:cNvSpPr>
            <a:spLocks noGrp="1"/>
          </p:cNvSpPr>
          <p:nvPr>
            <p:ph type="sldNum" sz="quarter" idx="10"/>
          </p:nvPr>
        </p:nvSpPr>
        <p:spPr/>
        <p:txBody>
          <a:bodyPr/>
          <a:lstStyle/>
          <a:p>
            <a:fld id="{565F787C-D8F9-4047-8CC8-08AC13C2A058}" type="slidenum">
              <a:rPr lang="en-US" smtClean="0"/>
              <a:t>6</a:t>
            </a:fld>
            <a:endParaRPr lang="en-US"/>
          </a:p>
        </p:txBody>
      </p:sp>
    </p:spTree>
    <p:extLst>
      <p:ext uri="{BB962C8B-B14F-4D97-AF65-F5344CB8AC3E}">
        <p14:creationId xmlns:p14="http://schemas.microsoft.com/office/powerpoint/2010/main" val="353826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Time:</a:t>
            </a:r>
            <a:r>
              <a:rPr lang="en-US" b="1" baseline="0" dirty="0"/>
              <a:t> 7 mins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Get students to brainstorm on the customer persona and VPC </a:t>
            </a:r>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20BEB79-93E1-4BD7-A47D-89BD4B78056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742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lvl1pPr>
              <a:defRPr>
                <a:solidFill>
                  <a:schemeClr val="tx1">
                    <a:lumMod val="85000"/>
                    <a:lumOff val="15000"/>
                  </a:schemeClr>
                </a:solidFill>
              </a:defRPr>
            </a:lvl1pPr>
          </a:lstStyle>
          <a:p>
            <a:endParaRPr lang="en-IN"/>
          </a:p>
        </p:txBody>
      </p:sp>
      <p:sp>
        <p:nvSpPr>
          <p:cNvPr id="5" name="Slide Number Placeholder 4"/>
          <p:cNvSpPr>
            <a:spLocks noGrp="1"/>
          </p:cNvSpPr>
          <p:nvPr>
            <p:ph type="sldNum" sz="quarter" idx="12"/>
          </p:nvPr>
        </p:nvSpPr>
        <p:spPr/>
        <p:txBody>
          <a:bodyPr/>
          <a:lstStyle/>
          <a:p>
            <a:pPr marL="39064">
              <a:spcBef>
                <a:spcPts val="113"/>
              </a:spcBef>
            </a:pPr>
            <a:fld id="{81D60167-4931-47E6-BA6A-407CBD079E47}" type="slidenum">
              <a:rPr lang="en-IN" smtClean="0"/>
              <a:pPr marL="39064">
                <a:spcBef>
                  <a:spcPts val="113"/>
                </a:spcBef>
              </a:pPr>
              <a:t>‹#›</a:t>
            </a:fld>
            <a:endParaRPr lang="en-IN" dirty="0"/>
          </a:p>
        </p:txBody>
      </p:sp>
      <p:sp>
        <p:nvSpPr>
          <p:cNvPr id="10" name="Title 1"/>
          <p:cNvSpPr>
            <a:spLocks noGrp="1"/>
          </p:cNvSpPr>
          <p:nvPr>
            <p:ph type="title"/>
          </p:nvPr>
        </p:nvSpPr>
        <p:spPr>
          <a:xfrm>
            <a:off x="716945" y="476343"/>
            <a:ext cx="15304106" cy="729948"/>
          </a:xfrm>
        </p:spPr>
        <p:txBody>
          <a:bodyPr>
            <a:noAutofit/>
          </a:bodyPr>
          <a:lstStyle>
            <a:lvl1pPr algn="l">
              <a:defRPr sz="3600">
                <a:solidFill>
                  <a:srgbClr val="C00000"/>
                </a:solidFill>
              </a:defRPr>
            </a:lvl1pPr>
          </a:lstStyle>
          <a:p>
            <a:r>
              <a:rPr lang="en-US" dirty="0"/>
              <a:t>Click to edit Master title style</a:t>
            </a:r>
            <a:endParaRPr lang="id-ID" dirty="0"/>
          </a:p>
        </p:txBody>
      </p:sp>
      <p:sp>
        <p:nvSpPr>
          <p:cNvPr id="11" name="Subtitle 2"/>
          <p:cNvSpPr>
            <a:spLocks noGrp="1"/>
          </p:cNvSpPr>
          <p:nvPr>
            <p:ph type="subTitle" idx="1"/>
          </p:nvPr>
        </p:nvSpPr>
        <p:spPr>
          <a:xfrm>
            <a:off x="716946" y="1293188"/>
            <a:ext cx="15304107" cy="345113"/>
          </a:xfrm>
        </p:spPr>
        <p:txBody>
          <a:bodyPr>
            <a:noAutofit/>
          </a:bodyPr>
          <a:lstStyle>
            <a:lvl1pPr marL="0" indent="0" algn="l">
              <a:buNone/>
              <a:defRPr sz="1800">
                <a:solidFill>
                  <a:schemeClr val="tx1">
                    <a:lumMod val="65000"/>
                    <a:lumOff val="35000"/>
                  </a:schemeClr>
                </a:solidFill>
              </a:defRPr>
            </a:lvl1pPr>
            <a:lvl2pPr marL="685612" indent="0" algn="ctr">
              <a:buNone/>
              <a:defRPr sz="3000"/>
            </a:lvl2pPr>
            <a:lvl3pPr marL="1371224" indent="0" algn="ctr">
              <a:buNone/>
              <a:defRPr sz="2700"/>
            </a:lvl3pPr>
            <a:lvl4pPr marL="2056835" indent="0" algn="ctr">
              <a:buNone/>
              <a:defRPr sz="2400"/>
            </a:lvl4pPr>
            <a:lvl5pPr marL="2742447" indent="0" algn="ctr">
              <a:buNone/>
              <a:defRPr sz="2400"/>
            </a:lvl5pPr>
            <a:lvl6pPr marL="3428059" indent="0" algn="ctr">
              <a:buNone/>
              <a:defRPr sz="2400"/>
            </a:lvl6pPr>
            <a:lvl7pPr marL="4113669" indent="0" algn="ctr">
              <a:buNone/>
              <a:defRPr sz="2400"/>
            </a:lvl7pPr>
            <a:lvl8pPr marL="4799281" indent="0" algn="ctr">
              <a:buNone/>
              <a:defRPr sz="2400"/>
            </a:lvl8pPr>
            <a:lvl9pPr marL="5484893" indent="0" algn="ctr">
              <a:buNone/>
              <a:defRPr sz="2400"/>
            </a:lvl9pPr>
          </a:lstStyle>
          <a:p>
            <a:r>
              <a:rPr lang="en-US" dirty="0"/>
              <a:t>Click to edit Master subtitle style</a:t>
            </a:r>
          </a:p>
        </p:txBody>
      </p:sp>
    </p:spTree>
    <p:extLst>
      <p:ext uri="{BB962C8B-B14F-4D97-AF65-F5344CB8AC3E}">
        <p14:creationId xmlns:p14="http://schemas.microsoft.com/office/powerpoint/2010/main" val="13985778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716942" y="9534528"/>
            <a:ext cx="4114800" cy="547687"/>
          </a:xfrm>
          <a:prstGeom prst="rect">
            <a:avLst/>
          </a:prstGeom>
        </p:spPr>
        <p:txBody>
          <a:bodyPr/>
          <a:lstStyle/>
          <a:p>
            <a:pPr defTabSz="1371579"/>
            <a:fld id="{14112D9D-64C6-4E47-9018-0DB3950AA54C}" type="datetime1">
              <a:rPr lang="en-US" smtClean="0">
                <a:solidFill>
                  <a:prstClr val="black">
                    <a:tint val="75000"/>
                  </a:prstClr>
                </a:solidFill>
              </a:rPr>
              <a:pPr defTabSz="1371579"/>
              <a:t>9/10/2022</a:t>
            </a:fld>
            <a:endParaRPr lang="id-ID">
              <a:solidFill>
                <a:prstClr val="black">
                  <a:tint val="75000"/>
                </a:prstClr>
              </a:solidFill>
            </a:endParaRPr>
          </a:p>
        </p:txBody>
      </p:sp>
      <p:sp>
        <p:nvSpPr>
          <p:cNvPr id="4" name="Footer Placeholder 3"/>
          <p:cNvSpPr>
            <a:spLocks noGrp="1"/>
          </p:cNvSpPr>
          <p:nvPr>
            <p:ph type="ftr" sz="quarter" idx="11"/>
          </p:nvPr>
        </p:nvSpPr>
        <p:spPr>
          <a:xfrm>
            <a:off x="6057900" y="9534528"/>
            <a:ext cx="6172200" cy="547687"/>
          </a:xfrm>
          <a:prstGeom prst="rect">
            <a:avLst/>
          </a:prstGeom>
        </p:spPr>
        <p:txBody>
          <a:bodyPr/>
          <a:lstStyle/>
          <a:p>
            <a:pPr defTabSz="1371579"/>
            <a:r>
              <a:rPr lang="en-US" sz="2700">
                <a:solidFill>
                  <a:prstClr val="black">
                    <a:tint val="75000"/>
                  </a:prstClr>
                </a:solidFill>
              </a:rPr>
              <a:t>© Copyright Wadhwani Foundation</a:t>
            </a:r>
          </a:p>
        </p:txBody>
      </p:sp>
      <p:sp>
        <p:nvSpPr>
          <p:cNvPr id="5" name="Slide Number Placeholder 4"/>
          <p:cNvSpPr>
            <a:spLocks noGrp="1"/>
          </p:cNvSpPr>
          <p:nvPr>
            <p:ph type="sldNum" sz="quarter" idx="12"/>
          </p:nvPr>
        </p:nvSpPr>
        <p:spPr>
          <a:xfrm>
            <a:off x="13456259" y="9534528"/>
            <a:ext cx="4114800" cy="547687"/>
          </a:xfrm>
          <a:prstGeom prst="rect">
            <a:avLst/>
          </a:prstGeom>
        </p:spPr>
        <p:txBody>
          <a:bodyPr/>
          <a:lstStyle/>
          <a:p>
            <a:pPr defTabSz="1371579"/>
            <a:fld id="{8632F5CF-2680-48A4-8032-177420087341}" type="slidenum">
              <a:rPr lang="id-ID" sz="2700" smtClean="0">
                <a:solidFill>
                  <a:prstClr val="black">
                    <a:tint val="75000"/>
                  </a:prstClr>
                </a:solidFill>
              </a:rPr>
              <a:pPr defTabSz="1371579"/>
              <a:t>‹#›</a:t>
            </a:fld>
            <a:endParaRPr lang="id-ID" sz="2700">
              <a:solidFill>
                <a:prstClr val="black">
                  <a:tint val="75000"/>
                </a:prstClr>
              </a:solidFill>
            </a:endParaRPr>
          </a:p>
        </p:txBody>
      </p:sp>
    </p:spTree>
    <p:extLst>
      <p:ext uri="{BB962C8B-B14F-4D97-AF65-F5344CB8AC3E}">
        <p14:creationId xmlns:p14="http://schemas.microsoft.com/office/powerpoint/2010/main" val="136417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9/10/2022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6" r:id="rId12"/>
    <p:sldLayoutId id="2147483693"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8.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slides/_rels/slide7.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13.emf"/><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14.emf"/><Relationship Id="rId9"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12669" y="0"/>
            <a:ext cx="18310194" cy="10287000"/>
          </a:xfrm>
          <a:prstGeom prst="rect">
            <a:avLst/>
          </a:prstGeom>
        </p:spPr>
      </p:pic>
      <p:grpSp>
        <p:nvGrpSpPr>
          <p:cNvPr id="4" name="Group 4"/>
          <p:cNvGrpSpPr>
            <a:grpSpLocks noChangeAspect="1"/>
          </p:cNvGrpSpPr>
          <p:nvPr/>
        </p:nvGrpSpPr>
        <p:grpSpPr>
          <a:xfrm>
            <a:off x="10228234" y="5024845"/>
            <a:ext cx="495300" cy="495300"/>
            <a:chOff x="0" y="0"/>
            <a:chExt cx="6355080" cy="6355080"/>
          </a:xfrm>
        </p:grpSpPr>
        <p:sp>
          <p:nvSpPr>
            <p:cNvPr id="5" name="Freeform 5"/>
            <p:cNvSpPr/>
            <p:nvPr/>
          </p:nvSpPr>
          <p:spPr>
            <a:xfrm>
              <a:off x="0" y="0"/>
              <a:ext cx="6355080" cy="6355080"/>
            </a:xfrm>
            <a:custGeom>
              <a:avLst/>
              <a:gdLst/>
              <a:ahLst/>
              <a:cxnLst/>
              <a:rect l="l" t="t" r="r" b="b"/>
              <a:pathLst>
                <a:path w="6355080" h="6355080">
                  <a:moveTo>
                    <a:pt x="3177540" y="6355080"/>
                  </a:moveTo>
                  <a:cubicBezTo>
                    <a:pt x="2329180" y="6355080"/>
                    <a:pt x="1530350" y="6024880"/>
                    <a:pt x="930910" y="5424170"/>
                  </a:cubicBezTo>
                  <a:cubicBezTo>
                    <a:pt x="330200" y="4824730"/>
                    <a:pt x="0" y="4025900"/>
                    <a:pt x="0" y="3177540"/>
                  </a:cubicBezTo>
                  <a:cubicBezTo>
                    <a:pt x="0" y="2329180"/>
                    <a:pt x="330200" y="1530350"/>
                    <a:pt x="930910" y="930910"/>
                  </a:cubicBezTo>
                  <a:cubicBezTo>
                    <a:pt x="1530350" y="330200"/>
                    <a:pt x="2329180" y="0"/>
                    <a:pt x="3177540" y="0"/>
                  </a:cubicBezTo>
                  <a:cubicBezTo>
                    <a:pt x="4025900" y="0"/>
                    <a:pt x="4824730" y="330200"/>
                    <a:pt x="5424170" y="930910"/>
                  </a:cubicBezTo>
                  <a:cubicBezTo>
                    <a:pt x="6024880" y="1531620"/>
                    <a:pt x="6355080" y="2329180"/>
                    <a:pt x="6355080" y="3177540"/>
                  </a:cubicBezTo>
                  <a:cubicBezTo>
                    <a:pt x="6355080" y="4025900"/>
                    <a:pt x="6024880" y="4824730"/>
                    <a:pt x="5424170" y="5424170"/>
                  </a:cubicBezTo>
                  <a:cubicBezTo>
                    <a:pt x="4824730" y="6024880"/>
                    <a:pt x="4025900" y="6355080"/>
                    <a:pt x="3177540" y="6355080"/>
                  </a:cubicBezTo>
                  <a:close/>
                  <a:moveTo>
                    <a:pt x="3177540" y="190500"/>
                  </a:moveTo>
                  <a:cubicBezTo>
                    <a:pt x="2379980" y="190500"/>
                    <a:pt x="1629410" y="501650"/>
                    <a:pt x="1065530" y="1065530"/>
                  </a:cubicBezTo>
                  <a:cubicBezTo>
                    <a:pt x="501650" y="1629410"/>
                    <a:pt x="190500" y="2379980"/>
                    <a:pt x="190500" y="3177540"/>
                  </a:cubicBezTo>
                  <a:cubicBezTo>
                    <a:pt x="190500" y="3975100"/>
                    <a:pt x="501650" y="4725670"/>
                    <a:pt x="1065530" y="5289550"/>
                  </a:cubicBezTo>
                  <a:cubicBezTo>
                    <a:pt x="1629410" y="5853430"/>
                    <a:pt x="2379980" y="6164580"/>
                    <a:pt x="3177540" y="6164580"/>
                  </a:cubicBezTo>
                  <a:cubicBezTo>
                    <a:pt x="3975100" y="6164580"/>
                    <a:pt x="4725670" y="5853430"/>
                    <a:pt x="5289550" y="5289550"/>
                  </a:cubicBezTo>
                  <a:cubicBezTo>
                    <a:pt x="5853430" y="4725670"/>
                    <a:pt x="6164580" y="3975100"/>
                    <a:pt x="6164580" y="3177540"/>
                  </a:cubicBezTo>
                  <a:cubicBezTo>
                    <a:pt x="6164580" y="2379980"/>
                    <a:pt x="5853430" y="1629410"/>
                    <a:pt x="5289550" y="1065530"/>
                  </a:cubicBezTo>
                  <a:cubicBezTo>
                    <a:pt x="4725670" y="501650"/>
                    <a:pt x="3975100" y="190500"/>
                    <a:pt x="3177540" y="190500"/>
                  </a:cubicBezTo>
                  <a:close/>
                </a:path>
              </a:pathLst>
            </a:custGeom>
            <a:solidFill>
              <a:srgbClr val="FFFFFF"/>
            </a:solidFill>
          </p:spPr>
        </p:sp>
      </p:grpSp>
      <p:grpSp>
        <p:nvGrpSpPr>
          <p:cNvPr id="7" name="Group 7"/>
          <p:cNvGrpSpPr/>
          <p:nvPr/>
        </p:nvGrpSpPr>
        <p:grpSpPr>
          <a:xfrm>
            <a:off x="1028700" y="790914"/>
            <a:ext cx="475573" cy="475573"/>
            <a:chOff x="0" y="0"/>
            <a:chExt cx="634097" cy="634097"/>
          </a:xfrm>
        </p:grpSpPr>
        <p:grpSp>
          <p:nvGrpSpPr>
            <p:cNvPr id="8" name="Group 8"/>
            <p:cNvGrpSpPr/>
            <p:nvPr/>
          </p:nvGrpSpPr>
          <p:grpSpPr>
            <a:xfrm>
              <a:off x="0" y="0"/>
              <a:ext cx="634097" cy="634097"/>
              <a:chOff x="0" y="0"/>
              <a:chExt cx="6350000" cy="6350000"/>
            </a:xfrm>
          </p:grpSpPr>
          <p:sp>
            <p:nvSpPr>
              <p:cNvPr id="9" name="Freeform 9"/>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FFFFFF">
                  <a:alpha val="14902"/>
                </a:srgbClr>
              </a:solidFill>
            </p:spPr>
          </p:sp>
        </p:grpSp>
        <p:pic>
          <p:nvPicPr>
            <p:cNvPr id="10" name="Picture 10"/>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59131" y="59131"/>
              <a:ext cx="515836" cy="515836"/>
            </a:xfrm>
            <a:prstGeom prst="rect">
              <a:avLst/>
            </a:prstGeom>
          </p:spPr>
        </p:pic>
        <p:pic>
          <p:nvPicPr>
            <p:cNvPr id="11" name="Picture 11"/>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81981" y="227167"/>
              <a:ext cx="270136" cy="179763"/>
            </a:xfrm>
            <a:prstGeom prst="rect">
              <a:avLst/>
            </a:prstGeom>
          </p:spPr>
        </p:pic>
      </p:grpSp>
      <p:pic>
        <p:nvPicPr>
          <p:cNvPr id="12" name="Picture 12"/>
          <p:cNvPicPr>
            <a:picLocks noChangeAspect="1"/>
          </p:cNvPicPr>
          <p:nvPr/>
        </p:nvPicPr>
        <p:blipFill>
          <a:blip r:embed="rId8"/>
          <a:srcRect/>
          <a:stretch>
            <a:fillRect/>
          </a:stretch>
        </p:blipFill>
        <p:spPr>
          <a:xfrm>
            <a:off x="15314576" y="587099"/>
            <a:ext cx="2278599" cy="1131276"/>
          </a:xfrm>
          <a:prstGeom prst="rect">
            <a:avLst/>
          </a:prstGeom>
        </p:spPr>
      </p:pic>
      <p:sp>
        <p:nvSpPr>
          <p:cNvPr id="13" name="TextBox 13"/>
          <p:cNvSpPr txBox="1"/>
          <p:nvPr/>
        </p:nvSpPr>
        <p:spPr>
          <a:xfrm>
            <a:off x="2007436" y="844762"/>
            <a:ext cx="6084409" cy="307975"/>
          </a:xfrm>
          <a:prstGeom prst="rect">
            <a:avLst/>
          </a:prstGeom>
        </p:spPr>
        <p:txBody>
          <a:bodyPr lIns="0" tIns="0" rIns="0" bIns="0" rtlCol="0" anchor="t">
            <a:spAutoFit/>
          </a:bodyPr>
          <a:lstStyle/>
          <a:p>
            <a:pPr>
              <a:lnSpc>
                <a:spcPts val="2240"/>
              </a:lnSpc>
            </a:pPr>
            <a:r>
              <a:rPr lang="en-US" sz="1600" spc="32" dirty="0">
                <a:solidFill>
                  <a:srgbClr val="FFFFFF"/>
                </a:solidFill>
                <a:latin typeface="Gothic A1 Medium"/>
              </a:rPr>
              <a:t>WADHWANI FOUNDATION | Entrepreneur</a:t>
            </a:r>
          </a:p>
        </p:txBody>
      </p:sp>
      <p:sp>
        <p:nvSpPr>
          <p:cNvPr id="14" name="TextBox 14"/>
          <p:cNvSpPr txBox="1"/>
          <p:nvPr/>
        </p:nvSpPr>
        <p:spPr>
          <a:xfrm>
            <a:off x="1028700" y="9014142"/>
            <a:ext cx="526895" cy="336973"/>
          </a:xfrm>
          <a:prstGeom prst="rect">
            <a:avLst/>
          </a:prstGeom>
        </p:spPr>
        <p:txBody>
          <a:bodyPr lIns="0" tIns="0" rIns="0" bIns="0" rtlCol="0" anchor="t">
            <a:spAutoFit/>
          </a:bodyPr>
          <a:lstStyle/>
          <a:p>
            <a:pPr>
              <a:lnSpc>
                <a:spcPts val="2100"/>
              </a:lnSpc>
            </a:pPr>
            <a:r>
              <a:rPr lang="en-US" sz="2100">
                <a:solidFill>
                  <a:srgbClr val="FFFFFF"/>
                </a:solidFill>
                <a:latin typeface="Gothic A1 Bold"/>
              </a:rPr>
              <a:t>01</a:t>
            </a:r>
          </a:p>
        </p:txBody>
      </p:sp>
      <p:sp>
        <p:nvSpPr>
          <p:cNvPr id="19" name="TextBox 19"/>
          <p:cNvSpPr txBox="1"/>
          <p:nvPr/>
        </p:nvSpPr>
        <p:spPr>
          <a:xfrm>
            <a:off x="1343156" y="3511470"/>
            <a:ext cx="6928588" cy="2851230"/>
          </a:xfrm>
          <a:prstGeom prst="rect">
            <a:avLst/>
          </a:prstGeom>
        </p:spPr>
        <p:txBody>
          <a:bodyPr lIns="0" tIns="0" rIns="0" bIns="0" rtlCol="0" anchor="t">
            <a:spAutoFit/>
          </a:bodyPr>
          <a:lstStyle/>
          <a:p>
            <a:pPr>
              <a:lnSpc>
                <a:spcPts val="11040"/>
              </a:lnSpc>
            </a:pPr>
            <a:r>
              <a:rPr lang="en-US" sz="12000" dirty="0">
                <a:solidFill>
                  <a:srgbClr val="FFFFFF"/>
                </a:solidFill>
                <a:latin typeface="Antonio Bold"/>
              </a:rPr>
              <a:t>IGNITE</a:t>
            </a:r>
          </a:p>
          <a:p>
            <a:pPr>
              <a:lnSpc>
                <a:spcPts val="11040"/>
              </a:lnSpc>
            </a:pPr>
            <a:r>
              <a:rPr lang="en-US" sz="12000" dirty="0">
                <a:solidFill>
                  <a:srgbClr val="FFFFFF"/>
                </a:solidFill>
                <a:latin typeface="Antonio Bold"/>
              </a:rPr>
              <a:t>Pitch Deck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028700"/>
            <a:ext cx="475573" cy="475573"/>
            <a:chOff x="0" y="0"/>
            <a:chExt cx="634097" cy="634097"/>
          </a:xfrm>
        </p:grpSpPr>
        <p:grpSp>
          <p:nvGrpSpPr>
            <p:cNvPr id="3" name="Group 3"/>
            <p:cNvGrpSpPr/>
            <p:nvPr/>
          </p:nvGrpSpPr>
          <p:grpSpPr>
            <a:xfrm>
              <a:off x="0" y="0"/>
              <a:ext cx="634097" cy="634097"/>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2AE8">
                  <a:alpha val="14902"/>
                </a:srgbClr>
              </a:solidFill>
            </p:spPr>
          </p:sp>
        </p:grpSp>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9131" y="59131"/>
              <a:ext cx="515836" cy="515836"/>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81981" y="227167"/>
              <a:ext cx="270136" cy="179763"/>
            </a:xfrm>
            <a:prstGeom prst="rect">
              <a:avLst/>
            </a:prstGeom>
          </p:spPr>
        </p:pic>
      </p:grpSp>
      <p:sp>
        <p:nvSpPr>
          <p:cNvPr id="9" name="TextBox 9"/>
          <p:cNvSpPr txBox="1"/>
          <p:nvPr/>
        </p:nvSpPr>
        <p:spPr>
          <a:xfrm>
            <a:off x="12542684" y="9361170"/>
            <a:ext cx="5272567" cy="377190"/>
          </a:xfrm>
          <a:prstGeom prst="rect">
            <a:avLst/>
          </a:prstGeom>
        </p:spPr>
        <p:txBody>
          <a:bodyPr lIns="0" tIns="0" rIns="0" bIns="0" rtlCol="0" anchor="t">
            <a:spAutoFit/>
          </a:bodyPr>
          <a:lstStyle/>
          <a:p>
            <a:pPr algn="r">
              <a:lnSpc>
                <a:spcPts val="2520"/>
              </a:lnSpc>
            </a:pPr>
            <a:r>
              <a:rPr lang="en-US" sz="2100">
                <a:solidFill>
                  <a:srgbClr val="C02026"/>
                </a:solidFill>
                <a:latin typeface="Gothic A1 Light"/>
              </a:rPr>
              <a:t>Creating Jobs. Changing Lives.</a:t>
            </a:r>
          </a:p>
        </p:txBody>
      </p:sp>
      <p:sp>
        <p:nvSpPr>
          <p:cNvPr id="10" name="TextBox 10"/>
          <p:cNvSpPr txBox="1"/>
          <p:nvPr/>
        </p:nvSpPr>
        <p:spPr>
          <a:xfrm>
            <a:off x="1028700" y="9138865"/>
            <a:ext cx="526895" cy="339090"/>
          </a:xfrm>
          <a:prstGeom prst="rect">
            <a:avLst/>
          </a:prstGeom>
        </p:spPr>
        <p:txBody>
          <a:bodyPr lIns="0" tIns="0" rIns="0" bIns="0" rtlCol="0" anchor="t">
            <a:spAutoFit/>
          </a:bodyPr>
          <a:lstStyle/>
          <a:p>
            <a:pPr>
              <a:lnSpc>
                <a:spcPts val="2100"/>
              </a:lnSpc>
            </a:pPr>
            <a:r>
              <a:rPr lang="en-US" sz="2100">
                <a:solidFill>
                  <a:srgbClr val="272727"/>
                </a:solidFill>
                <a:latin typeface="Gothic A1 Bold"/>
              </a:rPr>
              <a:t>02</a:t>
            </a:r>
          </a:p>
        </p:txBody>
      </p:sp>
      <p:sp>
        <p:nvSpPr>
          <p:cNvPr id="12" name="TextBox 12"/>
          <p:cNvSpPr txBox="1"/>
          <p:nvPr/>
        </p:nvSpPr>
        <p:spPr>
          <a:xfrm>
            <a:off x="2007436" y="1079161"/>
            <a:ext cx="6084409" cy="307975"/>
          </a:xfrm>
          <a:prstGeom prst="rect">
            <a:avLst/>
          </a:prstGeom>
        </p:spPr>
        <p:txBody>
          <a:bodyPr lIns="0" tIns="0" rIns="0" bIns="0" rtlCol="0" anchor="t">
            <a:spAutoFit/>
          </a:bodyPr>
          <a:lstStyle/>
          <a:p>
            <a:pPr>
              <a:lnSpc>
                <a:spcPts val="2240"/>
              </a:lnSpc>
            </a:pPr>
            <a:r>
              <a:rPr lang="en-US" sz="1600" spc="32" dirty="0">
                <a:solidFill>
                  <a:srgbClr val="545454"/>
                </a:solidFill>
                <a:latin typeface="Gothic A1 Medium"/>
              </a:rPr>
              <a:t>WADHWANI FOUNDATION | Entrepreneur</a:t>
            </a:r>
          </a:p>
        </p:txBody>
      </p:sp>
      <p:sp>
        <p:nvSpPr>
          <p:cNvPr id="13" name="TextBox 15"/>
          <p:cNvSpPr txBox="1"/>
          <p:nvPr/>
        </p:nvSpPr>
        <p:spPr>
          <a:xfrm>
            <a:off x="1987116" y="1415076"/>
            <a:ext cx="12338484" cy="1115690"/>
          </a:xfrm>
          <a:prstGeom prst="rect">
            <a:avLst/>
          </a:prstGeom>
        </p:spPr>
        <p:txBody>
          <a:bodyPr wrap="square" lIns="0" tIns="0" rIns="0" bIns="0" rtlCol="0" anchor="t">
            <a:spAutoFit/>
          </a:bodyPr>
          <a:lstStyle/>
          <a:p>
            <a:pPr>
              <a:lnSpc>
                <a:spcPts val="8747"/>
              </a:lnSpc>
            </a:pPr>
            <a:r>
              <a:rPr lang="en-US" sz="6000" dirty="0">
                <a:solidFill>
                  <a:schemeClr val="accent2"/>
                </a:solidFill>
                <a:latin typeface="Antonio Bold"/>
              </a:rPr>
              <a:t>Introduction And Team Composition</a:t>
            </a:r>
          </a:p>
        </p:txBody>
      </p:sp>
      <p:sp>
        <p:nvSpPr>
          <p:cNvPr id="34" name="Content Placeholder 4"/>
          <p:cNvSpPr txBox="1">
            <a:spLocks/>
          </p:cNvSpPr>
          <p:nvPr/>
        </p:nvSpPr>
        <p:spPr>
          <a:xfrm>
            <a:off x="991655" y="3053822"/>
            <a:ext cx="13713075" cy="1204190"/>
          </a:xfrm>
          <a:prstGeom prst="rect">
            <a:avLst/>
          </a:prstGeom>
          <a:noFill/>
          <a:ln>
            <a:noFill/>
          </a:ln>
        </p:spPr>
        <p:txBody>
          <a:bodyPr spcFirstLastPara="1" vert="horz" wrap="square" lIns="68580" tIns="34290" rIns="68580" bIns="34290" rtlCol="0"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marR="0" lvl="0" indent="0" algn="l" defTabSz="914400" rtl="0" eaLnBrk="1" fontAlgn="auto" latinLnBrk="0" hangingPunct="1">
              <a:lnSpc>
                <a:spcPct val="115000"/>
              </a:lnSpc>
              <a:spcBef>
                <a:spcPts val="0"/>
              </a:spcBef>
              <a:spcAft>
                <a:spcPts val="0"/>
              </a:spcAft>
              <a:buClr>
                <a:srgbClr val="595959"/>
              </a:buClr>
              <a:buSzPts val="1800"/>
              <a:buFont typeface="Arial"/>
              <a:buNone/>
              <a:tabLst/>
              <a:defRPr/>
            </a:pPr>
            <a:r>
              <a:rPr kumimoji="0" lang="en-GB" sz="2400" b="1" i="0" u="none" strike="noStrike" kern="0" cap="none" spc="0" normalizeH="0" baseline="0" noProof="0" dirty="0">
                <a:ln>
                  <a:noFill/>
                </a:ln>
                <a:solidFill>
                  <a:srgbClr val="595959"/>
                </a:solidFill>
                <a:effectLst/>
                <a:uLnTx/>
                <a:uFillTx/>
                <a:latin typeface="Arial"/>
                <a:sym typeface="Arial"/>
              </a:rPr>
              <a:t>Business Name: Feedback                                                                                                  PV ID:</a:t>
            </a:r>
            <a:endParaRPr kumimoji="0" lang="en-GB" sz="2400" b="1" i="0" u="none" strike="noStrike" kern="0" cap="none" spc="0" normalizeH="0" baseline="0" noProof="0" dirty="0">
              <a:ln>
                <a:noFill/>
              </a:ln>
              <a:solidFill>
                <a:srgbClr val="002060"/>
              </a:solidFill>
              <a:effectLst/>
              <a:uLnTx/>
              <a:uFillTx/>
              <a:latin typeface="Arial"/>
              <a:cs typeface="Calibri"/>
              <a:sym typeface="Arial"/>
            </a:endParaRPr>
          </a:p>
        </p:txBody>
      </p:sp>
      <p:graphicFrame>
        <p:nvGraphicFramePr>
          <p:cNvPr id="35" name="Table 14">
            <a:extLst>
              <a:ext uri="{FF2B5EF4-FFF2-40B4-BE49-F238E27FC236}">
                <a16:creationId xmlns:a16="http://schemas.microsoft.com/office/drawing/2014/main" id="{BAC12DD7-398F-4CD0-8EA6-8201B086C5CE}"/>
              </a:ext>
            </a:extLst>
          </p:cNvPr>
          <p:cNvGraphicFramePr>
            <a:graphicFrameLocks noGrp="1"/>
          </p:cNvGraphicFramePr>
          <p:nvPr>
            <p:extLst>
              <p:ext uri="{D42A27DB-BD31-4B8C-83A1-F6EECF244321}">
                <p14:modId xmlns:p14="http://schemas.microsoft.com/office/powerpoint/2010/main" val="2639315916"/>
              </p:ext>
            </p:extLst>
          </p:nvPr>
        </p:nvGraphicFramePr>
        <p:xfrm>
          <a:off x="991655" y="3933614"/>
          <a:ext cx="16189470" cy="3010483"/>
        </p:xfrm>
        <a:graphic>
          <a:graphicData uri="http://schemas.openxmlformats.org/drawingml/2006/table">
            <a:tbl>
              <a:tblPr firstRow="1" bandRow="1">
                <a:tableStyleId>{912C8C85-51F0-491E-9774-3900AFEF0FD7}</a:tableStyleId>
              </a:tblPr>
              <a:tblGrid>
                <a:gridCol w="5396490">
                  <a:extLst>
                    <a:ext uri="{9D8B030D-6E8A-4147-A177-3AD203B41FA5}">
                      <a16:colId xmlns:a16="http://schemas.microsoft.com/office/drawing/2014/main" val="297319628"/>
                    </a:ext>
                  </a:extLst>
                </a:gridCol>
                <a:gridCol w="5396490">
                  <a:extLst>
                    <a:ext uri="{9D8B030D-6E8A-4147-A177-3AD203B41FA5}">
                      <a16:colId xmlns:a16="http://schemas.microsoft.com/office/drawing/2014/main" val="3986285628"/>
                    </a:ext>
                  </a:extLst>
                </a:gridCol>
                <a:gridCol w="5396490">
                  <a:extLst>
                    <a:ext uri="{9D8B030D-6E8A-4147-A177-3AD203B41FA5}">
                      <a16:colId xmlns:a16="http://schemas.microsoft.com/office/drawing/2014/main" val="1090586214"/>
                    </a:ext>
                  </a:extLst>
                </a:gridCol>
              </a:tblGrid>
              <a:tr h="818065">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2000" dirty="0"/>
                        <a:t>Team members names</a:t>
                      </a:r>
                    </a:p>
                  </a:txBody>
                  <a:tcPr marL="68580" marR="68580" marT="34290" marB="34290"/>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2000" dirty="0"/>
                        <a:t>Strengths and abilities </a:t>
                      </a:r>
                    </a:p>
                  </a:txBody>
                  <a:tcPr marL="68580" marR="68580" marT="34290" marB="34290"/>
                </a:tc>
                <a:tc>
                  <a:txBody>
                    <a:bodyPr/>
                    <a:lstStyle>
                      <a:lvl1pPr marL="0" algn="l" defTabSz="914400" rtl="0" eaLnBrk="1" latinLnBrk="0" hangingPunct="1">
                        <a:defRPr sz="1800" b="1" kern="1200">
                          <a:solidFill>
                            <a:schemeClr val="lt1"/>
                          </a:solidFill>
                          <a:latin typeface="Arial"/>
                        </a:defRPr>
                      </a:lvl1pPr>
                      <a:lvl2pPr marL="457200" algn="l" defTabSz="914400" rtl="0" eaLnBrk="1" latinLnBrk="0" hangingPunct="1">
                        <a:defRPr sz="1800" b="1" kern="1200">
                          <a:solidFill>
                            <a:schemeClr val="lt1"/>
                          </a:solidFill>
                          <a:latin typeface="Arial"/>
                        </a:defRPr>
                      </a:lvl2pPr>
                      <a:lvl3pPr marL="914400" algn="l" defTabSz="914400" rtl="0" eaLnBrk="1" latinLnBrk="0" hangingPunct="1">
                        <a:defRPr sz="1800" b="1" kern="1200">
                          <a:solidFill>
                            <a:schemeClr val="lt1"/>
                          </a:solidFill>
                          <a:latin typeface="Arial"/>
                        </a:defRPr>
                      </a:lvl3pPr>
                      <a:lvl4pPr marL="1371600" algn="l" defTabSz="914400" rtl="0" eaLnBrk="1" latinLnBrk="0" hangingPunct="1">
                        <a:defRPr sz="1800" b="1" kern="1200">
                          <a:solidFill>
                            <a:schemeClr val="lt1"/>
                          </a:solidFill>
                          <a:latin typeface="Arial"/>
                        </a:defRPr>
                      </a:lvl4pPr>
                      <a:lvl5pPr marL="1828800" algn="l" defTabSz="914400" rtl="0" eaLnBrk="1" latinLnBrk="0" hangingPunct="1">
                        <a:defRPr sz="1800" b="1" kern="1200">
                          <a:solidFill>
                            <a:schemeClr val="lt1"/>
                          </a:solidFill>
                          <a:latin typeface="Arial"/>
                        </a:defRPr>
                      </a:lvl5pPr>
                      <a:lvl6pPr marL="2286000" algn="l" defTabSz="914400" rtl="0" eaLnBrk="1" latinLnBrk="0" hangingPunct="1">
                        <a:defRPr sz="1800" b="1" kern="1200">
                          <a:solidFill>
                            <a:schemeClr val="lt1"/>
                          </a:solidFill>
                          <a:latin typeface="Arial"/>
                        </a:defRPr>
                      </a:lvl6pPr>
                      <a:lvl7pPr marL="2743200" algn="l" defTabSz="914400" rtl="0" eaLnBrk="1" latinLnBrk="0" hangingPunct="1">
                        <a:defRPr sz="1800" b="1" kern="1200">
                          <a:solidFill>
                            <a:schemeClr val="lt1"/>
                          </a:solidFill>
                          <a:latin typeface="Arial"/>
                        </a:defRPr>
                      </a:lvl7pPr>
                      <a:lvl8pPr marL="3200400" algn="l" defTabSz="914400" rtl="0" eaLnBrk="1" latinLnBrk="0" hangingPunct="1">
                        <a:defRPr sz="1800" b="1" kern="1200">
                          <a:solidFill>
                            <a:schemeClr val="lt1"/>
                          </a:solidFill>
                          <a:latin typeface="Arial"/>
                        </a:defRPr>
                      </a:lvl8pPr>
                      <a:lvl9pPr marL="3657600" algn="l" defTabSz="914400" rtl="0" eaLnBrk="1" latinLnBrk="0" hangingPunct="1">
                        <a:defRPr sz="1800" b="1" kern="1200">
                          <a:solidFill>
                            <a:schemeClr val="lt1"/>
                          </a:solidFill>
                          <a:latin typeface="Arial"/>
                        </a:defRPr>
                      </a:lvl9pPr>
                    </a:lstStyle>
                    <a:p>
                      <a:r>
                        <a:rPr lang="en-US" sz="2000" dirty="0"/>
                        <a:t>Role/Position</a:t>
                      </a:r>
                    </a:p>
                  </a:txBody>
                  <a:tcPr marL="68580" marR="68580" marT="34290" marB="34290"/>
                </a:tc>
                <a:extLst>
                  <a:ext uri="{0D108BD9-81ED-4DB2-BD59-A6C34878D82A}">
                    <a16:rowId xmlns:a16="http://schemas.microsoft.com/office/drawing/2014/main" val="1860574216"/>
                  </a:ext>
                </a:extLst>
              </a:tr>
              <a:tr h="73080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2000" dirty="0"/>
                        <a:t>Yash Mohite</a:t>
                      </a:r>
                    </a:p>
                  </a:txBody>
                  <a:tcPr marL="68580" marR="68580" marT="34290" marB="34290"/>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2000" dirty="0"/>
                        <a:t>Interpersonal-skills, Decision Making </a:t>
                      </a:r>
                    </a:p>
                  </a:txBody>
                  <a:tcPr marL="68580" marR="68580" marT="34290" marB="34290"/>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buNone/>
                      </a:pPr>
                      <a:r>
                        <a:rPr lang="en-US" sz="2000" dirty="0"/>
                        <a:t>CEO</a:t>
                      </a:r>
                      <a:endParaRPr lang="en-US" sz="1600" dirty="0"/>
                    </a:p>
                  </a:txBody>
                  <a:tcPr marL="68580" marR="68580" marT="34290" marB="34290"/>
                </a:tc>
                <a:extLst>
                  <a:ext uri="{0D108BD9-81ED-4DB2-BD59-A6C34878D82A}">
                    <a16:rowId xmlns:a16="http://schemas.microsoft.com/office/drawing/2014/main" val="3532169240"/>
                  </a:ext>
                </a:extLst>
              </a:tr>
              <a:tr h="73080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2000" dirty="0"/>
                        <a:t>Kedar Phutane</a:t>
                      </a:r>
                    </a:p>
                  </a:txBody>
                  <a:tcPr marL="68580" marR="68580" marT="34290" marB="34290"/>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2000" dirty="0"/>
                        <a:t>Creative thinking, Editing</a:t>
                      </a:r>
                    </a:p>
                  </a:txBody>
                  <a:tcPr marL="68580" marR="68580" marT="34290" marB="34290"/>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buNone/>
                      </a:pPr>
                      <a:r>
                        <a:rPr lang="en-US" sz="2000" dirty="0"/>
                        <a:t>COO/CTO</a:t>
                      </a:r>
                      <a:endParaRPr lang="en-US" sz="1600" dirty="0"/>
                    </a:p>
                  </a:txBody>
                  <a:tcPr marL="68580" marR="68580" marT="34290" marB="34290"/>
                </a:tc>
                <a:extLst>
                  <a:ext uri="{0D108BD9-81ED-4DB2-BD59-A6C34878D82A}">
                    <a16:rowId xmlns:a16="http://schemas.microsoft.com/office/drawing/2014/main" val="3543321268"/>
                  </a:ext>
                </a:extLst>
              </a:tr>
              <a:tr h="730806">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2000" dirty="0"/>
                        <a:t>Yogesh Johari</a:t>
                      </a:r>
                    </a:p>
                  </a:txBody>
                  <a:tcPr marL="68580" marR="68580" marT="34290" marB="34290"/>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r>
                        <a:rPr lang="en-US" sz="2000" dirty="0"/>
                        <a:t>Ability to manage stress</a:t>
                      </a:r>
                    </a:p>
                  </a:txBody>
                  <a:tcPr marL="68580" marR="68580" marT="34290" marB="34290"/>
                </a:tc>
                <a:tc>
                  <a:txBody>
                    <a:bodyPr/>
                    <a:lstStyle>
                      <a:lvl1pPr marL="0" algn="l" defTabSz="914400" rtl="0" eaLnBrk="1" latinLnBrk="0" hangingPunct="1">
                        <a:defRPr sz="1800" kern="1200">
                          <a:solidFill>
                            <a:schemeClr val="dk1"/>
                          </a:solidFill>
                          <a:latin typeface="Arial"/>
                        </a:defRPr>
                      </a:lvl1pPr>
                      <a:lvl2pPr marL="457200" algn="l" defTabSz="914400" rtl="0" eaLnBrk="1" latinLnBrk="0" hangingPunct="1">
                        <a:defRPr sz="1800" kern="1200">
                          <a:solidFill>
                            <a:schemeClr val="dk1"/>
                          </a:solidFill>
                          <a:latin typeface="Arial"/>
                        </a:defRPr>
                      </a:lvl2pPr>
                      <a:lvl3pPr marL="914400" algn="l" defTabSz="914400" rtl="0" eaLnBrk="1" latinLnBrk="0" hangingPunct="1">
                        <a:defRPr sz="1800" kern="1200">
                          <a:solidFill>
                            <a:schemeClr val="dk1"/>
                          </a:solidFill>
                          <a:latin typeface="Arial"/>
                        </a:defRPr>
                      </a:lvl3pPr>
                      <a:lvl4pPr marL="1371600" algn="l" defTabSz="914400" rtl="0" eaLnBrk="1" latinLnBrk="0" hangingPunct="1">
                        <a:defRPr sz="1800" kern="1200">
                          <a:solidFill>
                            <a:schemeClr val="dk1"/>
                          </a:solidFill>
                          <a:latin typeface="Arial"/>
                        </a:defRPr>
                      </a:lvl4pPr>
                      <a:lvl5pPr marL="1828800" algn="l" defTabSz="914400" rtl="0" eaLnBrk="1" latinLnBrk="0" hangingPunct="1">
                        <a:defRPr sz="1800" kern="1200">
                          <a:solidFill>
                            <a:schemeClr val="dk1"/>
                          </a:solidFill>
                          <a:latin typeface="Arial"/>
                        </a:defRPr>
                      </a:lvl5pPr>
                      <a:lvl6pPr marL="2286000" algn="l" defTabSz="914400" rtl="0" eaLnBrk="1" latinLnBrk="0" hangingPunct="1">
                        <a:defRPr sz="1800" kern="1200">
                          <a:solidFill>
                            <a:schemeClr val="dk1"/>
                          </a:solidFill>
                          <a:latin typeface="Arial"/>
                        </a:defRPr>
                      </a:lvl6pPr>
                      <a:lvl7pPr marL="2743200" algn="l" defTabSz="914400" rtl="0" eaLnBrk="1" latinLnBrk="0" hangingPunct="1">
                        <a:defRPr sz="1800" kern="1200">
                          <a:solidFill>
                            <a:schemeClr val="dk1"/>
                          </a:solidFill>
                          <a:latin typeface="Arial"/>
                        </a:defRPr>
                      </a:lvl7pPr>
                      <a:lvl8pPr marL="3200400" algn="l" defTabSz="914400" rtl="0" eaLnBrk="1" latinLnBrk="0" hangingPunct="1">
                        <a:defRPr sz="1800" kern="1200">
                          <a:solidFill>
                            <a:schemeClr val="dk1"/>
                          </a:solidFill>
                          <a:latin typeface="Arial"/>
                        </a:defRPr>
                      </a:lvl8pPr>
                      <a:lvl9pPr marL="3657600" algn="l" defTabSz="914400" rtl="0" eaLnBrk="1" latinLnBrk="0" hangingPunct="1">
                        <a:defRPr sz="1800" kern="1200">
                          <a:solidFill>
                            <a:schemeClr val="dk1"/>
                          </a:solidFill>
                          <a:latin typeface="Arial"/>
                        </a:defRPr>
                      </a:lvl9pPr>
                    </a:lstStyle>
                    <a:p>
                      <a:pPr lvl="0">
                        <a:buNone/>
                      </a:pPr>
                      <a:r>
                        <a:rPr lang="en-US" sz="2000" dirty="0"/>
                        <a:t>CFO/CMO</a:t>
                      </a:r>
                      <a:endParaRPr lang="en-US" sz="1600" dirty="0"/>
                    </a:p>
                  </a:txBody>
                  <a:tcPr marL="68580" marR="68580" marT="34290" marB="34290"/>
                </a:tc>
                <a:extLst>
                  <a:ext uri="{0D108BD9-81ED-4DB2-BD59-A6C34878D82A}">
                    <a16:rowId xmlns:a16="http://schemas.microsoft.com/office/drawing/2014/main" val="3636147071"/>
                  </a:ext>
                </a:extLst>
              </a:tr>
            </a:tbl>
          </a:graphicData>
        </a:graphic>
      </p:graphicFrame>
      <p:sp>
        <p:nvSpPr>
          <p:cNvPr id="38" name="TextBox 37">
            <a:extLst>
              <a:ext uri="{FF2B5EF4-FFF2-40B4-BE49-F238E27FC236}">
                <a16:creationId xmlns:a16="http://schemas.microsoft.com/office/drawing/2014/main" id="{F7153594-C9DD-4F58-B2FE-D51FA7133725}"/>
              </a:ext>
            </a:extLst>
          </p:cNvPr>
          <p:cNvSpPr txBox="1"/>
          <p:nvPr/>
        </p:nvSpPr>
        <p:spPr>
          <a:xfrm>
            <a:off x="991655" y="7230423"/>
            <a:ext cx="10590745" cy="1920013"/>
          </a:xfrm>
          <a:prstGeom prst="rect">
            <a:avLst/>
          </a:prstGeom>
          <a:noFill/>
        </p:spPr>
        <p:txBody>
          <a:bodyPr rot="0" spcFirstLastPara="0" vertOverflow="overflow" horzOverflow="overflow" vert="horz" wrap="square" lIns="68580" tIns="34290" rIns="68580" bIns="34290" numCol="1" spcCol="0" rtlCol="0" fromWordArt="0" anchor="t" anchorCtr="0" forceAA="0" compatLnSpc="1">
            <a:prstTxWarp prst="textNoShape">
              <a:avLst/>
            </a:prstTxWarp>
            <a:spAutoFit/>
          </a:bodyPr>
          <a:lstStyle/>
          <a:p>
            <a:pPr>
              <a:lnSpc>
                <a:spcPct val="90000"/>
              </a:lnSpc>
              <a:spcBef>
                <a:spcPts val="750"/>
              </a:spcBef>
              <a:buClr>
                <a:srgbClr val="000000"/>
              </a:buClr>
              <a:buFont typeface="Arial"/>
              <a:buNone/>
            </a:pPr>
            <a:r>
              <a:rPr lang="en-GB" sz="2400" b="1" kern="0" dirty="0">
                <a:solidFill>
                  <a:srgbClr val="000000"/>
                </a:solidFill>
                <a:latin typeface="Arial"/>
                <a:ea typeface="+mn-lt"/>
                <a:cs typeface="Arial"/>
                <a:sym typeface="Arial"/>
              </a:rPr>
              <a:t>What makes us a good team to solve the problem we chose?</a:t>
            </a:r>
            <a:endParaRPr lang="en-GB" sz="2400" kern="0" dirty="0">
              <a:solidFill>
                <a:srgbClr val="000000"/>
              </a:solidFill>
              <a:latin typeface="Arial"/>
              <a:ea typeface="+mn-lt"/>
              <a:cs typeface="Arial"/>
              <a:sym typeface="Arial"/>
            </a:endParaRPr>
          </a:p>
          <a:p>
            <a:pPr>
              <a:lnSpc>
                <a:spcPct val="90000"/>
              </a:lnSpc>
              <a:spcBef>
                <a:spcPts val="750"/>
              </a:spcBef>
              <a:buClr>
                <a:srgbClr val="000000"/>
              </a:buClr>
              <a:buFont typeface="Arial"/>
              <a:buNone/>
            </a:pPr>
            <a:r>
              <a:rPr lang="en-US" sz="2000" kern="0" dirty="0">
                <a:solidFill>
                  <a:srgbClr val="000000"/>
                </a:solidFill>
                <a:latin typeface="Arial"/>
                <a:cs typeface="Arial"/>
                <a:sym typeface="Arial"/>
              </a:rPr>
              <a:t>1- United Under one vision</a:t>
            </a:r>
          </a:p>
          <a:p>
            <a:pPr>
              <a:lnSpc>
                <a:spcPct val="90000"/>
              </a:lnSpc>
              <a:spcBef>
                <a:spcPts val="750"/>
              </a:spcBef>
              <a:buClr>
                <a:srgbClr val="000000"/>
              </a:buClr>
              <a:buFont typeface="Arial"/>
              <a:buNone/>
            </a:pPr>
            <a:r>
              <a:rPr lang="en-US" sz="2000" kern="0" dirty="0">
                <a:solidFill>
                  <a:srgbClr val="000000"/>
                </a:solidFill>
                <a:latin typeface="Arial"/>
                <a:cs typeface="Arial"/>
                <a:sym typeface="Arial"/>
              </a:rPr>
              <a:t>2- Ability to make good decisions</a:t>
            </a:r>
          </a:p>
          <a:p>
            <a:pPr>
              <a:lnSpc>
                <a:spcPct val="90000"/>
              </a:lnSpc>
              <a:spcBef>
                <a:spcPts val="750"/>
              </a:spcBef>
              <a:buClr>
                <a:srgbClr val="000000"/>
              </a:buClr>
              <a:buFont typeface="Arial"/>
              <a:buNone/>
            </a:pPr>
            <a:r>
              <a:rPr lang="en-US" sz="2000" kern="0" dirty="0">
                <a:solidFill>
                  <a:srgbClr val="000000"/>
                </a:solidFill>
                <a:latin typeface="Arial"/>
                <a:cs typeface="Arial"/>
                <a:sym typeface="Arial"/>
              </a:rPr>
              <a:t>3- Planning &amp; Management</a:t>
            </a:r>
          </a:p>
          <a:p>
            <a:pPr>
              <a:lnSpc>
                <a:spcPct val="90000"/>
              </a:lnSpc>
              <a:spcBef>
                <a:spcPts val="750"/>
              </a:spcBef>
              <a:buClr>
                <a:srgbClr val="000000"/>
              </a:buClr>
              <a:buFont typeface="Arial"/>
              <a:buNone/>
            </a:pPr>
            <a:r>
              <a:rPr lang="en-US" sz="2000" kern="0" dirty="0">
                <a:solidFill>
                  <a:srgbClr val="000000"/>
                </a:solidFill>
                <a:latin typeface="Arial"/>
                <a:cs typeface="Arial"/>
                <a:sym typeface="Arial"/>
              </a:rPr>
              <a:t>4- Critical thinking</a:t>
            </a:r>
          </a:p>
        </p:txBody>
      </p:sp>
      <p:pic>
        <p:nvPicPr>
          <p:cNvPr id="8" name="Picture 7">
            <a:extLst>
              <a:ext uri="{FF2B5EF4-FFF2-40B4-BE49-F238E27FC236}">
                <a16:creationId xmlns:a16="http://schemas.microsoft.com/office/drawing/2014/main" id="{C67D2FE0-2A16-69BD-1DB4-62550D73D10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40858" y="533770"/>
            <a:ext cx="2404210" cy="1603585"/>
          </a:xfrm>
          <a:prstGeom prst="rect">
            <a:avLst/>
          </a:prstGeom>
        </p:spPr>
      </p:pic>
    </p:spTree>
    <p:extLst>
      <p:ext uri="{BB962C8B-B14F-4D97-AF65-F5344CB8AC3E}">
        <p14:creationId xmlns:p14="http://schemas.microsoft.com/office/powerpoint/2010/main" val="30578898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3952991132"/>
              </p:ext>
            </p:extLst>
          </p:nvPr>
        </p:nvGraphicFramePr>
        <p:xfrm>
          <a:off x="2190784" y="1784082"/>
          <a:ext cx="14878017" cy="8502747"/>
        </p:xfrm>
        <a:graphic>
          <a:graphicData uri="http://schemas.openxmlformats.org/drawingml/2006/table">
            <a:tbl>
              <a:tblPr firstRow="1" bandRow="1">
                <a:tableStyleId>{2D5ABB26-0587-4C30-8999-92F81FD0307C}</a:tableStyleId>
              </a:tblPr>
              <a:tblGrid>
                <a:gridCol w="4957940">
                  <a:extLst>
                    <a:ext uri="{9D8B030D-6E8A-4147-A177-3AD203B41FA5}">
                      <a16:colId xmlns:a16="http://schemas.microsoft.com/office/drawing/2014/main" val="20000"/>
                    </a:ext>
                  </a:extLst>
                </a:gridCol>
                <a:gridCol w="4957940">
                  <a:extLst>
                    <a:ext uri="{9D8B030D-6E8A-4147-A177-3AD203B41FA5}">
                      <a16:colId xmlns:a16="http://schemas.microsoft.com/office/drawing/2014/main" val="20001"/>
                    </a:ext>
                  </a:extLst>
                </a:gridCol>
                <a:gridCol w="4962137">
                  <a:extLst>
                    <a:ext uri="{9D8B030D-6E8A-4147-A177-3AD203B41FA5}">
                      <a16:colId xmlns:a16="http://schemas.microsoft.com/office/drawing/2014/main" val="20002"/>
                    </a:ext>
                  </a:extLst>
                </a:gridCol>
              </a:tblGrid>
              <a:tr h="3907288">
                <a:tc>
                  <a:txBody>
                    <a:bodyPr/>
                    <a:lstStyle/>
                    <a:p>
                      <a:pPr marL="85090">
                        <a:lnSpc>
                          <a:spcPct val="100000"/>
                        </a:lnSpc>
                        <a:spcBef>
                          <a:spcPts val="635"/>
                        </a:spcBef>
                      </a:pPr>
                      <a:r>
                        <a:rPr sz="1400" b="1" spc="-120" dirty="0">
                          <a:latin typeface="Verdana" panose="020B0604030504040204" pitchFamily="34" charset="0"/>
                          <a:ea typeface="Verdana" panose="020B0604030504040204" pitchFamily="34" charset="0"/>
                          <a:cs typeface="Open Sans" panose="020B0606030504020204" pitchFamily="34" charset="0"/>
                        </a:rPr>
                        <a:t>CONTEXT</a:t>
                      </a:r>
                      <a:endParaRPr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sz="1800" spc="-70" dirty="0">
                          <a:latin typeface="Verdana" panose="020B0604030504040204" pitchFamily="34" charset="0"/>
                          <a:ea typeface="Verdana" panose="020B0604030504040204" pitchFamily="34" charset="0"/>
                          <a:cs typeface="Open Sans" panose="020B0606030504020204" pitchFamily="34" charset="0"/>
                        </a:rPr>
                        <a:t>When</a:t>
                      </a:r>
                      <a:r>
                        <a:rPr sz="1800" spc="-195" dirty="0">
                          <a:latin typeface="Verdana" panose="020B0604030504040204" pitchFamily="34" charset="0"/>
                          <a:ea typeface="Verdana" panose="020B0604030504040204" pitchFamily="34" charset="0"/>
                          <a:cs typeface="Open Sans" panose="020B0606030504020204" pitchFamily="34" charset="0"/>
                        </a:rPr>
                        <a:t> </a:t>
                      </a:r>
                      <a:r>
                        <a:rPr sz="1800" spc="-35" dirty="0">
                          <a:latin typeface="Verdana" panose="020B0604030504040204" pitchFamily="34" charset="0"/>
                          <a:ea typeface="Verdana" panose="020B0604030504040204" pitchFamily="34" charset="0"/>
                          <a:cs typeface="Open Sans" panose="020B0606030504020204" pitchFamily="34" charset="0"/>
                        </a:rPr>
                        <a:t>does</a:t>
                      </a:r>
                      <a:r>
                        <a:rPr lang="en-IN" sz="1800" spc="-35" dirty="0">
                          <a:latin typeface="Verdana" panose="020B0604030504040204" pitchFamily="34" charset="0"/>
                          <a:ea typeface="Verdana" panose="020B0604030504040204" pitchFamily="34" charset="0"/>
                          <a:cs typeface="Open Sans" panose="020B0606030504020204" pitchFamily="34" charset="0"/>
                        </a:rPr>
                        <a:t> </a:t>
                      </a:r>
                      <a:r>
                        <a:rPr sz="1800" spc="-35" dirty="0">
                          <a:latin typeface="Verdana" panose="020B0604030504040204" pitchFamily="34" charset="0"/>
                          <a:ea typeface="Verdana" panose="020B0604030504040204" pitchFamily="34" charset="0"/>
                          <a:cs typeface="Open Sans" panose="020B0606030504020204" pitchFamily="34" charset="0"/>
                        </a:rPr>
                        <a:t>the</a:t>
                      </a:r>
                      <a:r>
                        <a:rPr lang="en-IN" sz="1800" spc="-35" dirty="0">
                          <a:latin typeface="Verdana" panose="020B0604030504040204" pitchFamily="34" charset="0"/>
                          <a:ea typeface="Verdana" panose="020B0604030504040204" pitchFamily="34" charset="0"/>
                          <a:cs typeface="Open Sans" panose="020B0606030504020204" pitchFamily="34" charset="0"/>
                        </a:rPr>
                        <a:t> </a:t>
                      </a:r>
                      <a:r>
                        <a:rPr sz="1800" spc="-85" dirty="0">
                          <a:latin typeface="Verdana" panose="020B0604030504040204" pitchFamily="34" charset="0"/>
                          <a:ea typeface="Verdana" panose="020B0604030504040204" pitchFamily="34" charset="0"/>
                          <a:cs typeface="Open Sans" panose="020B0606030504020204" pitchFamily="34" charset="0"/>
                        </a:rPr>
                        <a:t>p</a:t>
                      </a:r>
                      <a:r>
                        <a:rPr sz="1800" spc="-95" dirty="0">
                          <a:latin typeface="Verdana" panose="020B0604030504040204" pitchFamily="34" charset="0"/>
                          <a:ea typeface="Verdana" panose="020B0604030504040204" pitchFamily="34" charset="0"/>
                          <a:cs typeface="Open Sans" panose="020B0606030504020204" pitchFamily="34" charset="0"/>
                        </a:rPr>
                        <a:t>r</a:t>
                      </a:r>
                      <a:r>
                        <a:rPr sz="1800" spc="-90" dirty="0">
                          <a:latin typeface="Verdana" panose="020B0604030504040204" pitchFamily="34" charset="0"/>
                          <a:ea typeface="Verdana" panose="020B0604030504040204" pitchFamily="34" charset="0"/>
                          <a:cs typeface="Open Sans" panose="020B0606030504020204" pitchFamily="34" charset="0"/>
                        </a:rPr>
                        <a:t>o</a:t>
                      </a:r>
                      <a:r>
                        <a:rPr sz="1800" spc="-85" dirty="0">
                          <a:latin typeface="Verdana" panose="020B0604030504040204" pitchFamily="34" charset="0"/>
                          <a:ea typeface="Verdana" panose="020B0604030504040204" pitchFamily="34" charset="0"/>
                          <a:cs typeface="Open Sans" panose="020B0606030504020204" pitchFamily="34" charset="0"/>
                        </a:rPr>
                        <a:t>b</a:t>
                      </a:r>
                      <a:r>
                        <a:rPr sz="1800" spc="-60" dirty="0">
                          <a:latin typeface="Verdana" panose="020B0604030504040204" pitchFamily="34" charset="0"/>
                          <a:ea typeface="Verdana" panose="020B0604030504040204" pitchFamily="34" charset="0"/>
                          <a:cs typeface="Open Sans" panose="020B0606030504020204" pitchFamily="34" charset="0"/>
                        </a:rPr>
                        <a:t>l</a:t>
                      </a:r>
                      <a:r>
                        <a:rPr sz="1800" spc="-95" dirty="0">
                          <a:latin typeface="Verdana" panose="020B0604030504040204" pitchFamily="34" charset="0"/>
                          <a:ea typeface="Verdana" panose="020B0604030504040204" pitchFamily="34" charset="0"/>
                          <a:cs typeface="Open Sans" panose="020B0606030504020204" pitchFamily="34" charset="0"/>
                        </a:rPr>
                        <a:t>e</a:t>
                      </a:r>
                      <a:r>
                        <a:rPr sz="1800" dirty="0">
                          <a:latin typeface="Verdana" panose="020B0604030504040204" pitchFamily="34" charset="0"/>
                          <a:ea typeface="Verdana" panose="020B0604030504040204" pitchFamily="34" charset="0"/>
                          <a:cs typeface="Open Sans" panose="020B0606030504020204" pitchFamily="34" charset="0"/>
                        </a:rPr>
                        <a:t>m</a:t>
                      </a:r>
                      <a:r>
                        <a:rPr sz="1800" spc="-254" dirty="0">
                          <a:latin typeface="Verdana" panose="020B0604030504040204" pitchFamily="34" charset="0"/>
                          <a:ea typeface="Verdana" panose="020B0604030504040204" pitchFamily="34" charset="0"/>
                          <a:cs typeface="Open Sans" panose="020B0606030504020204" pitchFamily="34" charset="0"/>
                        </a:rPr>
                        <a:t> </a:t>
                      </a:r>
                      <a:r>
                        <a:rPr sz="1800" spc="-70" dirty="0">
                          <a:latin typeface="Verdana" panose="020B0604030504040204" pitchFamily="34" charset="0"/>
                          <a:ea typeface="Verdana" panose="020B0604030504040204" pitchFamily="34" charset="0"/>
                          <a:cs typeface="Open Sans" panose="020B0606030504020204" pitchFamily="34" charset="0"/>
                        </a:rPr>
                        <a:t>o</a:t>
                      </a:r>
                      <a:r>
                        <a:rPr sz="1800" spc="-65" dirty="0">
                          <a:latin typeface="Verdana" panose="020B0604030504040204" pitchFamily="34" charset="0"/>
                          <a:ea typeface="Verdana" panose="020B0604030504040204" pitchFamily="34" charset="0"/>
                          <a:cs typeface="Open Sans" panose="020B0606030504020204" pitchFamily="34" charset="0"/>
                        </a:rPr>
                        <a:t>cc</a:t>
                      </a:r>
                      <a:r>
                        <a:rPr sz="1800" spc="-45" dirty="0">
                          <a:latin typeface="Verdana" panose="020B0604030504040204" pitchFamily="34" charset="0"/>
                          <a:ea typeface="Verdana" panose="020B0604030504040204" pitchFamily="34" charset="0"/>
                          <a:cs typeface="Open Sans" panose="020B0606030504020204" pitchFamily="34" charset="0"/>
                        </a:rPr>
                        <a:t>u</a:t>
                      </a:r>
                      <a:r>
                        <a:rPr sz="1800" spc="-55" dirty="0">
                          <a:latin typeface="Verdana" panose="020B0604030504040204" pitchFamily="34" charset="0"/>
                          <a:ea typeface="Verdana" panose="020B0604030504040204" pitchFamily="34" charset="0"/>
                          <a:cs typeface="Open Sans" panose="020B0606030504020204" pitchFamily="34" charset="0"/>
                        </a:rPr>
                        <a:t>r</a:t>
                      </a:r>
                      <a:r>
                        <a:rPr sz="1800" dirty="0">
                          <a:latin typeface="Verdana" panose="020B0604030504040204" pitchFamily="34" charset="0"/>
                          <a:ea typeface="Verdana" panose="020B0604030504040204" pitchFamily="34" charset="0"/>
                          <a:cs typeface="Open Sans" panose="020B0606030504020204" pitchFamily="34" charset="0"/>
                        </a:rPr>
                        <a:t>?</a:t>
                      </a:r>
                      <a:endParaRPr lang="en-IN" sz="18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endParaRPr lang="en-IN" sz="1400" dirty="0">
                        <a:latin typeface="Verdana" panose="020B0604030504040204" pitchFamily="34" charset="0"/>
                        <a:ea typeface="Verdana" panose="020B0604030504040204" pitchFamily="34" charset="0"/>
                        <a:cs typeface="Open Sans" panose="020B0606030504020204" pitchFamily="34" charset="0"/>
                      </a:endParaRPr>
                    </a:p>
                    <a:p>
                      <a:pPr marL="85090">
                        <a:lnSpc>
                          <a:spcPct val="100000"/>
                        </a:lnSpc>
                      </a:pPr>
                      <a:r>
                        <a:rPr lang="en-IN" sz="1800" dirty="0">
                          <a:latin typeface="Verdana" panose="020B0604030504040204" pitchFamily="34" charset="0"/>
                          <a:ea typeface="Verdana" panose="020B0604030504040204" pitchFamily="34" charset="0"/>
                          <a:cs typeface="Open Sans" panose="020B0606030504020204" pitchFamily="34" charset="0"/>
                        </a:rPr>
                        <a:t>Problem occurs when we have to visit the </a:t>
                      </a:r>
                    </a:p>
                    <a:p>
                      <a:pPr marL="85090">
                        <a:lnSpc>
                          <a:spcPct val="100000"/>
                        </a:lnSpc>
                      </a:pPr>
                      <a:r>
                        <a:rPr lang="en-IN" sz="1800" dirty="0">
                          <a:latin typeface="Verdana" panose="020B0604030504040204" pitchFamily="34" charset="0"/>
                          <a:ea typeface="Verdana" panose="020B0604030504040204" pitchFamily="34" charset="0"/>
                          <a:cs typeface="Open Sans" panose="020B0606030504020204" pitchFamily="34" charset="0"/>
                        </a:rPr>
                        <a:t>Website to buy products and then search </a:t>
                      </a:r>
                    </a:p>
                    <a:p>
                      <a:pPr marL="85090">
                        <a:lnSpc>
                          <a:spcPct val="100000"/>
                        </a:lnSpc>
                      </a:pPr>
                      <a:r>
                        <a:rPr lang="en-IN" sz="1800" dirty="0">
                          <a:latin typeface="Verdana" panose="020B0604030504040204" pitchFamily="34" charset="0"/>
                          <a:ea typeface="Verdana" panose="020B0604030504040204" pitchFamily="34" charset="0"/>
                          <a:cs typeface="Open Sans" panose="020B0606030504020204" pitchFamily="34" charset="0"/>
                        </a:rPr>
                        <a:t>For the review then go to another website</a:t>
                      </a:r>
                    </a:p>
                    <a:p>
                      <a:pPr marL="85090">
                        <a:lnSpc>
                          <a:spcPct val="100000"/>
                        </a:lnSpc>
                      </a:pPr>
                      <a:r>
                        <a:rPr lang="en-IN" sz="1800" dirty="0">
                          <a:latin typeface="Verdana" panose="020B0604030504040204" pitchFamily="34" charset="0"/>
                          <a:ea typeface="Verdana" panose="020B0604030504040204" pitchFamily="34" charset="0"/>
                          <a:cs typeface="Open Sans" panose="020B0606030504020204" pitchFamily="34" charset="0"/>
                        </a:rPr>
                        <a:t>To check the review of the product.</a:t>
                      </a:r>
                    </a:p>
                    <a:p>
                      <a:pPr marL="85090">
                        <a:lnSpc>
                          <a:spcPct val="100000"/>
                        </a:lnSpc>
                      </a:pPr>
                      <a:endParaRPr lang="en-IN" sz="16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35"/>
                        </a:spcBef>
                      </a:pPr>
                      <a:r>
                        <a:rPr sz="1400" b="1" spc="-130" dirty="0">
                          <a:latin typeface="Verdana" panose="020B0604030504040204" pitchFamily="34" charset="0"/>
                          <a:ea typeface="Verdana" panose="020B0604030504040204" pitchFamily="34" charset="0"/>
                          <a:cs typeface="Open Sans" panose="020B0606030504020204" pitchFamily="34" charset="0"/>
                        </a:rPr>
                        <a:t>PROBLEM</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800" spc="-30" dirty="0">
                          <a:latin typeface="Verdana" panose="020B0604030504040204" pitchFamily="34" charset="0"/>
                          <a:ea typeface="Verdana" panose="020B0604030504040204" pitchFamily="34" charset="0"/>
                          <a:cs typeface="Open Sans" panose="020B0606030504020204" pitchFamily="34" charset="0"/>
                        </a:rPr>
                        <a:t>What</a:t>
                      </a:r>
                      <a:r>
                        <a:rPr lang="en-IN" sz="1800" spc="-30" dirty="0">
                          <a:latin typeface="Verdana" panose="020B0604030504040204" pitchFamily="34" charset="0"/>
                          <a:ea typeface="Verdana" panose="020B0604030504040204" pitchFamily="34" charset="0"/>
                          <a:cs typeface="Open Sans" panose="020B0606030504020204" pitchFamily="34" charset="0"/>
                        </a:rPr>
                        <a:t> </a:t>
                      </a:r>
                      <a:r>
                        <a:rPr sz="1800" spc="-30" dirty="0">
                          <a:latin typeface="Verdana" panose="020B0604030504040204" pitchFamily="34" charset="0"/>
                          <a:ea typeface="Verdana" panose="020B0604030504040204" pitchFamily="34" charset="0"/>
                          <a:cs typeface="Open Sans" panose="020B0606030504020204" pitchFamily="34" charset="0"/>
                        </a:rPr>
                        <a:t>is</a:t>
                      </a:r>
                      <a:r>
                        <a:rPr lang="en-IN" sz="1800" spc="-30" dirty="0">
                          <a:latin typeface="Verdana" panose="020B0604030504040204" pitchFamily="34" charset="0"/>
                          <a:ea typeface="Verdana" panose="020B0604030504040204" pitchFamily="34" charset="0"/>
                          <a:cs typeface="Open Sans" panose="020B0606030504020204" pitchFamily="34" charset="0"/>
                        </a:rPr>
                        <a:t> </a:t>
                      </a:r>
                      <a:r>
                        <a:rPr sz="1800" spc="-30" dirty="0">
                          <a:latin typeface="Verdana" panose="020B0604030504040204" pitchFamily="34" charset="0"/>
                          <a:ea typeface="Verdana" panose="020B0604030504040204" pitchFamily="34" charset="0"/>
                          <a:cs typeface="Open Sans" panose="020B0606030504020204" pitchFamily="34" charset="0"/>
                        </a:rPr>
                        <a:t>the</a:t>
                      </a:r>
                      <a:r>
                        <a:rPr lang="en-IN" sz="1800" spc="-30" dirty="0">
                          <a:latin typeface="Verdana" panose="020B0604030504040204" pitchFamily="34" charset="0"/>
                          <a:ea typeface="Verdana" panose="020B0604030504040204" pitchFamily="34" charset="0"/>
                          <a:cs typeface="Open Sans" panose="020B0606030504020204" pitchFamily="34" charset="0"/>
                        </a:rPr>
                        <a:t> </a:t>
                      </a:r>
                      <a:r>
                        <a:rPr sz="1800" spc="-30" dirty="0">
                          <a:latin typeface="Verdana" panose="020B0604030504040204" pitchFamily="34" charset="0"/>
                          <a:ea typeface="Verdana" panose="020B0604030504040204" pitchFamily="34" charset="0"/>
                          <a:cs typeface="Open Sans" panose="020B0606030504020204" pitchFamily="34" charset="0"/>
                        </a:rPr>
                        <a:t>root </a:t>
                      </a:r>
                      <a:r>
                        <a:rPr sz="1800" spc="-55" dirty="0">
                          <a:latin typeface="Verdana" panose="020B0604030504040204" pitchFamily="34" charset="0"/>
                          <a:ea typeface="Verdana" panose="020B0604030504040204" pitchFamily="34" charset="0"/>
                          <a:cs typeface="Open Sans" panose="020B0606030504020204" pitchFamily="34" charset="0"/>
                        </a:rPr>
                        <a:t>cause</a:t>
                      </a:r>
                      <a:r>
                        <a:rPr sz="1800" spc="45" dirty="0">
                          <a:latin typeface="Verdana" panose="020B0604030504040204" pitchFamily="34" charset="0"/>
                          <a:ea typeface="Verdana" panose="020B0604030504040204" pitchFamily="34" charset="0"/>
                          <a:cs typeface="Open Sans" panose="020B0606030504020204" pitchFamily="34" charset="0"/>
                        </a:rPr>
                        <a:t> </a:t>
                      </a:r>
                      <a:r>
                        <a:rPr sz="1800" spc="-35" dirty="0">
                          <a:latin typeface="Verdana" panose="020B0604030504040204" pitchFamily="34" charset="0"/>
                          <a:ea typeface="Verdana" panose="020B0604030504040204" pitchFamily="34" charset="0"/>
                          <a:cs typeface="Open Sans" panose="020B0606030504020204" pitchFamily="34" charset="0"/>
                        </a:rPr>
                        <a:t>of</a:t>
                      </a:r>
                      <a:r>
                        <a:rPr lang="en-IN" sz="1800" spc="0" dirty="0">
                          <a:latin typeface="Verdana" panose="020B0604030504040204" pitchFamily="34" charset="0"/>
                          <a:ea typeface="Verdana" panose="020B0604030504040204" pitchFamily="34" charset="0"/>
                          <a:cs typeface="Open Sans" panose="020B0606030504020204" pitchFamily="34" charset="0"/>
                        </a:rPr>
                        <a:t> t</a:t>
                      </a:r>
                      <a:r>
                        <a:rPr sz="1800" spc="-70" dirty="0">
                          <a:latin typeface="Verdana" panose="020B0604030504040204" pitchFamily="34" charset="0"/>
                          <a:ea typeface="Verdana" panose="020B0604030504040204" pitchFamily="34" charset="0"/>
                          <a:cs typeface="Open Sans" panose="020B0606030504020204" pitchFamily="34" charset="0"/>
                        </a:rPr>
                        <a:t>he</a:t>
                      </a:r>
                      <a:r>
                        <a:rPr lang="en-IN" sz="1800" spc="-70" dirty="0">
                          <a:latin typeface="Verdana" panose="020B0604030504040204" pitchFamily="34" charset="0"/>
                          <a:ea typeface="Verdana" panose="020B0604030504040204" pitchFamily="34" charset="0"/>
                          <a:cs typeface="Open Sans" panose="020B0606030504020204" pitchFamily="34" charset="0"/>
                        </a:rPr>
                        <a:t> problem</a:t>
                      </a:r>
                      <a:r>
                        <a:rPr sz="1800" spc="-70" dirty="0">
                          <a:latin typeface="Verdana" panose="020B0604030504040204" pitchFamily="34" charset="0"/>
                          <a:ea typeface="Verdana" panose="020B0604030504040204" pitchFamily="34" charset="0"/>
                          <a:cs typeface="Open Sans" panose="020B0606030504020204" pitchFamily="34" charset="0"/>
                        </a:rPr>
                        <a:t>?</a:t>
                      </a:r>
                      <a:endParaRPr lang="en-IN" sz="18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IN" sz="1800" spc="-7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IN" sz="1800" spc="-70" dirty="0">
                          <a:latin typeface="Verdana" panose="020B0604030504040204" pitchFamily="34" charset="0"/>
                          <a:ea typeface="Verdana" panose="020B0604030504040204" pitchFamily="34" charset="0"/>
                          <a:cs typeface="Open Sans" panose="020B0606030504020204" pitchFamily="34" charset="0"/>
                        </a:rPr>
                        <a:t>Each customers need to visit the website and </a:t>
                      </a:r>
                    </a:p>
                    <a:p>
                      <a:pPr marL="84455">
                        <a:lnSpc>
                          <a:spcPct val="100000"/>
                        </a:lnSpc>
                      </a:pPr>
                      <a:r>
                        <a:rPr lang="en-IN" sz="1800" spc="-70" dirty="0">
                          <a:latin typeface="Verdana" panose="020B0604030504040204" pitchFamily="34" charset="0"/>
                          <a:ea typeface="Verdana" panose="020B0604030504040204" pitchFamily="34" charset="0"/>
                          <a:cs typeface="Open Sans" panose="020B0606030504020204" pitchFamily="34" charset="0"/>
                        </a:rPr>
                        <a:t>See the review of the product.</a:t>
                      </a:r>
                    </a:p>
                  </a:txBody>
                  <a:tcPr marL="0" marR="0" marT="82683" marB="0">
                    <a:lnL w="12700">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tc>
                  <a:txBody>
                    <a:bodyPr/>
                    <a:lstStyle/>
                    <a:p>
                      <a:pPr marL="85725">
                        <a:lnSpc>
                          <a:spcPct val="100000"/>
                        </a:lnSpc>
                        <a:spcBef>
                          <a:spcPts val="635"/>
                        </a:spcBef>
                      </a:pPr>
                      <a:r>
                        <a:rPr sz="1400" b="1" spc="-135"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sz="1800" spc="-45" dirty="0">
                          <a:latin typeface="Verdana" panose="020B0604030504040204" pitchFamily="34" charset="0"/>
                          <a:ea typeface="Verdana" panose="020B0604030504040204" pitchFamily="34" charset="0"/>
                          <a:cs typeface="Open Sans" panose="020B0606030504020204" pitchFamily="34" charset="0"/>
                        </a:rPr>
                        <a:t>What</a:t>
                      </a:r>
                      <a:r>
                        <a:rPr lang="en-IN" sz="1800" spc="-45" dirty="0">
                          <a:latin typeface="Verdana" panose="020B0604030504040204" pitchFamily="34" charset="0"/>
                          <a:ea typeface="Verdana" panose="020B0604030504040204" pitchFamily="34" charset="0"/>
                          <a:cs typeface="Open Sans" panose="020B0606030504020204" pitchFamily="34" charset="0"/>
                        </a:rPr>
                        <a:t> </a:t>
                      </a:r>
                      <a:r>
                        <a:rPr sz="1800" spc="-45" dirty="0">
                          <a:latin typeface="Verdana" panose="020B0604030504040204" pitchFamily="34" charset="0"/>
                          <a:ea typeface="Verdana" panose="020B0604030504040204" pitchFamily="34" charset="0"/>
                          <a:cs typeface="Open Sans" panose="020B0606030504020204" pitchFamily="34" charset="0"/>
                        </a:rPr>
                        <a:t>do </a:t>
                      </a:r>
                      <a:r>
                        <a:rPr sz="1800" spc="-60" dirty="0">
                          <a:latin typeface="Verdana" panose="020B0604030504040204" pitchFamily="34" charset="0"/>
                          <a:ea typeface="Verdana" panose="020B0604030504040204" pitchFamily="34" charset="0"/>
                          <a:cs typeface="Open Sans" panose="020B0606030504020204" pitchFamily="34" charset="0"/>
                        </a:rPr>
                        <a:t>customers </a:t>
                      </a:r>
                      <a:r>
                        <a:rPr sz="1800" spc="-20" dirty="0">
                          <a:latin typeface="Verdana" panose="020B0604030504040204" pitchFamily="34" charset="0"/>
                          <a:ea typeface="Verdana" panose="020B0604030504040204" pitchFamily="34" charset="0"/>
                          <a:cs typeface="Open Sans" panose="020B0606030504020204" pitchFamily="34" charset="0"/>
                        </a:rPr>
                        <a:t>do</a:t>
                      </a:r>
                      <a:r>
                        <a:rPr lang="en-IN" sz="1800" spc="-20" dirty="0">
                          <a:latin typeface="Verdana" panose="020B0604030504040204" pitchFamily="34" charset="0"/>
                          <a:ea typeface="Verdana" panose="020B0604030504040204" pitchFamily="34" charset="0"/>
                          <a:cs typeface="Open Sans" panose="020B0606030504020204" pitchFamily="34" charset="0"/>
                        </a:rPr>
                        <a:t> </a:t>
                      </a:r>
                      <a:r>
                        <a:rPr sz="1800" spc="-20" dirty="0">
                          <a:latin typeface="Verdana" panose="020B0604030504040204" pitchFamily="34" charset="0"/>
                          <a:ea typeface="Verdana" panose="020B0604030504040204" pitchFamily="34" charset="0"/>
                          <a:cs typeface="Open Sans" panose="020B0606030504020204" pitchFamily="34" charset="0"/>
                        </a:rPr>
                        <a:t>now</a:t>
                      </a:r>
                      <a:r>
                        <a:rPr lang="en-IN" sz="1800" spc="-20" dirty="0">
                          <a:latin typeface="Verdana" panose="020B0604030504040204" pitchFamily="34" charset="0"/>
                          <a:ea typeface="Verdana" panose="020B0604030504040204" pitchFamily="34" charset="0"/>
                          <a:cs typeface="Open Sans" panose="020B0606030504020204" pitchFamily="34" charset="0"/>
                        </a:rPr>
                        <a:t> </a:t>
                      </a:r>
                      <a:r>
                        <a:rPr sz="1800" spc="-20" dirty="0">
                          <a:latin typeface="Verdana" panose="020B0604030504040204" pitchFamily="34" charset="0"/>
                          <a:ea typeface="Verdana" panose="020B0604030504040204" pitchFamily="34" charset="0"/>
                          <a:cs typeface="Open Sans" panose="020B0606030504020204" pitchFamily="34" charset="0"/>
                        </a:rPr>
                        <a:t>to</a:t>
                      </a:r>
                      <a:r>
                        <a:rPr sz="1800" spc="-150" dirty="0">
                          <a:latin typeface="Verdana" panose="020B0604030504040204" pitchFamily="34" charset="0"/>
                          <a:ea typeface="Verdana" panose="020B0604030504040204" pitchFamily="34" charset="0"/>
                          <a:cs typeface="Open Sans" panose="020B0606030504020204" pitchFamily="34" charset="0"/>
                        </a:rPr>
                        <a:t> </a:t>
                      </a:r>
                      <a:r>
                        <a:rPr sz="1800" spc="-20" dirty="0">
                          <a:latin typeface="Verdana" panose="020B0604030504040204" pitchFamily="34" charset="0"/>
                          <a:ea typeface="Verdana" panose="020B0604030504040204" pitchFamily="34" charset="0"/>
                          <a:cs typeface="Open Sans" panose="020B0606030504020204" pitchFamily="34" charset="0"/>
                        </a:rPr>
                        <a:t>ﬁx</a:t>
                      </a:r>
                      <a:r>
                        <a:rPr lang="en-IN" sz="1800" spc="-20" dirty="0">
                          <a:latin typeface="Verdana" panose="020B0604030504040204" pitchFamily="34" charset="0"/>
                          <a:ea typeface="Verdana" panose="020B0604030504040204" pitchFamily="34" charset="0"/>
                          <a:cs typeface="Open Sans" panose="020B0606030504020204" pitchFamily="34" charset="0"/>
                        </a:rPr>
                        <a:t> </a:t>
                      </a:r>
                      <a:r>
                        <a:rPr sz="1800" spc="-60" dirty="0">
                          <a:latin typeface="Verdana" panose="020B0604030504040204" pitchFamily="34" charset="0"/>
                          <a:ea typeface="Verdana" panose="020B0604030504040204" pitchFamily="34" charset="0"/>
                          <a:cs typeface="Open Sans" panose="020B0606030504020204" pitchFamily="34" charset="0"/>
                        </a:rPr>
                        <a:t>the</a:t>
                      </a:r>
                      <a:r>
                        <a:rPr lang="en-IN" sz="1800" spc="-60" dirty="0">
                          <a:latin typeface="Verdana" panose="020B0604030504040204" pitchFamily="34" charset="0"/>
                          <a:ea typeface="Verdana" panose="020B0604030504040204" pitchFamily="34" charset="0"/>
                          <a:cs typeface="Open Sans" panose="020B0606030504020204" pitchFamily="34" charset="0"/>
                        </a:rPr>
                        <a:t> </a:t>
                      </a:r>
                      <a:r>
                        <a:rPr sz="1800" spc="-60" dirty="0">
                          <a:latin typeface="Verdana" panose="020B0604030504040204" pitchFamily="34" charset="0"/>
                          <a:ea typeface="Verdana" panose="020B0604030504040204" pitchFamily="34" charset="0"/>
                          <a:cs typeface="Open Sans" panose="020B0606030504020204" pitchFamily="34" charset="0"/>
                        </a:rPr>
                        <a:t>problem?</a:t>
                      </a:r>
                      <a:endParaRPr lang="en-IN" sz="18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endParaRPr lang="en-IN" sz="1800" spc="-60" dirty="0">
                        <a:latin typeface="Verdana" panose="020B0604030504040204" pitchFamily="34" charset="0"/>
                        <a:ea typeface="Verdana" panose="020B0604030504040204" pitchFamily="34" charset="0"/>
                        <a:cs typeface="Open Sans" panose="020B0606030504020204" pitchFamily="34" charset="0"/>
                      </a:endParaRPr>
                    </a:p>
                    <a:p>
                      <a:pPr marL="85725">
                        <a:lnSpc>
                          <a:spcPct val="100000"/>
                        </a:lnSpc>
                      </a:pPr>
                      <a:r>
                        <a:rPr lang="en-IN" sz="1800" spc="-60" dirty="0">
                          <a:latin typeface="Verdana" panose="020B0604030504040204" pitchFamily="34" charset="0"/>
                          <a:ea typeface="Verdana" panose="020B0604030504040204" pitchFamily="34" charset="0"/>
                          <a:cs typeface="Open Sans" panose="020B0606030504020204" pitchFamily="34" charset="0"/>
                        </a:rPr>
                        <a:t>Customers now a days see the price of the </a:t>
                      </a:r>
                    </a:p>
                    <a:p>
                      <a:pPr marL="85725">
                        <a:lnSpc>
                          <a:spcPct val="100000"/>
                        </a:lnSpc>
                      </a:pPr>
                      <a:r>
                        <a:rPr lang="en-IN" sz="1800" spc="-60" dirty="0">
                          <a:latin typeface="Verdana" panose="020B0604030504040204" pitchFamily="34" charset="0"/>
                          <a:ea typeface="Verdana" panose="020B0604030504040204" pitchFamily="34" charset="0"/>
                          <a:cs typeface="Open Sans" panose="020B0606030504020204" pitchFamily="34" charset="0"/>
                        </a:rPr>
                        <a:t>Product and purchase it without watching </a:t>
                      </a:r>
                    </a:p>
                    <a:p>
                      <a:pPr marL="85725">
                        <a:lnSpc>
                          <a:spcPct val="100000"/>
                        </a:lnSpc>
                      </a:pPr>
                      <a:r>
                        <a:rPr lang="en-IN" sz="1800" spc="-60" dirty="0">
                          <a:latin typeface="Verdana" panose="020B0604030504040204" pitchFamily="34" charset="0"/>
                          <a:ea typeface="Verdana" panose="020B0604030504040204" pitchFamily="34" charset="0"/>
                          <a:cs typeface="Open Sans" panose="020B0606030504020204" pitchFamily="34" charset="0"/>
                        </a:rPr>
                        <a:t>The review of the product.</a:t>
                      </a:r>
                      <a:endParaRPr sz="1800" dirty="0">
                        <a:latin typeface="Verdana" panose="020B0604030504040204" pitchFamily="34" charset="0"/>
                        <a:ea typeface="Verdana" panose="020B0604030504040204" pitchFamily="34" charset="0"/>
                        <a:cs typeface="Open Sans" panose="020B0606030504020204" pitchFamily="34" charset="0"/>
                      </a:endParaRPr>
                    </a:p>
                  </a:txBody>
                  <a:tcPr marL="0" marR="0" marT="82683"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0"/>
                  </a:ext>
                </a:extLst>
              </a:tr>
              <a:tr h="1020764">
                <a:tc rowSpan="2">
                  <a:txBody>
                    <a:bodyPr/>
                    <a:lstStyle/>
                    <a:p>
                      <a:pPr marL="85090">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CUSTOMERS</a:t>
                      </a:r>
                    </a:p>
                    <a:p>
                      <a:pPr marL="85090" marR="702310">
                        <a:lnSpc>
                          <a:spcPct val="100000"/>
                        </a:lnSpc>
                      </a:pPr>
                      <a:r>
                        <a:rPr sz="1800" spc="-40" dirty="0">
                          <a:latin typeface="Verdana" panose="020B0604030504040204" pitchFamily="34" charset="0"/>
                          <a:ea typeface="Verdana" panose="020B0604030504040204" pitchFamily="34" charset="0"/>
                          <a:cs typeface="Open Sans" panose="020B0606030504020204" pitchFamily="34" charset="0"/>
                        </a:rPr>
                        <a:t>Who</a:t>
                      </a:r>
                      <a:r>
                        <a:rPr lang="en-IN" sz="1800" spc="-40" dirty="0">
                          <a:latin typeface="Verdana" panose="020B0604030504040204" pitchFamily="34" charset="0"/>
                          <a:ea typeface="Verdana" panose="020B0604030504040204" pitchFamily="34" charset="0"/>
                          <a:cs typeface="Open Sans" panose="020B0606030504020204" pitchFamily="34" charset="0"/>
                        </a:rPr>
                        <a:t> </a:t>
                      </a:r>
                      <a:r>
                        <a:rPr sz="1800" spc="-40" dirty="0">
                          <a:latin typeface="Verdana" panose="020B0604030504040204" pitchFamily="34" charset="0"/>
                          <a:ea typeface="Verdana" panose="020B0604030504040204" pitchFamily="34" charset="0"/>
                          <a:cs typeface="Open Sans" panose="020B0606030504020204" pitchFamily="34" charset="0"/>
                        </a:rPr>
                        <a:t>has</a:t>
                      </a:r>
                      <a:r>
                        <a:rPr lang="en-IN" sz="1800" spc="-40" dirty="0">
                          <a:latin typeface="Verdana" panose="020B0604030504040204" pitchFamily="34" charset="0"/>
                          <a:ea typeface="Verdana" panose="020B0604030504040204" pitchFamily="34" charset="0"/>
                          <a:cs typeface="Open Sans" panose="020B0606030504020204" pitchFamily="34" charset="0"/>
                        </a:rPr>
                        <a:t> </a:t>
                      </a:r>
                      <a:r>
                        <a:rPr sz="1800" spc="-40" dirty="0">
                          <a:latin typeface="Verdana" panose="020B0604030504040204" pitchFamily="34" charset="0"/>
                          <a:ea typeface="Verdana" panose="020B0604030504040204" pitchFamily="34" charset="0"/>
                          <a:cs typeface="Open Sans" panose="020B0606030504020204" pitchFamily="34" charset="0"/>
                        </a:rPr>
                        <a:t>the</a:t>
                      </a:r>
                      <a:r>
                        <a:rPr sz="1800" spc="-245" dirty="0">
                          <a:latin typeface="Verdana" panose="020B0604030504040204" pitchFamily="34" charset="0"/>
                          <a:ea typeface="Verdana" panose="020B0604030504040204" pitchFamily="34" charset="0"/>
                          <a:cs typeface="Open Sans" panose="020B0606030504020204" pitchFamily="34" charset="0"/>
                        </a:rPr>
                        <a:t> </a:t>
                      </a:r>
                      <a:r>
                        <a:rPr sz="1800" spc="-60" dirty="0">
                          <a:latin typeface="Verdana" panose="020B0604030504040204" pitchFamily="34" charset="0"/>
                          <a:ea typeface="Verdana" panose="020B0604030504040204" pitchFamily="34" charset="0"/>
                          <a:cs typeface="Open Sans" panose="020B0606030504020204" pitchFamily="34" charset="0"/>
                        </a:rPr>
                        <a:t>problem</a:t>
                      </a:r>
                      <a:r>
                        <a:rPr lang="en-IN" sz="1800" spc="-60" dirty="0">
                          <a:latin typeface="Verdana" panose="020B0604030504040204" pitchFamily="34" charset="0"/>
                          <a:ea typeface="Verdana" panose="020B0604030504040204" pitchFamily="34" charset="0"/>
                          <a:cs typeface="Open Sans" panose="020B0606030504020204" pitchFamily="34" charset="0"/>
                        </a:rPr>
                        <a:t> </a:t>
                      </a:r>
                      <a:r>
                        <a:rPr sz="1800" spc="-60" dirty="0">
                          <a:latin typeface="Verdana" panose="020B0604030504040204" pitchFamily="34" charset="0"/>
                          <a:ea typeface="Verdana" panose="020B0604030504040204" pitchFamily="34" charset="0"/>
                          <a:cs typeface="Open Sans" panose="020B0606030504020204" pitchFamily="34" charset="0"/>
                        </a:rPr>
                        <a:t>most </a:t>
                      </a:r>
                      <a:r>
                        <a:rPr sz="1800" spc="-55" dirty="0">
                          <a:latin typeface="Verdana" panose="020B0604030504040204" pitchFamily="34" charset="0"/>
                          <a:ea typeface="Verdana" panose="020B0604030504040204" pitchFamily="34" charset="0"/>
                          <a:cs typeface="Open Sans" panose="020B0606030504020204" pitchFamily="34" charset="0"/>
                        </a:rPr>
                        <a:t>oft</a:t>
                      </a:r>
                      <a:r>
                        <a:rPr lang="en-IN" sz="1800" spc="-55" dirty="0" err="1">
                          <a:latin typeface="Verdana" panose="020B0604030504040204" pitchFamily="34" charset="0"/>
                          <a:ea typeface="Verdana" panose="020B0604030504040204" pitchFamily="34" charset="0"/>
                          <a:cs typeface="Open Sans" panose="020B0606030504020204" pitchFamily="34" charset="0"/>
                        </a:rPr>
                        <a:t>en</a:t>
                      </a:r>
                      <a:r>
                        <a:rPr lang="en-IN" sz="1800" spc="-55" dirty="0">
                          <a:latin typeface="Verdana" panose="020B0604030504040204" pitchFamily="34" charset="0"/>
                          <a:ea typeface="Verdana" panose="020B0604030504040204" pitchFamily="34" charset="0"/>
                          <a:cs typeface="Open Sans" panose="020B0606030504020204" pitchFamily="34" charset="0"/>
                        </a:rPr>
                        <a:t>?</a:t>
                      </a:r>
                    </a:p>
                    <a:p>
                      <a:pPr marL="85090" marR="702310">
                        <a:lnSpc>
                          <a:spcPct val="100000"/>
                        </a:lnSpc>
                      </a:pPr>
                      <a:endParaRPr lang="en-IN" sz="1800" spc="-55" dirty="0">
                        <a:latin typeface="Verdana" panose="020B0604030504040204" pitchFamily="34" charset="0"/>
                        <a:ea typeface="Verdana" panose="020B0604030504040204" pitchFamily="34" charset="0"/>
                        <a:cs typeface="Open Sans" panose="020B0606030504020204" pitchFamily="34" charset="0"/>
                      </a:endParaRPr>
                    </a:p>
                    <a:p>
                      <a:pPr marL="85090" marR="702310">
                        <a:lnSpc>
                          <a:spcPct val="100000"/>
                        </a:lnSpc>
                      </a:pPr>
                      <a:r>
                        <a:rPr lang="en-IN" sz="1800" spc="-55" dirty="0">
                          <a:latin typeface="Verdana" panose="020B0604030504040204" pitchFamily="34" charset="0"/>
                          <a:ea typeface="Verdana" panose="020B0604030504040204" pitchFamily="34" charset="0"/>
                          <a:cs typeface="Open Sans" panose="020B0606030504020204" pitchFamily="34" charset="0"/>
                        </a:rPr>
                        <a:t>Customers who often by within a month for a week has the problem I think as they don’t watch review they just by on the price and sometimes get defective product</a:t>
                      </a:r>
                      <a:endParaRPr lang="en-IN" sz="18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marL="8445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EMOTIONAL</a:t>
                      </a:r>
                      <a:r>
                        <a:rPr lang="en-IN" sz="1400" b="1" spc="-150" dirty="0">
                          <a:latin typeface="Verdana" panose="020B0604030504040204" pitchFamily="34" charset="0"/>
                          <a:ea typeface="Verdana" panose="020B0604030504040204" pitchFamily="34" charset="0"/>
                          <a:cs typeface="Open Sans" panose="020B0606030504020204" pitchFamily="34" charset="0"/>
                        </a:rPr>
                        <a:t> </a:t>
                      </a:r>
                      <a:r>
                        <a:rPr sz="1400" b="1" spc="-150"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sz="1800" spc="-50" dirty="0">
                          <a:latin typeface="Verdana" panose="020B0604030504040204" pitchFamily="34" charset="0"/>
                          <a:ea typeface="Verdana" panose="020B0604030504040204" pitchFamily="34" charset="0"/>
                          <a:cs typeface="Open Sans" panose="020B0606030504020204" pitchFamily="34" charset="0"/>
                        </a:rPr>
                        <a:t>How</a:t>
                      </a:r>
                      <a:r>
                        <a:rPr lang="en-IN" sz="1800" spc="-50" dirty="0">
                          <a:latin typeface="Verdana" panose="020B0604030504040204" pitchFamily="34" charset="0"/>
                          <a:ea typeface="Verdana" panose="020B0604030504040204" pitchFamily="34" charset="0"/>
                          <a:cs typeface="Open Sans" panose="020B0606030504020204" pitchFamily="34" charset="0"/>
                        </a:rPr>
                        <a:t> </a:t>
                      </a:r>
                      <a:r>
                        <a:rPr sz="1800" spc="-50" dirty="0">
                          <a:latin typeface="Verdana" panose="020B0604030504040204" pitchFamily="34" charset="0"/>
                          <a:ea typeface="Verdana" panose="020B0604030504040204" pitchFamily="34" charset="0"/>
                          <a:cs typeface="Open Sans" panose="020B0606030504020204" pitchFamily="34" charset="0"/>
                        </a:rPr>
                        <a:t>does</a:t>
                      </a:r>
                      <a:r>
                        <a:rPr lang="en-IN" sz="1800" spc="-50" dirty="0">
                          <a:latin typeface="Verdana" panose="020B0604030504040204" pitchFamily="34" charset="0"/>
                          <a:ea typeface="Verdana" panose="020B0604030504040204" pitchFamily="34" charset="0"/>
                          <a:cs typeface="Open Sans" panose="020B0606030504020204" pitchFamily="34" charset="0"/>
                        </a:rPr>
                        <a:t> </a:t>
                      </a:r>
                      <a:r>
                        <a:rPr sz="1800" spc="-229" dirty="0">
                          <a:latin typeface="Verdana" panose="020B0604030504040204" pitchFamily="34" charset="0"/>
                          <a:ea typeface="Verdana" panose="020B0604030504040204" pitchFamily="34" charset="0"/>
                          <a:cs typeface="Open Sans" panose="020B0606030504020204" pitchFamily="34" charset="0"/>
                        </a:rPr>
                        <a:t> </a:t>
                      </a:r>
                      <a:r>
                        <a:rPr sz="1800" spc="-50" dirty="0">
                          <a:latin typeface="Verdana" panose="020B0604030504040204" pitchFamily="34" charset="0"/>
                          <a:ea typeface="Verdana" panose="020B0604030504040204" pitchFamily="34" charset="0"/>
                          <a:cs typeface="Open Sans" panose="020B0606030504020204" pitchFamily="34" charset="0"/>
                        </a:rPr>
                        <a:t>the</a:t>
                      </a:r>
                      <a:r>
                        <a:rPr lang="en-IN" sz="1800" spc="-50" dirty="0">
                          <a:latin typeface="Verdana" panose="020B0604030504040204" pitchFamily="34" charset="0"/>
                          <a:ea typeface="Verdana" panose="020B0604030504040204" pitchFamily="34" charset="0"/>
                          <a:cs typeface="Open Sans" panose="020B0606030504020204" pitchFamily="34" charset="0"/>
                        </a:rPr>
                        <a:t> </a:t>
                      </a:r>
                      <a:r>
                        <a:rPr sz="1800" spc="-50" dirty="0">
                          <a:latin typeface="Verdana" panose="020B0604030504040204" pitchFamily="34" charset="0"/>
                          <a:ea typeface="Verdana" panose="020B0604030504040204" pitchFamily="34" charset="0"/>
                          <a:cs typeface="Open Sans" panose="020B0606030504020204" pitchFamily="34" charset="0"/>
                        </a:rPr>
                        <a:t>customer</a:t>
                      </a:r>
                      <a:r>
                        <a:rPr sz="1800" spc="-215" dirty="0">
                          <a:latin typeface="Verdana" panose="020B0604030504040204" pitchFamily="34" charset="0"/>
                          <a:ea typeface="Verdana" panose="020B0604030504040204" pitchFamily="34" charset="0"/>
                          <a:cs typeface="Open Sans" panose="020B0606030504020204" pitchFamily="34" charset="0"/>
                        </a:rPr>
                        <a:t> </a:t>
                      </a:r>
                      <a:r>
                        <a:rPr lang="en-IN" sz="1800" spc="-215" dirty="0">
                          <a:latin typeface="Verdana" panose="020B0604030504040204" pitchFamily="34" charset="0"/>
                          <a:ea typeface="Verdana" panose="020B0604030504040204" pitchFamily="34" charset="0"/>
                          <a:cs typeface="Open Sans" panose="020B0606030504020204" pitchFamily="34" charset="0"/>
                        </a:rPr>
                        <a:t> </a:t>
                      </a:r>
                      <a:r>
                        <a:rPr sz="1800" spc="-55" dirty="0">
                          <a:latin typeface="Verdana" panose="020B0604030504040204" pitchFamily="34" charset="0"/>
                          <a:ea typeface="Verdana" panose="020B0604030504040204" pitchFamily="34" charset="0"/>
                          <a:cs typeface="Open Sans" panose="020B0606030504020204" pitchFamily="34" charset="0"/>
                        </a:rPr>
                        <a:t>feel?</a:t>
                      </a:r>
                      <a:endParaRPr lang="en-IN" sz="18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endParaRPr lang="en-IN" sz="1800" spc="-55"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pPr>
                      <a:r>
                        <a:rPr lang="en-IN" sz="1800" spc="-55" dirty="0">
                          <a:latin typeface="Verdana" panose="020B0604030504040204" pitchFamily="34" charset="0"/>
                          <a:ea typeface="Verdana" panose="020B0604030504040204" pitchFamily="34" charset="0"/>
                          <a:cs typeface="Open Sans" panose="020B0606030504020204" pitchFamily="34" charset="0"/>
                        </a:rPr>
                        <a:t>It will be time consuming for the customers </a:t>
                      </a:r>
                    </a:p>
                    <a:p>
                      <a:pPr marL="84455">
                        <a:lnSpc>
                          <a:spcPct val="100000"/>
                        </a:lnSpc>
                      </a:pPr>
                      <a:r>
                        <a:rPr lang="en-IN" sz="1800" spc="-55" dirty="0">
                          <a:latin typeface="Verdana" panose="020B0604030504040204" pitchFamily="34" charset="0"/>
                          <a:ea typeface="Verdana" panose="020B0604030504040204" pitchFamily="34" charset="0"/>
                          <a:cs typeface="Open Sans" panose="020B0606030504020204" pitchFamily="34" charset="0"/>
                        </a:rPr>
                        <a:t>And the customers can compare their favourite product on our website.</a:t>
                      </a:r>
                      <a:endParaRPr sz="18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12700">
                      <a:solidFill>
                        <a:srgbClr val="FBBD00"/>
                      </a:solidFill>
                      <a:prstDash val="solid"/>
                    </a:lnL>
                    <a:lnR w="9525">
                      <a:solidFill>
                        <a:srgbClr val="FBBD00"/>
                      </a:solidFill>
                      <a:prstDash val="solid"/>
                    </a:lnR>
                    <a:lnT w="9525">
                      <a:solidFill>
                        <a:srgbClr val="FBBD00"/>
                      </a:solidFill>
                      <a:prstDash val="solid"/>
                    </a:lnT>
                  </a:tcPr>
                </a:tc>
                <a:tc rowSpan="2">
                  <a:txBody>
                    <a:bodyPr/>
                    <a:lstStyle/>
                    <a:p>
                      <a:pPr marL="85725">
                        <a:lnSpc>
                          <a:spcPct val="100000"/>
                        </a:lnSpc>
                        <a:spcBef>
                          <a:spcPts val="640"/>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ALTERNATIVE</a:t>
                      </a:r>
                      <a:r>
                        <a:rPr lang="en-IN" sz="1400" b="1" spc="-155" dirty="0">
                          <a:latin typeface="Verdana" panose="020B0604030504040204" pitchFamily="34" charset="0"/>
                          <a:ea typeface="Verdana" panose="020B0604030504040204" pitchFamily="34" charset="0"/>
                          <a:cs typeface="Open Sans" panose="020B0606030504020204" pitchFamily="34" charset="0"/>
                        </a:rPr>
                        <a:t> </a:t>
                      </a: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SHORTCOMINGS</a:t>
                      </a:r>
                    </a:p>
                    <a:p>
                      <a:pPr marL="85725" marR="247015">
                        <a:lnSpc>
                          <a:spcPct val="100000"/>
                        </a:lnSpc>
                      </a:pPr>
                      <a:r>
                        <a:rPr sz="1400" spc="-50" dirty="0">
                          <a:latin typeface="Verdana" panose="020B0604030504040204" pitchFamily="34" charset="0"/>
                          <a:ea typeface="Verdana" panose="020B0604030504040204" pitchFamily="34" charset="0"/>
                          <a:cs typeface="Open Sans" panose="020B0606030504020204" pitchFamily="34" charset="0"/>
                        </a:rPr>
                        <a:t>What</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are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the</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disadvantages</a:t>
                      </a:r>
                      <a:r>
                        <a:rPr lang="en-IN" sz="1400" spc="-50" dirty="0">
                          <a:latin typeface="Verdana" panose="020B0604030504040204" pitchFamily="34" charset="0"/>
                          <a:ea typeface="Verdana" panose="020B0604030504040204" pitchFamily="34" charset="0"/>
                          <a:cs typeface="Open Sans" panose="020B0606030504020204" pitchFamily="34" charset="0"/>
                        </a:rPr>
                        <a:t> </a:t>
                      </a:r>
                      <a:r>
                        <a:rPr sz="1400" spc="-50" dirty="0">
                          <a:latin typeface="Verdana" panose="020B0604030504040204" pitchFamily="34" charset="0"/>
                          <a:ea typeface="Verdana" panose="020B0604030504040204" pitchFamily="34" charset="0"/>
                          <a:cs typeface="Open Sans" panose="020B0606030504020204" pitchFamily="34" charset="0"/>
                        </a:rPr>
                        <a:t>of </a:t>
                      </a:r>
                      <a:r>
                        <a:rPr sz="1400" spc="-35" dirty="0">
                          <a:latin typeface="Verdana" panose="020B0604030504040204" pitchFamily="34" charset="0"/>
                          <a:ea typeface="Verdana" panose="020B0604030504040204" pitchFamily="34" charset="0"/>
                          <a:cs typeface="Open Sans" panose="020B0606030504020204" pitchFamily="34" charset="0"/>
                        </a:rPr>
                        <a:t>the  </a:t>
                      </a:r>
                      <a:r>
                        <a:rPr sz="1400" spc="-70" dirty="0">
                          <a:latin typeface="Verdana" panose="020B0604030504040204" pitchFamily="34" charset="0"/>
                          <a:ea typeface="Verdana" panose="020B0604030504040204" pitchFamily="34" charset="0"/>
                          <a:cs typeface="Open Sans" panose="020B0606030504020204" pitchFamily="34" charset="0"/>
                        </a:rPr>
                        <a:t>alternatives?</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83334"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1"/>
                  </a:ext>
                </a:extLst>
              </a:tr>
              <a:tr h="2927165">
                <a:tc vMerge="1">
                  <a:txBody>
                    <a:bodyPr/>
                    <a:lstStyle/>
                    <a:p>
                      <a:endParaRPr/>
                    </a:p>
                  </a:txBody>
                  <a:tcPr marL="0" marR="0" marT="81280" marB="0">
                    <a:lnL w="9525">
                      <a:solidFill>
                        <a:srgbClr val="FBBD00"/>
                      </a:solidFill>
                      <a:prstDash val="solid"/>
                    </a:lnL>
                    <a:lnR w="12700">
                      <a:solidFill>
                        <a:srgbClr val="FBBD00"/>
                      </a:solidFill>
                      <a:prstDash val="solid"/>
                    </a:lnR>
                    <a:lnT w="9525">
                      <a:solidFill>
                        <a:srgbClr val="FBBD00"/>
                      </a:solidFill>
                      <a:prstDash val="solid"/>
                    </a:lnT>
                    <a:lnB w="9525">
                      <a:solidFill>
                        <a:srgbClr val="FBBD00"/>
                      </a:solidFill>
                      <a:prstDash val="solid"/>
                    </a:lnB>
                  </a:tcPr>
                </a:tc>
                <a:tc>
                  <a:txBody>
                    <a:bodyPr/>
                    <a:lstStyle/>
                    <a:p>
                      <a:pPr>
                        <a:lnSpc>
                          <a:spcPct val="100000"/>
                        </a:lnSpc>
                      </a:pPr>
                      <a:endParaRPr sz="2100" dirty="0">
                        <a:latin typeface="Verdana" panose="020B0604030504040204" pitchFamily="34" charset="0"/>
                        <a:ea typeface="Verdana" panose="020B0604030504040204" pitchFamily="34" charset="0"/>
                        <a:cs typeface="Open Sans" panose="020B0606030504020204" pitchFamily="34" charset="0"/>
                      </a:endParaRPr>
                    </a:p>
                    <a:p>
                      <a:pPr marL="84455">
                        <a:lnSpc>
                          <a:spcPct val="100000"/>
                        </a:lnSpc>
                        <a:spcBef>
                          <a:spcPts val="795"/>
                        </a:spcBef>
                      </a:pPr>
                      <a:r>
                        <a:rPr sz="1400" b="1" kern="1200" spc="-130" dirty="0">
                          <a:solidFill>
                            <a:schemeClr val="tx1"/>
                          </a:solidFill>
                          <a:latin typeface="Verdana" panose="020B0604030504040204" pitchFamily="34" charset="0"/>
                          <a:ea typeface="Verdana" panose="020B0604030504040204" pitchFamily="34" charset="0"/>
                          <a:cs typeface="Open Sans" panose="020B0606030504020204" pitchFamily="34" charset="0"/>
                        </a:rPr>
                        <a:t>QUANTIFIABLE</a:t>
                      </a:r>
                      <a:r>
                        <a:rPr lang="en-IN" sz="1400" b="1" spc="-145" dirty="0">
                          <a:latin typeface="Verdana" panose="020B0604030504040204" pitchFamily="34" charset="0"/>
                          <a:ea typeface="Verdana" panose="020B0604030504040204" pitchFamily="34" charset="0"/>
                          <a:cs typeface="Open Sans" panose="020B0606030504020204" pitchFamily="34" charset="0"/>
                        </a:rPr>
                        <a:t> </a:t>
                      </a:r>
                      <a:r>
                        <a:rPr sz="1400" b="1" spc="-145" dirty="0">
                          <a:latin typeface="Verdana" panose="020B0604030504040204" pitchFamily="34" charset="0"/>
                          <a:ea typeface="Verdana" panose="020B0604030504040204" pitchFamily="34" charset="0"/>
                          <a:cs typeface="Open Sans" panose="020B0606030504020204" pitchFamily="34" charset="0"/>
                        </a:rPr>
                        <a:t>IMPACT</a:t>
                      </a:r>
                      <a:endParaRPr sz="1400" dirty="0">
                        <a:latin typeface="Verdana" panose="020B0604030504040204" pitchFamily="34" charset="0"/>
                        <a:ea typeface="Verdana" panose="020B0604030504040204" pitchFamily="34" charset="0"/>
                        <a:cs typeface="Open Sans" panose="020B0606030504020204" pitchFamily="34" charset="0"/>
                      </a:endParaRPr>
                    </a:p>
                    <a:p>
                      <a:pPr marL="84455" marR="474345">
                        <a:lnSpc>
                          <a:spcPct val="100000"/>
                        </a:lnSpc>
                      </a:pPr>
                      <a:r>
                        <a:rPr sz="1400" spc="-45" dirty="0">
                          <a:latin typeface="Verdana" panose="020B0604030504040204" pitchFamily="34" charset="0"/>
                          <a:ea typeface="Verdana" panose="020B0604030504040204" pitchFamily="34" charset="0"/>
                          <a:cs typeface="Open Sans" panose="020B0606030504020204" pitchFamily="34" charset="0"/>
                        </a:rPr>
                        <a:t>What</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is</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the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measurable</a:t>
                      </a:r>
                      <a:r>
                        <a:rPr lang="en-IN" sz="1400" spc="-45" dirty="0">
                          <a:latin typeface="Verdana" panose="020B0604030504040204" pitchFamily="34" charset="0"/>
                          <a:ea typeface="Verdana" panose="020B0604030504040204" pitchFamily="34" charset="0"/>
                          <a:cs typeface="Open Sans" panose="020B0606030504020204" pitchFamily="34" charset="0"/>
                        </a:rPr>
                        <a:t> </a:t>
                      </a:r>
                      <a:r>
                        <a:rPr sz="1400" spc="-45" dirty="0">
                          <a:latin typeface="Verdana" panose="020B0604030504040204" pitchFamily="34" charset="0"/>
                          <a:ea typeface="Verdana" panose="020B0604030504040204" pitchFamily="34" charset="0"/>
                          <a:cs typeface="Open Sans" panose="020B0606030504020204" pitchFamily="34" charset="0"/>
                        </a:rPr>
                        <a:t>impact  </a:t>
                      </a:r>
                      <a:r>
                        <a:rPr sz="1400" spc="-60" dirty="0">
                          <a:latin typeface="Verdana" panose="020B0604030504040204" pitchFamily="34" charset="0"/>
                          <a:ea typeface="Verdana" panose="020B0604030504040204" pitchFamily="34" charset="0"/>
                          <a:cs typeface="Open Sans" panose="020B0606030504020204" pitchFamily="34" charset="0"/>
                        </a:rPr>
                        <a:t>(include</a:t>
                      </a:r>
                      <a:r>
                        <a:rPr lang="en-IN" sz="1400" spc="-60" dirty="0">
                          <a:latin typeface="Verdana" panose="020B0604030504040204" pitchFamily="34" charset="0"/>
                          <a:ea typeface="Verdana" panose="020B0604030504040204" pitchFamily="34" charset="0"/>
                          <a:cs typeface="Open Sans" panose="020B0606030504020204" pitchFamily="34" charset="0"/>
                        </a:rPr>
                        <a:t> </a:t>
                      </a:r>
                      <a:r>
                        <a:rPr sz="1400" spc="-60" dirty="0">
                          <a:latin typeface="Verdana" panose="020B0604030504040204" pitchFamily="34" charset="0"/>
                          <a:ea typeface="Verdana" panose="020B0604030504040204" pitchFamily="34" charset="0"/>
                          <a:cs typeface="Open Sans" panose="020B0606030504020204" pitchFamily="34" charset="0"/>
                        </a:rPr>
                        <a:t>units)?</a:t>
                      </a:r>
                      <a:endParaRPr sz="1400" dirty="0">
                        <a:latin typeface="Verdana" panose="020B0604030504040204" pitchFamily="34" charset="0"/>
                        <a:ea typeface="Verdana" panose="020B0604030504040204" pitchFamily="34" charset="0"/>
                        <a:cs typeface="Open Sans" panose="020B0606030504020204" pitchFamily="34" charset="0"/>
                      </a:endParaRPr>
                    </a:p>
                  </a:txBody>
                  <a:tcPr marL="0" marR="0" marT="0" marB="0">
                    <a:lnL w="12700">
                      <a:solidFill>
                        <a:srgbClr val="FBBD00"/>
                      </a:solidFill>
                      <a:prstDash val="solid"/>
                    </a:lnL>
                    <a:lnR w="9525">
                      <a:solidFill>
                        <a:srgbClr val="FBBD00"/>
                      </a:solidFill>
                      <a:prstDash val="solid"/>
                    </a:lnR>
                    <a:lnB w="9525">
                      <a:solidFill>
                        <a:srgbClr val="FBBD00"/>
                      </a:solidFill>
                      <a:prstDash val="solid"/>
                    </a:lnB>
                  </a:tcPr>
                </a:tc>
                <a:tc vMerge="1">
                  <a:txBody>
                    <a:bodyPr/>
                    <a:lstStyle/>
                    <a:p>
                      <a:endParaRPr/>
                    </a:p>
                  </a:txBody>
                  <a:tcPr marL="0" marR="0" marT="81280" marB="0">
                    <a:lnL w="9525">
                      <a:solidFill>
                        <a:srgbClr val="FBBD00"/>
                      </a:solidFill>
                      <a:prstDash val="solid"/>
                    </a:lnL>
                    <a:lnR w="9525">
                      <a:solidFill>
                        <a:srgbClr val="FBBD00"/>
                      </a:solidFill>
                      <a:prstDash val="solid"/>
                    </a:lnR>
                    <a:lnT w="9525">
                      <a:solidFill>
                        <a:srgbClr val="FBBD00"/>
                      </a:solidFill>
                      <a:prstDash val="solid"/>
                    </a:lnT>
                    <a:lnB w="9525">
                      <a:solidFill>
                        <a:srgbClr val="FBBD00"/>
                      </a:solidFill>
                      <a:prstDash val="solid"/>
                    </a:lnB>
                  </a:tcPr>
                </a:tc>
                <a:extLst>
                  <a:ext uri="{0D108BD9-81ED-4DB2-BD59-A6C34878D82A}">
                    <a16:rowId xmlns:a16="http://schemas.microsoft.com/office/drawing/2014/main" val="10002"/>
                  </a:ext>
                </a:extLst>
              </a:tr>
            </a:tbl>
          </a:graphicData>
        </a:graphic>
      </p:graphicFrame>
      <p:sp>
        <p:nvSpPr>
          <p:cNvPr id="4" name="object 4"/>
          <p:cNvSpPr txBox="1">
            <a:spLocks noGrp="1"/>
          </p:cNvSpPr>
          <p:nvPr>
            <p:ph type="sldNum" sz="quarter" idx="12"/>
          </p:nvPr>
        </p:nvSpPr>
        <p:spPr>
          <a:xfrm>
            <a:off x="6718838" y="6602494"/>
            <a:ext cx="2187529" cy="203796"/>
          </a:xfrm>
          <a:prstGeom prst="rect">
            <a:avLst/>
          </a:prstGeom>
        </p:spPr>
        <p:txBody>
          <a:bodyPr vert="horz" wrap="square" lIns="0" tIns="14323" rIns="0" bIns="0" rtlCol="0" anchor="ctr">
            <a:spAutoFit/>
          </a:bodyPr>
          <a:lstStyle/>
          <a:p>
            <a:pPr marL="39064">
              <a:spcBef>
                <a:spcPts val="113"/>
              </a:spcBef>
            </a:pPr>
            <a:fld id="{81D60167-4931-47E6-BA6A-407CBD079E47}" type="slidenum">
              <a:rPr dirty="0">
                <a:latin typeface="Verdana" panose="020B0604030504040204" pitchFamily="34" charset="0"/>
                <a:ea typeface="Verdana" panose="020B0604030504040204" pitchFamily="34" charset="0"/>
              </a:rPr>
              <a:pPr marL="39064">
                <a:spcBef>
                  <a:spcPts val="113"/>
                </a:spcBef>
              </a:pPr>
              <a:t>3</a:t>
            </a:fld>
            <a:endParaRPr dirty="0">
              <a:latin typeface="Verdana" panose="020B0604030504040204" pitchFamily="34" charset="0"/>
              <a:ea typeface="Verdana" panose="020B0604030504040204" pitchFamily="34" charset="0"/>
            </a:endParaRPr>
          </a:p>
        </p:txBody>
      </p:sp>
      <p:sp>
        <p:nvSpPr>
          <p:cNvPr id="3" name="object 3"/>
          <p:cNvSpPr txBox="1">
            <a:spLocks noGrp="1"/>
          </p:cNvSpPr>
          <p:nvPr>
            <p:ph type="title"/>
          </p:nvPr>
        </p:nvSpPr>
        <p:spPr>
          <a:xfrm>
            <a:off x="1396987" y="262476"/>
            <a:ext cx="15304106" cy="1040529"/>
          </a:xfrm>
          <a:prstGeom prst="rect">
            <a:avLst/>
          </a:prstGeom>
        </p:spPr>
        <p:txBody>
          <a:bodyPr vert="horz" wrap="square" lIns="0" tIns="12370" rIns="0" bIns="0" rtlCol="0" anchor="ctr">
            <a:spAutoFit/>
          </a:bodyPr>
          <a:lstStyle/>
          <a:p>
            <a:pPr>
              <a:lnSpc>
                <a:spcPts val="8747"/>
              </a:lnSpc>
              <a:spcBef>
                <a:spcPts val="97"/>
              </a:spcBef>
            </a:pPr>
            <a:r>
              <a:rPr lang="en-IN" sz="6000" dirty="0">
                <a:solidFill>
                  <a:schemeClr val="accent2"/>
                </a:solidFill>
                <a:latin typeface="Antonio Bold"/>
                <a:ea typeface="+mn-ea"/>
                <a:cs typeface="+mn-cs"/>
              </a:rPr>
              <a:t>Problem Statement</a:t>
            </a:r>
            <a:endParaRPr sz="6000" dirty="0">
              <a:solidFill>
                <a:schemeClr val="accent2"/>
              </a:solidFill>
              <a:latin typeface="Antonio Bold"/>
              <a:ea typeface="+mn-ea"/>
              <a:cs typeface="+mn-cs"/>
            </a:endParaRPr>
          </a:p>
        </p:txBody>
      </p:sp>
      <p:grpSp>
        <p:nvGrpSpPr>
          <p:cNvPr id="7" name="Group 2"/>
          <p:cNvGrpSpPr/>
          <p:nvPr/>
        </p:nvGrpSpPr>
        <p:grpSpPr>
          <a:xfrm>
            <a:off x="1421869" y="1143869"/>
            <a:ext cx="475573" cy="475573"/>
            <a:chOff x="0" y="0"/>
            <a:chExt cx="634097" cy="634097"/>
          </a:xfrm>
        </p:grpSpPr>
        <p:grpSp>
          <p:nvGrpSpPr>
            <p:cNvPr id="9" name="Group 3"/>
            <p:cNvGrpSpPr/>
            <p:nvPr/>
          </p:nvGrpSpPr>
          <p:grpSpPr>
            <a:xfrm>
              <a:off x="0" y="0"/>
              <a:ext cx="634097" cy="634097"/>
              <a:chOff x="0" y="0"/>
              <a:chExt cx="6350000" cy="6350000"/>
            </a:xfrm>
          </p:grpSpPr>
          <p:sp>
            <p:nvSpPr>
              <p:cNvPr id="12"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2AE8">
                  <a:alpha val="14902"/>
                </a:srgbClr>
              </a:solidFill>
            </p:spPr>
          </p:sp>
        </p:grpSp>
        <p:pic>
          <p:nvPicPr>
            <p:cNvPr id="10"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9131" y="59131"/>
              <a:ext cx="515836" cy="515836"/>
            </a:xfrm>
            <a:prstGeom prst="rect">
              <a:avLst/>
            </a:prstGeom>
          </p:spPr>
        </p:pic>
        <p:pic>
          <p:nvPicPr>
            <p:cNvPr id="11"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81981" y="227167"/>
              <a:ext cx="270136" cy="179763"/>
            </a:xfrm>
            <a:prstGeom prst="rect">
              <a:avLst/>
            </a:prstGeom>
          </p:spPr>
        </p:pic>
      </p:grpSp>
      <p:sp>
        <p:nvSpPr>
          <p:cNvPr id="13" name="TextBox 12"/>
          <p:cNvSpPr txBox="1"/>
          <p:nvPr/>
        </p:nvSpPr>
        <p:spPr>
          <a:xfrm>
            <a:off x="2400605" y="1194330"/>
            <a:ext cx="6084409" cy="307975"/>
          </a:xfrm>
          <a:prstGeom prst="rect">
            <a:avLst/>
          </a:prstGeom>
        </p:spPr>
        <p:txBody>
          <a:bodyPr lIns="0" tIns="0" rIns="0" bIns="0" rtlCol="0" anchor="t">
            <a:spAutoFit/>
          </a:bodyPr>
          <a:lstStyle/>
          <a:p>
            <a:pPr>
              <a:lnSpc>
                <a:spcPts val="2240"/>
              </a:lnSpc>
            </a:pPr>
            <a:r>
              <a:rPr lang="en-US" sz="1600" spc="32" dirty="0">
                <a:solidFill>
                  <a:srgbClr val="545454"/>
                </a:solidFill>
                <a:latin typeface="Gothic A1 Medium"/>
              </a:rPr>
              <a:t>WADHWANI FOUNDATION | Entrepreneur</a:t>
            </a:r>
          </a:p>
        </p:txBody>
      </p:sp>
      <p:pic>
        <p:nvPicPr>
          <p:cNvPr id="6" name="Picture 5">
            <a:extLst>
              <a:ext uri="{FF2B5EF4-FFF2-40B4-BE49-F238E27FC236}">
                <a16:creationId xmlns:a16="http://schemas.microsoft.com/office/drawing/2014/main" id="{872AA0F1-4361-8D14-FC1B-08C83B22220E}"/>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591126" y="180497"/>
            <a:ext cx="2404210" cy="1603585"/>
          </a:xfrm>
          <a:prstGeom prst="rect">
            <a:avLst/>
          </a:prstGeom>
        </p:spPr>
      </p:pic>
    </p:spTree>
    <p:extLst>
      <p:ext uri="{BB962C8B-B14F-4D97-AF65-F5344CB8AC3E}">
        <p14:creationId xmlns:p14="http://schemas.microsoft.com/office/powerpoint/2010/main" val="2803195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480175" y="1740779"/>
            <a:ext cx="475573" cy="475573"/>
            <a:chOff x="0" y="0"/>
            <a:chExt cx="634097" cy="634097"/>
          </a:xfrm>
        </p:grpSpPr>
        <p:grpSp>
          <p:nvGrpSpPr>
            <p:cNvPr id="3" name="Group 3"/>
            <p:cNvGrpSpPr/>
            <p:nvPr/>
          </p:nvGrpSpPr>
          <p:grpSpPr>
            <a:xfrm>
              <a:off x="0" y="0"/>
              <a:ext cx="634097" cy="634097"/>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2AE8">
                  <a:alpha val="14902"/>
                </a:srgbClr>
              </a:solidFill>
            </p:spPr>
          </p:sp>
        </p:grpSp>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9131" y="59131"/>
              <a:ext cx="515836" cy="515836"/>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81981" y="227167"/>
              <a:ext cx="270136" cy="179763"/>
            </a:xfrm>
            <a:prstGeom prst="rect">
              <a:avLst/>
            </a:prstGeom>
          </p:spPr>
        </p:pic>
      </p:grpSp>
      <p:sp>
        <p:nvSpPr>
          <p:cNvPr id="9" name="TextBox 9"/>
          <p:cNvSpPr txBox="1"/>
          <p:nvPr/>
        </p:nvSpPr>
        <p:spPr>
          <a:xfrm>
            <a:off x="12542684" y="9361170"/>
            <a:ext cx="5272567" cy="377190"/>
          </a:xfrm>
          <a:prstGeom prst="rect">
            <a:avLst/>
          </a:prstGeom>
        </p:spPr>
        <p:txBody>
          <a:bodyPr lIns="0" tIns="0" rIns="0" bIns="0" rtlCol="0" anchor="t">
            <a:spAutoFit/>
          </a:bodyPr>
          <a:lstStyle/>
          <a:p>
            <a:pPr algn="r">
              <a:lnSpc>
                <a:spcPts val="2520"/>
              </a:lnSpc>
            </a:pPr>
            <a:r>
              <a:rPr lang="en-US" sz="2100">
                <a:solidFill>
                  <a:srgbClr val="C02026"/>
                </a:solidFill>
                <a:latin typeface="Gothic A1 Light"/>
              </a:rPr>
              <a:t>Creating Jobs. Changing Lives.</a:t>
            </a:r>
          </a:p>
        </p:txBody>
      </p:sp>
      <p:sp>
        <p:nvSpPr>
          <p:cNvPr id="12" name="TextBox 12"/>
          <p:cNvSpPr txBox="1"/>
          <p:nvPr/>
        </p:nvSpPr>
        <p:spPr>
          <a:xfrm>
            <a:off x="2458911" y="1791240"/>
            <a:ext cx="6084409" cy="307975"/>
          </a:xfrm>
          <a:prstGeom prst="rect">
            <a:avLst/>
          </a:prstGeom>
        </p:spPr>
        <p:txBody>
          <a:bodyPr lIns="0" tIns="0" rIns="0" bIns="0" rtlCol="0" anchor="t">
            <a:spAutoFit/>
          </a:bodyPr>
          <a:lstStyle/>
          <a:p>
            <a:pPr>
              <a:lnSpc>
                <a:spcPts val="2240"/>
              </a:lnSpc>
            </a:pPr>
            <a:r>
              <a:rPr lang="en-US" sz="1600" spc="32" dirty="0">
                <a:solidFill>
                  <a:srgbClr val="545454"/>
                </a:solidFill>
                <a:latin typeface="Gothic A1 Medium"/>
              </a:rPr>
              <a:t>WADHWANI FOUNDATION | Entrepreneur</a:t>
            </a:r>
          </a:p>
        </p:txBody>
      </p:sp>
      <p:sp>
        <p:nvSpPr>
          <p:cNvPr id="13" name="TextBox 15"/>
          <p:cNvSpPr txBox="1"/>
          <p:nvPr/>
        </p:nvSpPr>
        <p:spPr>
          <a:xfrm>
            <a:off x="1503212" y="851491"/>
            <a:ext cx="12338484" cy="1115690"/>
          </a:xfrm>
          <a:prstGeom prst="rect">
            <a:avLst/>
          </a:prstGeom>
        </p:spPr>
        <p:txBody>
          <a:bodyPr wrap="square" lIns="0" tIns="0" rIns="0" bIns="0" rtlCol="0" anchor="t">
            <a:spAutoFit/>
          </a:bodyPr>
          <a:lstStyle/>
          <a:p>
            <a:pPr>
              <a:lnSpc>
                <a:spcPts val="8747"/>
              </a:lnSpc>
              <a:spcBef>
                <a:spcPts val="97"/>
              </a:spcBef>
            </a:pPr>
            <a:r>
              <a:rPr lang="en-US" sz="6000" dirty="0">
                <a:solidFill>
                  <a:schemeClr val="accent2"/>
                </a:solidFill>
                <a:latin typeface="Antonio Bold"/>
              </a:rPr>
              <a:t>Customer Interviews And Surveys </a:t>
            </a:r>
          </a:p>
        </p:txBody>
      </p:sp>
      <p:graphicFrame>
        <p:nvGraphicFramePr>
          <p:cNvPr id="16" name="Table 2">
            <a:extLst>
              <a:ext uri="{FF2B5EF4-FFF2-40B4-BE49-F238E27FC236}">
                <a16:creationId xmlns:a16="http://schemas.microsoft.com/office/drawing/2014/main" id="{172A0F9D-3EAE-42B3-94E0-6A89F850A78C}"/>
              </a:ext>
            </a:extLst>
          </p:cNvPr>
          <p:cNvGraphicFramePr>
            <a:graphicFrameLocks noGrp="1"/>
          </p:cNvGraphicFramePr>
          <p:nvPr>
            <p:extLst>
              <p:ext uri="{D42A27DB-BD31-4B8C-83A1-F6EECF244321}">
                <p14:modId xmlns:p14="http://schemas.microsoft.com/office/powerpoint/2010/main" val="3203108542"/>
              </p:ext>
            </p:extLst>
          </p:nvPr>
        </p:nvGraphicFramePr>
        <p:xfrm>
          <a:off x="1371600" y="3105640"/>
          <a:ext cx="15219411" cy="2645480"/>
        </p:xfrm>
        <a:graphic>
          <a:graphicData uri="http://schemas.openxmlformats.org/drawingml/2006/table">
            <a:tbl>
              <a:tblPr firstRow="1" bandRow="1">
                <a:tableStyleId>{912C8C85-51F0-491E-9774-3900AFEF0FD7}</a:tableStyleId>
              </a:tblPr>
              <a:tblGrid>
                <a:gridCol w="10563155">
                  <a:extLst>
                    <a:ext uri="{9D8B030D-6E8A-4147-A177-3AD203B41FA5}">
                      <a16:colId xmlns:a16="http://schemas.microsoft.com/office/drawing/2014/main" val="1541680757"/>
                    </a:ext>
                  </a:extLst>
                </a:gridCol>
                <a:gridCol w="4656256">
                  <a:extLst>
                    <a:ext uri="{9D8B030D-6E8A-4147-A177-3AD203B41FA5}">
                      <a16:colId xmlns:a16="http://schemas.microsoft.com/office/drawing/2014/main" val="1345696960"/>
                    </a:ext>
                  </a:extLst>
                </a:gridCol>
              </a:tblGrid>
              <a:tr h="548082">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r>
                        <a:rPr lang="en-US" sz="1800" dirty="0"/>
                        <a:t>Details of the survey </a:t>
                      </a:r>
                    </a:p>
                  </a:txBody>
                  <a:tcPr/>
                </a:tc>
                <a:tc>
                  <a:txBody>
                    <a:bodyPr/>
                    <a:lstStyle>
                      <a:lvl1pPr marL="0" algn="l" defTabSz="914400" rtl="0" eaLnBrk="1" latinLnBrk="0" hangingPunct="1">
                        <a:defRPr sz="1800" b="1" kern="1200">
                          <a:solidFill>
                            <a:schemeClr val="tx1"/>
                          </a:solidFill>
                          <a:latin typeface="Arial"/>
                        </a:defRPr>
                      </a:lvl1pPr>
                      <a:lvl2pPr marL="457200" algn="l" defTabSz="914400" rtl="0" eaLnBrk="1" latinLnBrk="0" hangingPunct="1">
                        <a:defRPr sz="1800" b="1" kern="1200">
                          <a:solidFill>
                            <a:schemeClr val="tx1"/>
                          </a:solidFill>
                          <a:latin typeface="Arial"/>
                        </a:defRPr>
                      </a:lvl2pPr>
                      <a:lvl3pPr marL="914400" algn="l" defTabSz="914400" rtl="0" eaLnBrk="1" latinLnBrk="0" hangingPunct="1">
                        <a:defRPr sz="1800" b="1" kern="1200">
                          <a:solidFill>
                            <a:schemeClr val="tx1"/>
                          </a:solidFill>
                          <a:latin typeface="Arial"/>
                        </a:defRPr>
                      </a:lvl3pPr>
                      <a:lvl4pPr marL="1371600" algn="l" defTabSz="914400" rtl="0" eaLnBrk="1" latinLnBrk="0" hangingPunct="1">
                        <a:defRPr sz="1800" b="1" kern="1200">
                          <a:solidFill>
                            <a:schemeClr val="tx1"/>
                          </a:solidFill>
                          <a:latin typeface="Arial"/>
                        </a:defRPr>
                      </a:lvl4pPr>
                      <a:lvl5pPr marL="1828800" algn="l" defTabSz="914400" rtl="0" eaLnBrk="1" latinLnBrk="0" hangingPunct="1">
                        <a:defRPr sz="1800" b="1" kern="1200">
                          <a:solidFill>
                            <a:schemeClr val="tx1"/>
                          </a:solidFill>
                          <a:latin typeface="Arial"/>
                        </a:defRPr>
                      </a:lvl5pPr>
                      <a:lvl6pPr marL="2286000" algn="l" defTabSz="914400" rtl="0" eaLnBrk="1" latinLnBrk="0" hangingPunct="1">
                        <a:defRPr sz="1800" b="1" kern="1200">
                          <a:solidFill>
                            <a:schemeClr val="tx1"/>
                          </a:solidFill>
                          <a:latin typeface="Arial"/>
                        </a:defRPr>
                      </a:lvl6pPr>
                      <a:lvl7pPr marL="2743200" algn="l" defTabSz="914400" rtl="0" eaLnBrk="1" latinLnBrk="0" hangingPunct="1">
                        <a:defRPr sz="1800" b="1" kern="1200">
                          <a:solidFill>
                            <a:schemeClr val="tx1"/>
                          </a:solidFill>
                          <a:latin typeface="Arial"/>
                        </a:defRPr>
                      </a:lvl7pPr>
                      <a:lvl8pPr marL="3200400" algn="l" defTabSz="914400" rtl="0" eaLnBrk="1" latinLnBrk="0" hangingPunct="1">
                        <a:defRPr sz="1800" b="1" kern="1200">
                          <a:solidFill>
                            <a:schemeClr val="tx1"/>
                          </a:solidFill>
                          <a:latin typeface="Arial"/>
                        </a:defRPr>
                      </a:lvl8pPr>
                      <a:lvl9pPr marL="3657600" algn="l" defTabSz="914400" rtl="0" eaLnBrk="1" latinLnBrk="0" hangingPunct="1">
                        <a:defRPr sz="1800" b="1" kern="1200">
                          <a:solidFill>
                            <a:schemeClr val="tx1"/>
                          </a:solidFill>
                          <a:latin typeface="Arial"/>
                        </a:defRPr>
                      </a:lvl9pPr>
                    </a:lstStyle>
                    <a:p>
                      <a:pPr algn="ctr"/>
                      <a:r>
                        <a:rPr lang="en-US" sz="1800" dirty="0"/>
                        <a:t>Results</a:t>
                      </a:r>
                    </a:p>
                  </a:txBody>
                  <a:tcPr/>
                </a:tc>
                <a:extLst>
                  <a:ext uri="{0D108BD9-81ED-4DB2-BD59-A6C34878D82A}">
                    <a16:rowId xmlns:a16="http://schemas.microsoft.com/office/drawing/2014/main" val="2738538411"/>
                  </a:ext>
                </a:extLst>
              </a:tr>
              <a:tr h="692113">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pt-BR" sz="1800" noProof="0" dirty="0"/>
                        <a:t>How many customers did you interview? (At least 25 for B2C and 2 for B2B)</a:t>
                      </a:r>
                      <a:endParaRPr lang="pt-BR" sz="1800" i="1" noProof="0" dirty="0"/>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800" dirty="0"/>
                        <a:t>13</a:t>
                      </a:r>
                    </a:p>
                  </a:txBody>
                  <a:tcPr/>
                </a:tc>
                <a:extLst>
                  <a:ext uri="{0D108BD9-81ED-4DB2-BD59-A6C34878D82A}">
                    <a16:rowId xmlns:a16="http://schemas.microsoft.com/office/drawing/2014/main" val="400613171"/>
                  </a:ext>
                </a:extLst>
              </a:tr>
              <a:tr h="548082">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pt-BR" sz="1800" noProof="0" dirty="0"/>
                        <a:t>How many of them agree this is a problem that needs to be solved?</a:t>
                      </a:r>
                    </a:p>
                    <a:p>
                      <a:endParaRPr lang="pt-BR" sz="1800" i="1" noProof="0" dirty="0"/>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800" dirty="0"/>
                        <a:t>8</a:t>
                      </a:r>
                    </a:p>
                  </a:txBody>
                  <a:tcPr/>
                </a:tc>
                <a:extLst>
                  <a:ext uri="{0D108BD9-81ED-4DB2-BD59-A6C34878D82A}">
                    <a16:rowId xmlns:a16="http://schemas.microsoft.com/office/drawing/2014/main" val="2745498997"/>
                  </a:ext>
                </a:extLst>
              </a:tr>
              <a:tr h="76520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pt-BR" sz="1800" noProof="0" dirty="0"/>
                        <a:t>How many of them said they can already solve this problem and don't need a new solution?</a:t>
                      </a:r>
                      <a:endParaRPr lang="pt-BR" sz="1800" i="1" noProof="0" dirty="0"/>
                    </a:p>
                  </a:txBody>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r>
                        <a:rPr lang="en-US" sz="1800" dirty="0"/>
                        <a:t>0</a:t>
                      </a:r>
                    </a:p>
                  </a:txBody>
                  <a:tcPr/>
                </a:tc>
                <a:extLst>
                  <a:ext uri="{0D108BD9-81ED-4DB2-BD59-A6C34878D82A}">
                    <a16:rowId xmlns:a16="http://schemas.microsoft.com/office/drawing/2014/main" val="3199351067"/>
                  </a:ext>
                </a:extLst>
              </a:tr>
            </a:tbl>
          </a:graphicData>
        </a:graphic>
      </p:graphicFrame>
      <p:sp>
        <p:nvSpPr>
          <p:cNvPr id="7" name="TextBox 6"/>
          <p:cNvSpPr txBox="1"/>
          <p:nvPr/>
        </p:nvSpPr>
        <p:spPr>
          <a:xfrm>
            <a:off x="1451709" y="6271203"/>
            <a:ext cx="14852179" cy="369332"/>
          </a:xfrm>
          <a:prstGeom prst="rect">
            <a:avLst/>
          </a:prstGeom>
          <a:noFill/>
        </p:spPr>
        <p:txBody>
          <a:bodyPr wrap="square" rtlCol="0">
            <a:spAutoFit/>
          </a:bodyPr>
          <a:lstStyle/>
          <a:p>
            <a:r>
              <a:rPr lang="en-US" dirty="0">
                <a:latin typeface="Arial"/>
              </a:rPr>
              <a:t>Note: https://forms.gle/n5XcPqoVRd2yNmQP7</a:t>
            </a:r>
          </a:p>
        </p:txBody>
      </p:sp>
      <p:pic>
        <p:nvPicPr>
          <p:cNvPr id="10" name="Picture 9">
            <a:extLst>
              <a:ext uri="{FF2B5EF4-FFF2-40B4-BE49-F238E27FC236}">
                <a16:creationId xmlns:a16="http://schemas.microsoft.com/office/drawing/2014/main" id="{231DA069-5372-7FAF-DC0F-434DB993895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69234" y="604484"/>
            <a:ext cx="2404210" cy="1603585"/>
          </a:xfrm>
          <a:prstGeom prst="rect">
            <a:avLst/>
          </a:prstGeom>
        </p:spPr>
      </p:pic>
    </p:spTree>
    <p:extLst>
      <p:ext uri="{BB962C8B-B14F-4D97-AF65-F5344CB8AC3E}">
        <p14:creationId xmlns:p14="http://schemas.microsoft.com/office/powerpoint/2010/main" val="3992274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12"/>
          </p:nvPr>
        </p:nvSpPr>
        <p:spPr>
          <a:xfrm>
            <a:off x="6718838" y="6602494"/>
            <a:ext cx="2187529" cy="203796"/>
          </a:xfrm>
          <a:prstGeom prst="rect">
            <a:avLst/>
          </a:prstGeom>
        </p:spPr>
        <p:txBody>
          <a:bodyPr vert="horz" wrap="square" lIns="0" tIns="14323" rIns="0" bIns="0" rtlCol="0" anchor="ctr">
            <a:spAutoFit/>
          </a:bodyPr>
          <a:lstStyle/>
          <a:p>
            <a:pPr marL="39064">
              <a:spcBef>
                <a:spcPts val="113"/>
              </a:spcBef>
            </a:pPr>
            <a:fld id="{81D60167-4931-47E6-BA6A-407CBD079E47}" type="slidenum">
              <a:rPr dirty="0">
                <a:latin typeface="Verdana" panose="020B0604030504040204" pitchFamily="34" charset="0"/>
                <a:ea typeface="Verdana" panose="020B0604030504040204" pitchFamily="34" charset="0"/>
              </a:rPr>
              <a:pPr marL="39064">
                <a:spcBef>
                  <a:spcPts val="113"/>
                </a:spcBef>
              </a:pPr>
              <a:t>5</a:t>
            </a:fld>
            <a:endParaRPr dirty="0">
              <a:latin typeface="Verdana" panose="020B0604030504040204" pitchFamily="34" charset="0"/>
              <a:ea typeface="Verdana" panose="020B0604030504040204" pitchFamily="34" charset="0"/>
            </a:endParaRPr>
          </a:p>
        </p:txBody>
      </p:sp>
      <p:sp>
        <p:nvSpPr>
          <p:cNvPr id="3" name="object 3"/>
          <p:cNvSpPr txBox="1">
            <a:spLocks noGrp="1"/>
          </p:cNvSpPr>
          <p:nvPr>
            <p:ph type="title"/>
          </p:nvPr>
        </p:nvSpPr>
        <p:spPr>
          <a:xfrm>
            <a:off x="1396987" y="262476"/>
            <a:ext cx="15304106" cy="1040529"/>
          </a:xfrm>
          <a:prstGeom prst="rect">
            <a:avLst/>
          </a:prstGeom>
        </p:spPr>
        <p:txBody>
          <a:bodyPr vert="horz" wrap="square" lIns="0" tIns="12370" rIns="0" bIns="0" rtlCol="0" anchor="ctr">
            <a:spAutoFit/>
          </a:bodyPr>
          <a:lstStyle/>
          <a:p>
            <a:pPr>
              <a:lnSpc>
                <a:spcPts val="8747"/>
              </a:lnSpc>
              <a:spcBef>
                <a:spcPts val="97"/>
              </a:spcBef>
            </a:pPr>
            <a:r>
              <a:rPr lang="en-IN" sz="6000" dirty="0">
                <a:solidFill>
                  <a:schemeClr val="accent2"/>
                </a:solidFill>
                <a:latin typeface="Antonio Bold"/>
                <a:ea typeface="+mn-ea"/>
                <a:cs typeface="+mn-cs"/>
              </a:rPr>
              <a:t>Problem Definition</a:t>
            </a:r>
            <a:endParaRPr sz="6000" dirty="0">
              <a:solidFill>
                <a:schemeClr val="accent2"/>
              </a:solidFill>
              <a:latin typeface="Antonio Bold"/>
              <a:ea typeface="+mn-ea"/>
              <a:cs typeface="+mn-cs"/>
            </a:endParaRPr>
          </a:p>
        </p:txBody>
      </p:sp>
      <p:grpSp>
        <p:nvGrpSpPr>
          <p:cNvPr id="10" name="Group 2"/>
          <p:cNvGrpSpPr/>
          <p:nvPr/>
        </p:nvGrpSpPr>
        <p:grpSpPr>
          <a:xfrm>
            <a:off x="1480175" y="1740779"/>
            <a:ext cx="475573" cy="475573"/>
            <a:chOff x="0" y="0"/>
            <a:chExt cx="634097" cy="634097"/>
          </a:xfrm>
        </p:grpSpPr>
        <p:grpSp>
          <p:nvGrpSpPr>
            <p:cNvPr id="11" name="Group 3"/>
            <p:cNvGrpSpPr/>
            <p:nvPr/>
          </p:nvGrpSpPr>
          <p:grpSpPr>
            <a:xfrm>
              <a:off x="0" y="0"/>
              <a:ext cx="634097" cy="634097"/>
              <a:chOff x="0" y="0"/>
              <a:chExt cx="6350000" cy="6350000"/>
            </a:xfrm>
          </p:grpSpPr>
          <p:sp>
            <p:nvSpPr>
              <p:cNvPr id="1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2AE8">
                  <a:alpha val="14902"/>
                </a:srgbClr>
              </a:solidFill>
            </p:spPr>
          </p:sp>
        </p:grpSp>
        <p:pic>
          <p:nvPicPr>
            <p:cNvPr id="12"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9131" y="59131"/>
              <a:ext cx="515836" cy="515836"/>
            </a:xfrm>
            <a:prstGeom prst="rect">
              <a:avLst/>
            </a:prstGeom>
          </p:spPr>
        </p:pic>
        <p:pic>
          <p:nvPicPr>
            <p:cNvPr id="13"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81981" y="227167"/>
              <a:ext cx="270136" cy="179763"/>
            </a:xfrm>
            <a:prstGeom prst="rect">
              <a:avLst/>
            </a:prstGeom>
          </p:spPr>
        </p:pic>
      </p:grpSp>
      <p:sp>
        <p:nvSpPr>
          <p:cNvPr id="15" name="TextBox 12"/>
          <p:cNvSpPr txBox="1"/>
          <p:nvPr/>
        </p:nvSpPr>
        <p:spPr>
          <a:xfrm>
            <a:off x="2458911" y="1791240"/>
            <a:ext cx="6084409" cy="307975"/>
          </a:xfrm>
          <a:prstGeom prst="rect">
            <a:avLst/>
          </a:prstGeom>
        </p:spPr>
        <p:txBody>
          <a:bodyPr lIns="0" tIns="0" rIns="0" bIns="0" rtlCol="0" anchor="t">
            <a:spAutoFit/>
          </a:bodyPr>
          <a:lstStyle/>
          <a:p>
            <a:pPr>
              <a:lnSpc>
                <a:spcPts val="2240"/>
              </a:lnSpc>
            </a:pPr>
            <a:r>
              <a:rPr lang="en-US" sz="1600" spc="32" dirty="0">
                <a:solidFill>
                  <a:srgbClr val="545454"/>
                </a:solidFill>
                <a:latin typeface="Gothic A1 Medium"/>
              </a:rPr>
              <a:t>WADHWANI FOUNDATION | Entrepreneur</a:t>
            </a:r>
          </a:p>
        </p:txBody>
      </p:sp>
      <p:sp>
        <p:nvSpPr>
          <p:cNvPr id="5" name="TextBox 4"/>
          <p:cNvSpPr txBox="1"/>
          <p:nvPr/>
        </p:nvSpPr>
        <p:spPr>
          <a:xfrm>
            <a:off x="1364330" y="2610964"/>
            <a:ext cx="15750970" cy="5324535"/>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pPr marL="105473">
              <a:spcBef>
                <a:spcPts val="5"/>
              </a:spcBef>
            </a:pPr>
            <a:r>
              <a:rPr lang="en-US" sz="2000" b="1" spc="-62" dirty="0">
                <a:latin typeface="Verdana" panose="020B0604030504040204" pitchFamily="34" charset="0"/>
                <a:ea typeface="Verdana" panose="020B0604030504040204" pitchFamily="34" charset="0"/>
                <a:cs typeface="Open Sans" panose="020B0606030504020204" pitchFamily="34" charset="0"/>
              </a:rPr>
              <a:t>Clear &amp; Succinct Problem Definition:</a:t>
            </a:r>
          </a:p>
          <a:p>
            <a:pPr marL="105473">
              <a:spcBef>
                <a:spcPts val="5"/>
              </a:spcBef>
            </a:pPr>
            <a:endParaRPr lang="en-US" sz="2000" b="1" spc="-62" dirty="0">
              <a:latin typeface="Verdana" panose="020B0604030504040204" pitchFamily="34" charset="0"/>
              <a:ea typeface="Verdana" panose="020B0604030504040204" pitchFamily="34" charset="0"/>
              <a:cs typeface="Open Sans" panose="020B0606030504020204" pitchFamily="34" charset="0"/>
            </a:endParaRPr>
          </a:p>
          <a:p>
            <a:pPr marL="105473">
              <a:spcBef>
                <a:spcPts val="5"/>
              </a:spcBef>
            </a:pPr>
            <a:r>
              <a:rPr lang="en-US" sz="2000" b="1" spc="-62" dirty="0">
                <a:latin typeface="Verdana" panose="020B0604030504040204" pitchFamily="34" charset="0"/>
                <a:ea typeface="Verdana" panose="020B0604030504040204" pitchFamily="34" charset="0"/>
                <a:cs typeface="Open Sans" panose="020B0606030504020204" pitchFamily="34" charset="0"/>
              </a:rPr>
              <a:t>Now India is goining digitally and now a days people are willingly to buy on the online website like Amazon, Flipkart, Myntra etc. Mostly every product is available on the websites but the product is same but the reviews are different. So the customers are facing the problem of the product they have to visit each and very website to check the best reviews of the product.</a:t>
            </a:r>
          </a:p>
          <a:p>
            <a:pPr marL="105473">
              <a:spcBef>
                <a:spcPts val="5"/>
              </a:spcBef>
            </a:pPr>
            <a:endParaRPr lang="en-US" sz="2000" b="1" spc="-62" dirty="0">
              <a:latin typeface="Verdana" panose="020B0604030504040204" pitchFamily="34" charset="0"/>
              <a:ea typeface="Verdana" panose="020B0604030504040204" pitchFamily="34" charset="0"/>
              <a:cs typeface="Open Sans" panose="020B0606030504020204" pitchFamily="34" charset="0"/>
            </a:endParaRPr>
          </a:p>
          <a:p>
            <a:pPr marL="105473">
              <a:spcBef>
                <a:spcPts val="5"/>
              </a:spcBef>
            </a:pPr>
            <a:endParaRPr lang="en-US" sz="2000" b="1" spc="-62" dirty="0">
              <a:latin typeface="Verdana" panose="020B0604030504040204" pitchFamily="34" charset="0"/>
              <a:ea typeface="Verdana" panose="020B0604030504040204" pitchFamily="34" charset="0"/>
              <a:cs typeface="Open Sans" panose="020B0606030504020204" pitchFamily="34" charset="0"/>
            </a:endParaRPr>
          </a:p>
          <a:p>
            <a:pPr marL="105473">
              <a:spcBef>
                <a:spcPts val="5"/>
              </a:spcBef>
            </a:pPr>
            <a:endParaRPr lang="en-US" sz="2000" b="1" spc="-62" dirty="0">
              <a:latin typeface="Verdana" panose="020B0604030504040204" pitchFamily="34" charset="0"/>
              <a:ea typeface="Verdana" panose="020B0604030504040204" pitchFamily="34" charset="0"/>
              <a:cs typeface="Open Sans" panose="020B0606030504020204" pitchFamily="34" charset="0"/>
            </a:endParaRPr>
          </a:p>
          <a:p>
            <a:pPr marL="105473">
              <a:spcBef>
                <a:spcPts val="5"/>
              </a:spcBef>
            </a:pPr>
            <a:endParaRPr lang="en-US" sz="2000" b="1" spc="-62" dirty="0">
              <a:latin typeface="Verdana" panose="020B0604030504040204" pitchFamily="34" charset="0"/>
              <a:ea typeface="Verdana" panose="020B0604030504040204" pitchFamily="34" charset="0"/>
              <a:cs typeface="Open Sans" panose="020B0606030504020204" pitchFamily="34" charset="0"/>
            </a:endParaRPr>
          </a:p>
          <a:p>
            <a:pPr marL="105473">
              <a:spcBef>
                <a:spcPts val="5"/>
              </a:spcBef>
            </a:pPr>
            <a:endParaRPr lang="en-US" sz="2000" b="1" spc="-62" dirty="0">
              <a:latin typeface="Verdana" panose="020B0604030504040204" pitchFamily="34" charset="0"/>
              <a:ea typeface="Verdana" panose="020B0604030504040204" pitchFamily="34" charset="0"/>
              <a:cs typeface="Open Sans" panose="020B0606030504020204" pitchFamily="34" charset="0"/>
            </a:endParaRPr>
          </a:p>
          <a:p>
            <a:pPr marL="105473">
              <a:spcBef>
                <a:spcPts val="5"/>
              </a:spcBef>
            </a:pPr>
            <a:endParaRPr lang="en-US" sz="2000" b="1" spc="-62" dirty="0">
              <a:latin typeface="Verdana" panose="020B0604030504040204" pitchFamily="34" charset="0"/>
              <a:ea typeface="Verdana" panose="020B0604030504040204" pitchFamily="34" charset="0"/>
              <a:cs typeface="Open Sans" panose="020B0606030504020204" pitchFamily="34" charset="0"/>
            </a:endParaRPr>
          </a:p>
          <a:p>
            <a:pPr marL="105473">
              <a:spcBef>
                <a:spcPts val="5"/>
              </a:spcBef>
            </a:pPr>
            <a:endParaRPr lang="en-US" sz="2000" b="1" spc="-62" dirty="0">
              <a:latin typeface="Verdana" panose="020B0604030504040204" pitchFamily="34" charset="0"/>
              <a:ea typeface="Verdana" panose="020B0604030504040204" pitchFamily="34" charset="0"/>
              <a:cs typeface="Open Sans" panose="020B0606030504020204" pitchFamily="34" charset="0"/>
            </a:endParaRPr>
          </a:p>
          <a:p>
            <a:pPr marL="105473">
              <a:spcBef>
                <a:spcPts val="5"/>
              </a:spcBef>
            </a:pPr>
            <a:endParaRPr lang="en-US" sz="2000" b="1" spc="-62" dirty="0">
              <a:latin typeface="Verdana" panose="020B0604030504040204" pitchFamily="34" charset="0"/>
              <a:ea typeface="Verdana" panose="020B0604030504040204" pitchFamily="34" charset="0"/>
              <a:cs typeface="Open Sans" panose="020B0606030504020204" pitchFamily="34" charset="0"/>
            </a:endParaRPr>
          </a:p>
          <a:p>
            <a:pPr marL="105473">
              <a:spcBef>
                <a:spcPts val="5"/>
              </a:spcBef>
            </a:pPr>
            <a:endParaRPr lang="en-US" sz="2000" b="1" spc="-62" dirty="0">
              <a:latin typeface="Verdana" panose="020B0604030504040204" pitchFamily="34" charset="0"/>
              <a:ea typeface="Verdana" panose="020B0604030504040204" pitchFamily="34" charset="0"/>
              <a:cs typeface="Open Sans" panose="020B0606030504020204" pitchFamily="34" charset="0"/>
            </a:endParaRPr>
          </a:p>
          <a:p>
            <a:pPr marL="105473">
              <a:spcBef>
                <a:spcPts val="5"/>
              </a:spcBef>
            </a:pPr>
            <a:endParaRPr lang="en-US" sz="2000" b="1" spc="-62" dirty="0">
              <a:latin typeface="Verdana" panose="020B0604030504040204" pitchFamily="34" charset="0"/>
              <a:ea typeface="Verdana" panose="020B0604030504040204" pitchFamily="34" charset="0"/>
              <a:cs typeface="Open Sans" panose="020B0606030504020204" pitchFamily="34" charset="0"/>
            </a:endParaRPr>
          </a:p>
          <a:p>
            <a:pPr marL="105473">
              <a:spcBef>
                <a:spcPts val="5"/>
              </a:spcBef>
            </a:pPr>
            <a:r>
              <a:rPr lang="en-US" sz="2000" b="1" spc="-62" dirty="0">
                <a:latin typeface="Verdana" panose="020B0604030504040204" pitchFamily="34" charset="0"/>
                <a:ea typeface="Verdana" panose="020B0604030504040204" pitchFamily="34" charset="0"/>
                <a:cs typeface="Open Sans" panose="020B0606030504020204" pitchFamily="34" charset="0"/>
              </a:rPr>
              <a:t> </a:t>
            </a:r>
          </a:p>
        </p:txBody>
      </p:sp>
      <p:pic>
        <p:nvPicPr>
          <p:cNvPr id="6" name="Picture 5">
            <a:extLst>
              <a:ext uri="{FF2B5EF4-FFF2-40B4-BE49-F238E27FC236}">
                <a16:creationId xmlns:a16="http://schemas.microsoft.com/office/drawing/2014/main" id="{5ED29251-4524-B10D-5FB1-B843DC8690F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41236" y="353399"/>
            <a:ext cx="2404210" cy="1603585"/>
          </a:xfrm>
          <a:prstGeom prst="rect">
            <a:avLst/>
          </a:prstGeom>
        </p:spPr>
      </p:pic>
    </p:spTree>
    <p:extLst>
      <p:ext uri="{BB962C8B-B14F-4D97-AF65-F5344CB8AC3E}">
        <p14:creationId xmlns:p14="http://schemas.microsoft.com/office/powerpoint/2010/main" val="17164982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TextBox 58"/>
          <p:cNvSpPr txBox="1"/>
          <p:nvPr/>
        </p:nvSpPr>
        <p:spPr>
          <a:xfrm>
            <a:off x="1452796" y="577884"/>
            <a:ext cx="11351678" cy="1166538"/>
          </a:xfrm>
          <a:prstGeom prst="rect">
            <a:avLst/>
          </a:prstGeom>
          <a:noFill/>
        </p:spPr>
        <p:txBody>
          <a:bodyPr wrap="square" lIns="137160" tIns="68580" rIns="137160" bIns="68580" rtlCol="0" anchor="t">
            <a:spAutoFit/>
          </a:bodyPr>
          <a:lstStyle/>
          <a:p>
            <a:pPr>
              <a:lnSpc>
                <a:spcPts val="8747"/>
              </a:lnSpc>
              <a:spcBef>
                <a:spcPct val="0"/>
              </a:spcBef>
            </a:pPr>
            <a:r>
              <a:rPr lang="en-US" sz="6000" b="1" dirty="0">
                <a:solidFill>
                  <a:schemeClr val="accent2"/>
                </a:solidFill>
                <a:latin typeface="Antonio Bold"/>
              </a:rPr>
              <a:t>Solution</a:t>
            </a:r>
          </a:p>
        </p:txBody>
      </p:sp>
      <p:sp>
        <p:nvSpPr>
          <p:cNvPr id="110" name="Content Placeholder 2"/>
          <p:cNvSpPr txBox="1">
            <a:spLocks/>
          </p:cNvSpPr>
          <p:nvPr/>
        </p:nvSpPr>
        <p:spPr>
          <a:xfrm>
            <a:off x="1524011" y="3202384"/>
            <a:ext cx="16560204" cy="6492888"/>
          </a:xfrm>
          <a:prstGeom prst="rect">
            <a:avLst/>
          </a:prstGeom>
        </p:spPr>
        <p:txBody>
          <a:bodyPr vert="horz" lIns="137160" tIns="68580" rIns="137160" bIns="6858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3000" b="1" dirty="0"/>
              <a:t>Solution description:</a:t>
            </a:r>
            <a:endParaRPr lang="en-GB" sz="3000" b="1" dirty="0">
              <a:cs typeface="Calibri"/>
            </a:endParaRPr>
          </a:p>
          <a:p>
            <a:pPr marL="0" indent="0">
              <a:buNone/>
            </a:pPr>
            <a:r>
              <a:rPr lang="en-GB" sz="2400" dirty="0"/>
              <a:t>We offer a service by which people can directly visit our website and see the feedback of products Currently the customers are addressing the problem by visiting the individual websites of the company and see the review &amp; feedback of the product</a:t>
            </a:r>
            <a:r>
              <a:rPr lang="en-GB" sz="2400" dirty="0">
                <a:cs typeface="Calibri"/>
              </a:rPr>
              <a:t> </a:t>
            </a:r>
            <a:r>
              <a:rPr lang="en-GB" sz="2400" dirty="0"/>
              <a:t>Our solution offers customers the benefit of time consuming which our website will give our customers and can also compare the reviews of different product</a:t>
            </a:r>
            <a:endParaRPr lang="en-GB" sz="2400" dirty="0">
              <a:cs typeface="Calibri"/>
            </a:endParaRPr>
          </a:p>
          <a:p>
            <a:pPr marL="0" indent="0">
              <a:buNone/>
            </a:pPr>
            <a:r>
              <a:rPr lang="en-GB" sz="2400" dirty="0"/>
              <a:t>The details of our offering consist of:</a:t>
            </a:r>
            <a:endParaRPr lang="en-GB" sz="2400" dirty="0">
              <a:cs typeface="Calibri"/>
            </a:endParaRPr>
          </a:p>
          <a:p>
            <a:pPr marL="514350" indent="-514350">
              <a:buFont typeface="Arial" panose="020B0604020202020204" pitchFamily="34" charset="0"/>
              <a:buAutoNum type="arabicPeriod"/>
            </a:pPr>
            <a:r>
              <a:rPr lang="en-GB" sz="2400" dirty="0">
                <a:cs typeface="Calibri"/>
              </a:rPr>
              <a:t>The reviews about the each and every product will be available on the website.</a:t>
            </a:r>
          </a:p>
          <a:p>
            <a:pPr marL="514350" indent="-514350">
              <a:buFont typeface="Arial" panose="020B0604020202020204" pitchFamily="34" charset="0"/>
              <a:buAutoNum type="arabicPeriod"/>
            </a:pPr>
            <a:r>
              <a:rPr lang="en-GB" sz="2400" dirty="0">
                <a:cs typeface="Calibri"/>
              </a:rPr>
              <a:t>Customers can compare the reviews of the product and can buy which they prefer.</a:t>
            </a:r>
          </a:p>
          <a:p>
            <a:pPr marL="0" indent="0">
              <a:buNone/>
            </a:pPr>
            <a:endParaRPr lang="en-GB" sz="2400" dirty="0">
              <a:cs typeface="Calibri"/>
            </a:endParaRPr>
          </a:p>
          <a:p>
            <a:pPr marL="0" indent="0">
              <a:buNone/>
            </a:pPr>
            <a:endParaRPr lang="en-GB" sz="2700" dirty="0">
              <a:cs typeface="Calibri"/>
            </a:endParaRPr>
          </a:p>
          <a:p>
            <a:pPr marL="0" indent="0">
              <a:buNone/>
            </a:pPr>
            <a:r>
              <a:rPr lang="en-GB" sz="3000" b="1" dirty="0"/>
              <a:t>Why this business will work in our market/region or country:</a:t>
            </a:r>
            <a:endParaRPr lang="en-GB" sz="3000" b="1" dirty="0">
              <a:cs typeface="Calibri"/>
            </a:endParaRPr>
          </a:p>
          <a:p>
            <a:pPr marL="0" indent="0">
              <a:buNone/>
            </a:pPr>
            <a:r>
              <a:rPr lang="en-GB" sz="1800" dirty="0">
                <a:cs typeface="Calibri"/>
              </a:rPr>
              <a:t>This business can work all over the world as we will be connecting through our websites to our customers and help them to choose the valuable product.</a:t>
            </a:r>
          </a:p>
          <a:p>
            <a:pPr marL="0" indent="0">
              <a:buNone/>
            </a:pPr>
            <a:endParaRPr lang="en-GB" sz="2100" dirty="0">
              <a:cs typeface="Calibri"/>
            </a:endParaRPr>
          </a:p>
        </p:txBody>
      </p:sp>
      <p:grpSp>
        <p:nvGrpSpPr>
          <p:cNvPr id="6" name="Group 2"/>
          <p:cNvGrpSpPr/>
          <p:nvPr/>
        </p:nvGrpSpPr>
        <p:grpSpPr>
          <a:xfrm>
            <a:off x="1438619" y="1722271"/>
            <a:ext cx="475573" cy="475573"/>
            <a:chOff x="0" y="0"/>
            <a:chExt cx="634097" cy="634097"/>
          </a:xfrm>
        </p:grpSpPr>
        <p:grpSp>
          <p:nvGrpSpPr>
            <p:cNvPr id="7" name="Group 3"/>
            <p:cNvGrpSpPr/>
            <p:nvPr/>
          </p:nvGrpSpPr>
          <p:grpSpPr>
            <a:xfrm>
              <a:off x="0" y="0"/>
              <a:ext cx="634097" cy="634097"/>
              <a:chOff x="0" y="0"/>
              <a:chExt cx="6350000" cy="6350000"/>
            </a:xfrm>
          </p:grpSpPr>
          <p:sp>
            <p:nvSpPr>
              <p:cNvPr id="10"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2AE8">
                  <a:alpha val="14902"/>
                </a:srgbClr>
              </a:solidFill>
            </p:spPr>
          </p:sp>
        </p:grpSp>
        <p:pic>
          <p:nvPicPr>
            <p:cNvPr id="8"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59131" y="59131"/>
              <a:ext cx="515836" cy="515836"/>
            </a:xfrm>
            <a:prstGeom prst="rect">
              <a:avLst/>
            </a:prstGeom>
          </p:spPr>
        </p:pic>
        <p:pic>
          <p:nvPicPr>
            <p:cNvPr id="9" name="Picture 6"/>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81981" y="227167"/>
              <a:ext cx="270136" cy="179763"/>
            </a:xfrm>
            <a:prstGeom prst="rect">
              <a:avLst/>
            </a:prstGeom>
          </p:spPr>
        </p:pic>
      </p:grpSp>
      <p:sp>
        <p:nvSpPr>
          <p:cNvPr id="11" name="TextBox 12"/>
          <p:cNvSpPr txBox="1"/>
          <p:nvPr/>
        </p:nvSpPr>
        <p:spPr>
          <a:xfrm>
            <a:off x="2417355" y="1772732"/>
            <a:ext cx="6084409" cy="307975"/>
          </a:xfrm>
          <a:prstGeom prst="rect">
            <a:avLst/>
          </a:prstGeom>
        </p:spPr>
        <p:txBody>
          <a:bodyPr lIns="0" tIns="0" rIns="0" bIns="0" rtlCol="0" anchor="t">
            <a:spAutoFit/>
          </a:bodyPr>
          <a:lstStyle/>
          <a:p>
            <a:pPr>
              <a:lnSpc>
                <a:spcPts val="2240"/>
              </a:lnSpc>
            </a:pPr>
            <a:r>
              <a:rPr lang="en-US" sz="1600" spc="32" dirty="0">
                <a:solidFill>
                  <a:srgbClr val="545454"/>
                </a:solidFill>
                <a:latin typeface="Gothic A1 Medium"/>
              </a:rPr>
              <a:t>WADHWANI FOUNDATION | Entrepreneur</a:t>
            </a:r>
          </a:p>
        </p:txBody>
      </p:sp>
      <p:pic>
        <p:nvPicPr>
          <p:cNvPr id="12" name="Picture 11"/>
          <p:cNvPicPr>
            <a:picLocks noChangeAspect="1"/>
          </p:cNvPicPr>
          <p:nvPr/>
        </p:nvPicPr>
        <p:blipFill>
          <a:blip r:embed="rId7"/>
          <a:srcRect/>
          <a:stretch>
            <a:fillRect/>
          </a:stretch>
        </p:blipFill>
        <p:spPr>
          <a:xfrm>
            <a:off x="15662605" y="313629"/>
            <a:ext cx="2278599" cy="1131276"/>
          </a:xfrm>
          <a:prstGeom prst="rect">
            <a:avLst/>
          </a:prstGeom>
        </p:spPr>
      </p:pic>
      <p:pic>
        <p:nvPicPr>
          <p:cNvPr id="3" name="Picture 2">
            <a:extLst>
              <a:ext uri="{FF2B5EF4-FFF2-40B4-BE49-F238E27FC236}">
                <a16:creationId xmlns:a16="http://schemas.microsoft.com/office/drawing/2014/main" id="{800C7F2C-8F0B-5065-245B-5155B1A1F259}"/>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5449036" y="1712879"/>
            <a:ext cx="2404210" cy="1603585"/>
          </a:xfrm>
          <a:prstGeom prst="rect">
            <a:avLst/>
          </a:prstGeom>
        </p:spPr>
      </p:pic>
    </p:spTree>
    <p:extLst>
      <p:ext uri="{BB962C8B-B14F-4D97-AF65-F5344CB8AC3E}">
        <p14:creationId xmlns:p14="http://schemas.microsoft.com/office/powerpoint/2010/main" val="2644944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25"/>
          <p:cNvSpPr/>
          <p:nvPr/>
        </p:nvSpPr>
        <p:spPr>
          <a:xfrm>
            <a:off x="4769109" y="1956784"/>
            <a:ext cx="8991379" cy="3485570"/>
          </a:xfrm>
          <a:prstGeom prst="rect">
            <a:avLst/>
          </a:prstGeom>
          <a:solidFill>
            <a:srgbClr val="FFC000"/>
          </a:solidFill>
        </p:spPr>
        <p:txBody>
          <a:bodyPr wrap="square">
            <a:spAutoFit/>
          </a:bodyPr>
          <a:lstStyle/>
          <a:p>
            <a:pPr defTabSz="1371579"/>
            <a:r>
              <a:rPr lang="en-US" sz="2700" b="1" dirty="0">
                <a:solidFill>
                  <a:schemeClr val="bg1"/>
                </a:solidFill>
                <a:latin typeface="Calibri" panose="020F0502020204030204"/>
              </a:rPr>
              <a:t>Goals: </a:t>
            </a:r>
          </a:p>
          <a:p>
            <a:pPr defTabSz="1371579"/>
            <a:r>
              <a:rPr lang="en-US" sz="2700" b="1" dirty="0">
                <a:latin typeface="Calibri" panose="020F0502020204030204"/>
              </a:rPr>
              <a:t>1- To save time</a:t>
            </a:r>
          </a:p>
          <a:p>
            <a:pPr defTabSz="1371579"/>
            <a:r>
              <a:rPr lang="en-US" sz="2700" b="1" dirty="0">
                <a:latin typeface="Calibri" panose="020F0502020204030204"/>
              </a:rPr>
              <a:t>2- To get the best review of the product </a:t>
            </a:r>
          </a:p>
          <a:p>
            <a:pPr defTabSz="1371579"/>
            <a:r>
              <a:rPr lang="en-US" sz="2700" b="1" dirty="0">
                <a:latin typeface="Calibri" panose="020F0502020204030204"/>
              </a:rPr>
              <a:t>3- To know which company provides the best product</a:t>
            </a:r>
          </a:p>
          <a:p>
            <a:pPr defTabSz="1371579"/>
            <a:endParaRPr lang="en-US" sz="2700" b="1" dirty="0">
              <a:solidFill>
                <a:schemeClr val="bg1"/>
              </a:solidFill>
              <a:latin typeface="Calibri" panose="020F0502020204030204"/>
            </a:endParaRPr>
          </a:p>
          <a:p>
            <a:pPr defTabSz="1371579"/>
            <a:endParaRPr lang="en-US" sz="2700" b="1" dirty="0">
              <a:solidFill>
                <a:schemeClr val="bg1"/>
              </a:solidFill>
              <a:latin typeface="Calibri" panose="020F0502020204030204"/>
            </a:endParaRPr>
          </a:p>
          <a:p>
            <a:pPr defTabSz="1371579"/>
            <a:endParaRPr lang="en-US" sz="270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a:p>
            <a:pPr defTabSz="1371579"/>
            <a:endParaRPr lang="en-US" sz="1050" b="1" dirty="0">
              <a:solidFill>
                <a:schemeClr val="bg1"/>
              </a:solidFill>
              <a:latin typeface="Calibri" panose="020F0502020204030204"/>
            </a:endParaRPr>
          </a:p>
        </p:txBody>
      </p:sp>
      <p:sp>
        <p:nvSpPr>
          <p:cNvPr id="27" name="Rectangle 26"/>
          <p:cNvSpPr/>
          <p:nvPr/>
        </p:nvSpPr>
        <p:spPr>
          <a:xfrm>
            <a:off x="4769110" y="4093457"/>
            <a:ext cx="9144165" cy="2654573"/>
          </a:xfrm>
          <a:prstGeom prst="rect">
            <a:avLst/>
          </a:prstGeom>
          <a:solidFill>
            <a:schemeClr val="accent6"/>
          </a:solidFill>
        </p:spPr>
        <p:txBody>
          <a:bodyPr wrap="square">
            <a:spAutoFit/>
          </a:bodyPr>
          <a:lstStyle/>
          <a:p>
            <a:pPr defTabSz="1371579"/>
            <a:r>
              <a:rPr lang="en-US" sz="2700" b="1" dirty="0">
                <a:solidFill>
                  <a:schemeClr val="bg1"/>
                </a:solidFill>
                <a:latin typeface="Calibri" panose="020F0502020204030204"/>
              </a:rPr>
              <a:t>Frustrations</a:t>
            </a:r>
          </a:p>
          <a:p>
            <a:pPr defTabSz="1371579"/>
            <a:r>
              <a:rPr lang="en-US" sz="2700" b="1" dirty="0">
                <a:latin typeface="Calibri" panose="020F0502020204030204"/>
              </a:rPr>
              <a:t>1- Time spent on searching for the best product</a:t>
            </a:r>
          </a:p>
          <a:p>
            <a:pPr defTabSz="1371579"/>
            <a:r>
              <a:rPr lang="en-US" sz="2700" b="1" dirty="0">
                <a:latin typeface="Calibri" panose="020F0502020204030204"/>
              </a:rPr>
              <a:t>2- We don’t get the best product sometimes</a:t>
            </a:r>
          </a:p>
          <a:p>
            <a:pPr defTabSz="1371579"/>
            <a:endParaRPr lang="en-US" sz="2700" b="1" dirty="0">
              <a:solidFill>
                <a:schemeClr val="bg1"/>
              </a:solidFill>
              <a:latin typeface="Calibri" panose="020F0502020204030204"/>
            </a:endParaRPr>
          </a:p>
          <a:p>
            <a:pPr defTabSz="1371579"/>
            <a:r>
              <a:rPr lang="en-US" sz="2700" b="1" dirty="0">
                <a:solidFill>
                  <a:schemeClr val="bg1"/>
                </a:solidFill>
                <a:latin typeface="Calibri" panose="020F0502020204030204"/>
              </a:rPr>
              <a:t> </a:t>
            </a:r>
          </a:p>
          <a:p>
            <a:pPr defTabSz="1371579"/>
            <a:endParaRPr lang="en-US" sz="1050" b="1" dirty="0">
              <a:solidFill>
                <a:schemeClr val="bg1"/>
              </a:solidFill>
              <a:latin typeface="Calibri" panose="020F0502020204030204"/>
            </a:endParaRPr>
          </a:p>
          <a:p>
            <a:pPr defTabSz="1371579"/>
            <a:endParaRPr lang="en-US" sz="2100" dirty="0">
              <a:solidFill>
                <a:schemeClr val="bg1"/>
              </a:solidFill>
              <a:latin typeface="Calibri" panose="020F0502020204030204"/>
            </a:endParaRPr>
          </a:p>
        </p:txBody>
      </p:sp>
      <p:sp>
        <p:nvSpPr>
          <p:cNvPr id="31" name="Rectangle 30"/>
          <p:cNvSpPr/>
          <p:nvPr/>
        </p:nvSpPr>
        <p:spPr>
          <a:xfrm>
            <a:off x="609487" y="7130568"/>
            <a:ext cx="1918120" cy="520667"/>
          </a:xfrm>
          <a:prstGeom prst="rect">
            <a:avLst/>
          </a:prstGeom>
        </p:spPr>
        <p:txBody>
          <a:bodyPr wrap="none">
            <a:spAutoFit/>
          </a:bodyPr>
          <a:lstStyle/>
          <a:p>
            <a:pPr defTabSz="1371579"/>
            <a:r>
              <a:rPr lang="en-US" sz="2700" b="1" dirty="0">
                <a:solidFill>
                  <a:srgbClr val="FD9F4D"/>
                </a:solidFill>
                <a:latin typeface="Calibri" panose="020F0502020204030204"/>
              </a:rPr>
              <a:t>Personality </a:t>
            </a:r>
          </a:p>
        </p:txBody>
      </p:sp>
      <p:sp>
        <p:nvSpPr>
          <p:cNvPr id="34" name="Rectangle 33"/>
          <p:cNvSpPr/>
          <p:nvPr/>
        </p:nvSpPr>
        <p:spPr>
          <a:xfrm>
            <a:off x="14158195" y="1437388"/>
            <a:ext cx="2049536" cy="520667"/>
          </a:xfrm>
          <a:prstGeom prst="rect">
            <a:avLst/>
          </a:prstGeom>
        </p:spPr>
        <p:txBody>
          <a:bodyPr wrap="none">
            <a:spAutoFit/>
          </a:bodyPr>
          <a:lstStyle/>
          <a:p>
            <a:pPr defTabSz="1371579"/>
            <a:r>
              <a:rPr lang="en-US" sz="2700" b="1" dirty="0">
                <a:solidFill>
                  <a:srgbClr val="FD9F4D"/>
                </a:solidFill>
                <a:latin typeface="Calibri" panose="020F0502020204030204"/>
              </a:rPr>
              <a:t>Motivations </a:t>
            </a:r>
          </a:p>
        </p:txBody>
      </p:sp>
      <p:sp>
        <p:nvSpPr>
          <p:cNvPr id="5" name="TextBox 4"/>
          <p:cNvSpPr txBox="1"/>
          <p:nvPr/>
        </p:nvSpPr>
        <p:spPr>
          <a:xfrm>
            <a:off x="495965" y="5722648"/>
            <a:ext cx="4497266" cy="1088668"/>
          </a:xfrm>
          <a:prstGeom prst="rect">
            <a:avLst/>
          </a:prstGeom>
          <a:noFill/>
        </p:spPr>
        <p:txBody>
          <a:bodyPr wrap="square" rtlCol="0">
            <a:spAutoFit/>
          </a:bodyPr>
          <a:lstStyle/>
          <a:p>
            <a:pPr defTabSz="1371579"/>
            <a:r>
              <a:rPr lang="en-US" sz="2100" dirty="0">
                <a:solidFill>
                  <a:srgbClr val="052B3E"/>
                </a:solidFill>
                <a:latin typeface="Calibri" panose="020F0502020204030204"/>
              </a:rPr>
              <a:t>Age: </a:t>
            </a:r>
          </a:p>
          <a:p>
            <a:pPr defTabSz="1371579"/>
            <a:r>
              <a:rPr lang="en-US" sz="2100" dirty="0">
                <a:solidFill>
                  <a:srgbClr val="052B3E"/>
                </a:solidFill>
                <a:latin typeface="Calibri" panose="020F0502020204030204"/>
              </a:rPr>
              <a:t>Occupation: 	</a:t>
            </a:r>
          </a:p>
          <a:p>
            <a:pPr defTabSz="1371579"/>
            <a:r>
              <a:rPr lang="en-US" sz="2100" dirty="0">
                <a:solidFill>
                  <a:srgbClr val="052B3E"/>
                </a:solidFill>
                <a:latin typeface="Calibri" panose="020F0502020204030204"/>
              </a:rPr>
              <a:t>Location:</a:t>
            </a:r>
          </a:p>
        </p:txBody>
      </p:sp>
      <p:sp>
        <p:nvSpPr>
          <p:cNvPr id="25" name="Rounded Rectangle 24"/>
          <p:cNvSpPr/>
          <p:nvPr/>
        </p:nvSpPr>
        <p:spPr>
          <a:xfrm>
            <a:off x="6270301" y="1285996"/>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pic>
        <p:nvPicPr>
          <p:cNvPr id="13" name="Picture 12"/>
          <p:cNvPicPr>
            <a:picLocks noChangeAspect="1"/>
          </p:cNvPicPr>
          <p:nvPr/>
        </p:nvPicPr>
        <p:blipFill>
          <a:blip r:embed="rId3">
            <a:duotone>
              <a:prstClr val="black"/>
              <a:schemeClr val="accent6">
                <a:tint val="45000"/>
                <a:satMod val="400000"/>
              </a:schemeClr>
            </a:duotone>
          </a:blip>
          <a:stretch>
            <a:fillRect/>
          </a:stretch>
        </p:blipFill>
        <p:spPr>
          <a:xfrm>
            <a:off x="609487" y="7527688"/>
            <a:ext cx="3553359" cy="2187914"/>
          </a:xfrm>
          <a:prstGeom prst="rect">
            <a:avLst/>
          </a:prstGeom>
        </p:spPr>
      </p:pic>
      <p:pic>
        <p:nvPicPr>
          <p:cNvPr id="15" name="Picture 14"/>
          <p:cNvPicPr>
            <a:picLocks noChangeAspect="1"/>
          </p:cNvPicPr>
          <p:nvPr/>
        </p:nvPicPr>
        <p:blipFill>
          <a:blip r:embed="rId4">
            <a:duotone>
              <a:prstClr val="black"/>
              <a:schemeClr val="accent3">
                <a:tint val="45000"/>
                <a:satMod val="400000"/>
              </a:schemeClr>
            </a:duotone>
          </a:blip>
          <a:stretch>
            <a:fillRect/>
          </a:stretch>
        </p:blipFill>
        <p:spPr>
          <a:xfrm>
            <a:off x="14310982" y="1853155"/>
            <a:ext cx="3254332" cy="2498557"/>
          </a:xfrm>
          <a:prstGeom prst="rect">
            <a:avLst/>
          </a:prstGeom>
        </p:spPr>
      </p:pic>
      <p:sp>
        <p:nvSpPr>
          <p:cNvPr id="16" name="Rectangle 15"/>
          <p:cNvSpPr/>
          <p:nvPr/>
        </p:nvSpPr>
        <p:spPr>
          <a:xfrm>
            <a:off x="480687" y="4355428"/>
            <a:ext cx="4093839" cy="1440009"/>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1579"/>
            <a:r>
              <a:rPr lang="en-US" sz="2100" b="1" dirty="0">
                <a:solidFill>
                  <a:schemeClr val="tx1"/>
                </a:solidFill>
                <a:latin typeface="Calibri" panose="020F0502020204030204"/>
              </a:rPr>
              <a:t>I am looking for a website which can help me to compare the reviews of the product and provide me the best product</a:t>
            </a:r>
          </a:p>
        </p:txBody>
      </p:sp>
      <p:sp>
        <p:nvSpPr>
          <p:cNvPr id="17" name="TextBox 16"/>
          <p:cNvSpPr txBox="1"/>
          <p:nvPr/>
        </p:nvSpPr>
        <p:spPr>
          <a:xfrm>
            <a:off x="486195" y="339098"/>
            <a:ext cx="11351228" cy="923330"/>
          </a:xfrm>
          <a:prstGeom prst="rect">
            <a:avLst/>
          </a:prstGeom>
          <a:noFill/>
        </p:spPr>
        <p:txBody>
          <a:bodyPr wrap="square" rtlCol="0">
            <a:spAutoFit/>
          </a:bodyPr>
          <a:lstStyle/>
          <a:p>
            <a:pPr defTabSz="1371613">
              <a:lnSpc>
                <a:spcPct val="90000"/>
              </a:lnSpc>
              <a:spcBef>
                <a:spcPct val="0"/>
              </a:spcBef>
            </a:pPr>
            <a:r>
              <a:rPr lang="en-US" sz="6000" dirty="0">
                <a:solidFill>
                  <a:schemeClr val="accent2"/>
                </a:solidFill>
                <a:latin typeface="Antonio Bold"/>
              </a:rPr>
              <a:t>Customer Persona Template </a:t>
            </a:r>
          </a:p>
        </p:txBody>
      </p:sp>
      <p:sp>
        <p:nvSpPr>
          <p:cNvPr id="2" name="Rectangle 1"/>
          <p:cNvSpPr/>
          <p:nvPr/>
        </p:nvSpPr>
        <p:spPr>
          <a:xfrm>
            <a:off x="495964" y="1796111"/>
            <a:ext cx="4120358" cy="2498557"/>
          </a:xfrm>
          <a:prstGeom prst="rect">
            <a:avLst/>
          </a:prstGeom>
          <a:ln/>
        </p:spPr>
        <p:style>
          <a:lnRef idx="2">
            <a:schemeClr val="accent6"/>
          </a:lnRef>
          <a:fillRef idx="1">
            <a:schemeClr val="lt1"/>
          </a:fillRef>
          <a:effectRef idx="0">
            <a:schemeClr val="accent6"/>
          </a:effectRef>
          <a:fontRef idx="minor">
            <a:schemeClr val="dk1"/>
          </a:fontRef>
        </p:style>
        <p:txBody>
          <a:bodyPr rtlCol="0" anchor="ctr"/>
          <a:lstStyle/>
          <a:p>
            <a:pPr defTabSz="1371613"/>
            <a:r>
              <a:rPr lang="en-US" sz="2400" dirty="0">
                <a:solidFill>
                  <a:prstClr val="black"/>
                </a:solidFill>
                <a:latin typeface="Calibri" panose="020F0502020204030204"/>
              </a:rPr>
              <a:t> </a:t>
            </a:r>
          </a:p>
        </p:txBody>
      </p:sp>
      <p:sp>
        <p:nvSpPr>
          <p:cNvPr id="18" name="Rounded Rectangle 17"/>
          <p:cNvSpPr/>
          <p:nvPr/>
        </p:nvSpPr>
        <p:spPr>
          <a:xfrm>
            <a:off x="8777729" y="1285995"/>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sp>
        <p:nvSpPr>
          <p:cNvPr id="19" name="Rounded Rectangle 18"/>
          <p:cNvSpPr/>
          <p:nvPr/>
        </p:nvSpPr>
        <p:spPr>
          <a:xfrm>
            <a:off x="11285158" y="1285993"/>
            <a:ext cx="2354642" cy="567162"/>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defTabSz="1371579"/>
            <a:r>
              <a:rPr lang="en-US" sz="1650" dirty="0">
                <a:solidFill>
                  <a:schemeClr val="tx1"/>
                </a:solidFill>
                <a:latin typeface="Calibri" panose="020F0502020204030204"/>
              </a:rPr>
              <a:t>Personality trait</a:t>
            </a:r>
          </a:p>
        </p:txBody>
      </p:sp>
      <p:grpSp>
        <p:nvGrpSpPr>
          <p:cNvPr id="20" name="Group 2"/>
          <p:cNvGrpSpPr/>
          <p:nvPr/>
        </p:nvGrpSpPr>
        <p:grpSpPr>
          <a:xfrm>
            <a:off x="608004" y="1034509"/>
            <a:ext cx="475573" cy="475573"/>
            <a:chOff x="0" y="0"/>
            <a:chExt cx="634097" cy="634097"/>
          </a:xfrm>
        </p:grpSpPr>
        <p:grpSp>
          <p:nvGrpSpPr>
            <p:cNvPr id="21" name="Group 3"/>
            <p:cNvGrpSpPr/>
            <p:nvPr/>
          </p:nvGrpSpPr>
          <p:grpSpPr>
            <a:xfrm>
              <a:off x="0" y="0"/>
              <a:ext cx="634097" cy="634097"/>
              <a:chOff x="0" y="0"/>
              <a:chExt cx="6350000" cy="6350000"/>
            </a:xfrm>
          </p:grpSpPr>
          <p:sp>
            <p:nvSpPr>
              <p:cNvPr id="2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2AE8">
                  <a:alpha val="14902"/>
                </a:srgbClr>
              </a:solidFill>
            </p:spPr>
          </p:sp>
        </p:grpSp>
        <p:pic>
          <p:nvPicPr>
            <p:cNvPr id="22" name="Picture 5"/>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59131" y="59131"/>
              <a:ext cx="515836" cy="515836"/>
            </a:xfrm>
            <a:prstGeom prst="rect">
              <a:avLst/>
            </a:prstGeom>
          </p:spPr>
        </p:pic>
        <p:pic>
          <p:nvPicPr>
            <p:cNvPr id="23" name="Picture 6"/>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p:blipFill>
          <p:spPr>
            <a:xfrm>
              <a:off x="181981" y="227167"/>
              <a:ext cx="270136" cy="179763"/>
            </a:xfrm>
            <a:prstGeom prst="rect">
              <a:avLst/>
            </a:prstGeom>
          </p:spPr>
        </p:pic>
      </p:grpSp>
      <p:sp>
        <p:nvSpPr>
          <p:cNvPr id="29" name="TextBox 12"/>
          <p:cNvSpPr txBox="1"/>
          <p:nvPr/>
        </p:nvSpPr>
        <p:spPr>
          <a:xfrm>
            <a:off x="1586740" y="1084970"/>
            <a:ext cx="6084409" cy="307975"/>
          </a:xfrm>
          <a:prstGeom prst="rect">
            <a:avLst/>
          </a:prstGeom>
        </p:spPr>
        <p:txBody>
          <a:bodyPr lIns="0" tIns="0" rIns="0" bIns="0" rtlCol="0" anchor="t">
            <a:spAutoFit/>
          </a:bodyPr>
          <a:lstStyle/>
          <a:p>
            <a:pPr>
              <a:lnSpc>
                <a:spcPts val="2240"/>
              </a:lnSpc>
            </a:pPr>
            <a:r>
              <a:rPr lang="en-US" sz="1600" spc="32" dirty="0">
                <a:solidFill>
                  <a:srgbClr val="545454"/>
                </a:solidFill>
                <a:latin typeface="Gothic A1 Medium"/>
              </a:rPr>
              <a:t>WADHWANI FOUNDATION | Entrepreneur</a:t>
            </a:r>
          </a:p>
        </p:txBody>
      </p:sp>
      <p:pic>
        <p:nvPicPr>
          <p:cNvPr id="1026" name="Picture 2" descr="Man Style Images | Free Vectors, Stock Photos &amp; PSD">
            <a:extLst>
              <a:ext uri="{FF2B5EF4-FFF2-40B4-BE49-F238E27FC236}">
                <a16:creationId xmlns:a16="http://schemas.microsoft.com/office/drawing/2014/main" id="{048CE3B3-6788-1974-E434-1F705570792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80687" y="1829334"/>
            <a:ext cx="4093838" cy="24790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50666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38871" y="1517305"/>
            <a:ext cx="475573" cy="475573"/>
            <a:chOff x="0" y="0"/>
            <a:chExt cx="634097" cy="634097"/>
          </a:xfrm>
        </p:grpSpPr>
        <p:grpSp>
          <p:nvGrpSpPr>
            <p:cNvPr id="3" name="Group 3"/>
            <p:cNvGrpSpPr/>
            <p:nvPr/>
          </p:nvGrpSpPr>
          <p:grpSpPr>
            <a:xfrm>
              <a:off x="0" y="0"/>
              <a:ext cx="634097" cy="634097"/>
              <a:chOff x="0" y="0"/>
              <a:chExt cx="6350000" cy="6350000"/>
            </a:xfrm>
          </p:grpSpPr>
          <p:sp>
            <p:nvSpPr>
              <p:cNvPr id="4" name="Freeform 4"/>
              <p:cNvSpPr/>
              <p:nvPr/>
            </p:nvSpPr>
            <p:spPr>
              <a:xfrm>
                <a:off x="14167" y="0"/>
                <a:ext cx="6321665" cy="6350000"/>
              </a:xfrm>
              <a:custGeom>
                <a:avLst/>
                <a:gdLst/>
                <a:ahLst/>
                <a:cxnLst/>
                <a:rect l="l" t="t" r="r" b="b"/>
                <a:pathLst>
                  <a:path w="6321665" h="6350000">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rgbClr val="7C2AE8">
                  <a:alpha val="14902"/>
                </a:srgbClr>
              </a:solidFill>
            </p:spPr>
          </p:sp>
        </p:grpSp>
        <p:pic>
          <p:nvPicPr>
            <p:cNvPr id="5" name="Picture 5"/>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59131" y="59131"/>
              <a:ext cx="515836" cy="515836"/>
            </a:xfrm>
            <a:prstGeom prst="rect">
              <a:avLst/>
            </a:prstGeom>
          </p:spPr>
        </p:pic>
        <p:pic>
          <p:nvPicPr>
            <p:cNvPr id="6" name="Picture 6"/>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a:fillRect/>
            </a:stretch>
          </p:blipFill>
          <p:spPr>
            <a:xfrm>
              <a:off x="181981" y="227167"/>
              <a:ext cx="270136" cy="179763"/>
            </a:xfrm>
            <a:prstGeom prst="rect">
              <a:avLst/>
            </a:prstGeom>
          </p:spPr>
        </p:pic>
      </p:grpSp>
      <p:sp>
        <p:nvSpPr>
          <p:cNvPr id="9" name="TextBox 9"/>
          <p:cNvSpPr txBox="1"/>
          <p:nvPr/>
        </p:nvSpPr>
        <p:spPr>
          <a:xfrm>
            <a:off x="12542684" y="9361170"/>
            <a:ext cx="5272567" cy="377190"/>
          </a:xfrm>
          <a:prstGeom prst="rect">
            <a:avLst/>
          </a:prstGeom>
        </p:spPr>
        <p:txBody>
          <a:bodyPr lIns="0" tIns="0" rIns="0" bIns="0" rtlCol="0" anchor="t">
            <a:spAutoFit/>
          </a:bodyPr>
          <a:lstStyle/>
          <a:p>
            <a:pPr algn="r">
              <a:lnSpc>
                <a:spcPts val="2520"/>
              </a:lnSpc>
            </a:pPr>
            <a:r>
              <a:rPr lang="en-US" sz="2100">
                <a:solidFill>
                  <a:srgbClr val="C02026"/>
                </a:solidFill>
                <a:latin typeface="Gothic A1 Light"/>
              </a:rPr>
              <a:t>Creating Jobs. Changing Lives.</a:t>
            </a:r>
          </a:p>
        </p:txBody>
      </p:sp>
      <p:sp>
        <p:nvSpPr>
          <p:cNvPr id="10" name="TextBox 10"/>
          <p:cNvSpPr txBox="1"/>
          <p:nvPr/>
        </p:nvSpPr>
        <p:spPr>
          <a:xfrm>
            <a:off x="1028700" y="9079230"/>
            <a:ext cx="526895" cy="339090"/>
          </a:xfrm>
          <a:prstGeom prst="rect">
            <a:avLst/>
          </a:prstGeom>
        </p:spPr>
        <p:txBody>
          <a:bodyPr lIns="0" tIns="0" rIns="0" bIns="0" rtlCol="0" anchor="t">
            <a:spAutoFit/>
          </a:bodyPr>
          <a:lstStyle/>
          <a:p>
            <a:pPr>
              <a:lnSpc>
                <a:spcPts val="2100"/>
              </a:lnSpc>
            </a:pPr>
            <a:r>
              <a:rPr lang="en-US" sz="2100">
                <a:solidFill>
                  <a:srgbClr val="272727"/>
                </a:solidFill>
                <a:latin typeface="Gothic A1 Bold"/>
              </a:rPr>
              <a:t>02</a:t>
            </a:r>
          </a:p>
        </p:txBody>
      </p:sp>
      <p:sp>
        <p:nvSpPr>
          <p:cNvPr id="12" name="TextBox 12"/>
          <p:cNvSpPr txBox="1"/>
          <p:nvPr/>
        </p:nvSpPr>
        <p:spPr>
          <a:xfrm>
            <a:off x="1717607" y="1567766"/>
            <a:ext cx="6084409" cy="307975"/>
          </a:xfrm>
          <a:prstGeom prst="rect">
            <a:avLst/>
          </a:prstGeom>
        </p:spPr>
        <p:txBody>
          <a:bodyPr lIns="0" tIns="0" rIns="0" bIns="0" rtlCol="0" anchor="t">
            <a:spAutoFit/>
          </a:bodyPr>
          <a:lstStyle/>
          <a:p>
            <a:pPr>
              <a:lnSpc>
                <a:spcPts val="2240"/>
              </a:lnSpc>
            </a:pPr>
            <a:r>
              <a:rPr lang="en-US" sz="1600" spc="32" dirty="0">
                <a:solidFill>
                  <a:srgbClr val="545454"/>
                </a:solidFill>
                <a:latin typeface="Gothic A1 Medium"/>
              </a:rPr>
              <a:t>WADHWANI FOUNDATION | Entrepreneur</a:t>
            </a:r>
          </a:p>
        </p:txBody>
      </p:sp>
      <p:sp>
        <p:nvSpPr>
          <p:cNvPr id="13" name="TextBox 15"/>
          <p:cNvSpPr txBox="1"/>
          <p:nvPr/>
        </p:nvSpPr>
        <p:spPr>
          <a:xfrm>
            <a:off x="738845" y="546240"/>
            <a:ext cx="12338484" cy="1115690"/>
          </a:xfrm>
          <a:prstGeom prst="rect">
            <a:avLst/>
          </a:prstGeom>
        </p:spPr>
        <p:txBody>
          <a:bodyPr wrap="square" lIns="0" tIns="0" rIns="0" bIns="0" rtlCol="0" anchor="t">
            <a:spAutoFit/>
          </a:bodyPr>
          <a:lstStyle/>
          <a:p>
            <a:pPr>
              <a:lnSpc>
                <a:spcPts val="8747"/>
              </a:lnSpc>
            </a:pPr>
            <a:r>
              <a:rPr lang="en-US" sz="6000" dirty="0">
                <a:solidFill>
                  <a:schemeClr val="accent2"/>
                </a:solidFill>
                <a:latin typeface="Antonio Bold"/>
              </a:rPr>
              <a:t>Value Proposition Canvas </a:t>
            </a:r>
          </a:p>
        </p:txBody>
      </p:sp>
      <p:grpSp>
        <p:nvGrpSpPr>
          <p:cNvPr id="7" name="Group 6"/>
          <p:cNvGrpSpPr/>
          <p:nvPr/>
        </p:nvGrpSpPr>
        <p:grpSpPr>
          <a:xfrm>
            <a:off x="1367788" y="3334106"/>
            <a:ext cx="14862812" cy="5676384"/>
            <a:chOff x="993509" y="1275171"/>
            <a:chExt cx="6765358" cy="3305899"/>
          </a:xfrm>
        </p:grpSpPr>
        <p:grpSp>
          <p:nvGrpSpPr>
            <p:cNvPr id="14" name="Group 13"/>
            <p:cNvGrpSpPr/>
            <p:nvPr/>
          </p:nvGrpSpPr>
          <p:grpSpPr>
            <a:xfrm>
              <a:off x="2991814" y="2419869"/>
              <a:ext cx="2911566" cy="1229114"/>
              <a:chOff x="587719" y="1125830"/>
              <a:chExt cx="4350054" cy="1835386"/>
            </a:xfrm>
          </p:grpSpPr>
          <p:grpSp>
            <p:nvGrpSpPr>
              <p:cNvPr id="15" name="Group 14"/>
              <p:cNvGrpSpPr/>
              <p:nvPr/>
            </p:nvGrpSpPr>
            <p:grpSpPr>
              <a:xfrm>
                <a:off x="2884450" y="1125830"/>
                <a:ext cx="2053323" cy="1828800"/>
                <a:chOff x="2884450" y="1125830"/>
                <a:chExt cx="2053323" cy="1828800"/>
              </a:xfrm>
            </p:grpSpPr>
            <p:sp>
              <p:nvSpPr>
                <p:cNvPr id="25" name="Flowchart: Connector 24"/>
                <p:cNvSpPr/>
                <p:nvPr/>
              </p:nvSpPr>
              <p:spPr>
                <a:xfrm>
                  <a:off x="2884450" y="1125830"/>
                  <a:ext cx="1828800" cy="1828800"/>
                </a:xfrm>
                <a:prstGeom prst="flowChartConnector">
                  <a:avLst/>
                </a:prstGeom>
                <a:solidFill>
                  <a:srgbClr val="FFC000">
                    <a:lumMod val="60000"/>
                    <a:lumOff val="40000"/>
                  </a:srgbClr>
                </a:solidFill>
                <a:ln w="635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black"/>
                    </a:solidFill>
                    <a:effectLst/>
                    <a:uLnTx/>
                    <a:uFillTx/>
                    <a:latin typeface="Calibri" panose="020F0502020204030204"/>
                    <a:ea typeface="+mn-ea"/>
                    <a:cs typeface="+mn-cs"/>
                    <a:sym typeface="Arial"/>
                  </a:endParaRPr>
                </a:p>
              </p:txBody>
            </p:sp>
            <p:sp>
              <p:nvSpPr>
                <p:cNvPr id="26" name="Flowchart: Connector 25"/>
                <p:cNvSpPr/>
                <p:nvPr/>
              </p:nvSpPr>
              <p:spPr>
                <a:xfrm>
                  <a:off x="3646450" y="1887830"/>
                  <a:ext cx="304800" cy="304800"/>
                </a:xfrm>
                <a:prstGeom prst="flowChartConnector">
                  <a:avLst/>
                </a:prstGeom>
                <a:solidFill>
                  <a:srgbClr val="FFC000"/>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27" name="Straight Arrow Connector 26"/>
                <p:cNvCxnSpPr>
                  <a:endCxn id="25" idx="2"/>
                </p:cNvCxnSpPr>
                <p:nvPr/>
              </p:nvCxnSpPr>
              <p:spPr>
                <a:xfrm flipH="1">
                  <a:off x="2884450" y="2040230"/>
                  <a:ext cx="762000" cy="0"/>
                </a:xfrm>
                <a:prstGeom prst="straightConnector1">
                  <a:avLst/>
                </a:prstGeom>
                <a:noFill/>
                <a:ln w="38100" cap="flat" cmpd="sng" algn="ctr">
                  <a:solidFill>
                    <a:srgbClr val="A5A5A5"/>
                  </a:solidFill>
                  <a:prstDash val="solid"/>
                  <a:miter lim="800000"/>
                  <a:tailEnd type="triangle"/>
                </a:ln>
                <a:effectLst/>
              </p:spPr>
            </p:cxnSp>
            <p:cxnSp>
              <p:nvCxnSpPr>
                <p:cNvPr id="28" name="Straight Connector 27"/>
                <p:cNvCxnSpPr>
                  <a:stCxn id="25" idx="7"/>
                  <a:endCxn id="26" idx="0"/>
                </p:cNvCxnSpPr>
                <p:nvPr/>
              </p:nvCxnSpPr>
              <p:spPr>
                <a:xfrm flipH="1">
                  <a:off x="3798850" y="1393652"/>
                  <a:ext cx="646578" cy="494178"/>
                </a:xfrm>
                <a:prstGeom prst="line">
                  <a:avLst/>
                </a:prstGeom>
                <a:noFill/>
                <a:ln w="28575" cap="flat" cmpd="sng" algn="ctr">
                  <a:solidFill>
                    <a:srgbClr val="A5A5A5"/>
                  </a:solidFill>
                  <a:prstDash val="solid"/>
                  <a:miter lim="800000"/>
                </a:ln>
                <a:effectLst/>
              </p:spPr>
            </p:cxnSp>
            <p:cxnSp>
              <p:nvCxnSpPr>
                <p:cNvPr id="29" name="Straight Connector 28"/>
                <p:cNvCxnSpPr>
                  <a:stCxn id="25" idx="5"/>
                  <a:endCxn id="26" idx="4"/>
                </p:cNvCxnSpPr>
                <p:nvPr/>
              </p:nvCxnSpPr>
              <p:spPr>
                <a:xfrm flipH="1" flipV="1">
                  <a:off x="3798850" y="2192630"/>
                  <a:ext cx="646578" cy="494178"/>
                </a:xfrm>
                <a:prstGeom prst="line">
                  <a:avLst/>
                </a:prstGeom>
                <a:noFill/>
                <a:ln w="28575" cap="flat" cmpd="sng" algn="ctr">
                  <a:solidFill>
                    <a:srgbClr val="A5A5A5"/>
                  </a:solidFill>
                  <a:prstDash val="solid"/>
                  <a:miter lim="800000"/>
                </a:ln>
                <a:effectLst/>
              </p:spPr>
            </p:cxnSp>
            <p:sp>
              <p:nvSpPr>
                <p:cNvPr id="30" name="TextBox 29"/>
                <p:cNvSpPr txBox="1"/>
                <p:nvPr/>
              </p:nvSpPr>
              <p:spPr>
                <a:xfrm>
                  <a:off x="4063533" y="192002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JOBS</a:t>
                  </a:r>
                </a:p>
              </p:txBody>
            </p:sp>
            <p:sp>
              <p:nvSpPr>
                <p:cNvPr id="31" name="TextBox 30"/>
                <p:cNvSpPr txBox="1"/>
                <p:nvPr/>
              </p:nvSpPr>
              <p:spPr>
                <a:xfrm>
                  <a:off x="3355370" y="2351186"/>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PAINS</a:t>
                  </a:r>
                </a:p>
              </p:txBody>
            </p:sp>
            <p:sp>
              <p:nvSpPr>
                <p:cNvPr id="32" name="TextBox 31"/>
                <p:cNvSpPr txBox="1"/>
                <p:nvPr/>
              </p:nvSpPr>
              <p:spPr>
                <a:xfrm>
                  <a:off x="3315382" y="1377593"/>
                  <a:ext cx="874240"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ED7D31">
                          <a:lumMod val="50000"/>
                        </a:srgbClr>
                      </a:solidFill>
                      <a:effectLst/>
                      <a:uLnTx/>
                      <a:uFillTx/>
                      <a:cs typeface="Arial"/>
                      <a:sym typeface="Arial"/>
                    </a:rPr>
                    <a:t>GAINS</a:t>
                  </a:r>
                </a:p>
              </p:txBody>
            </p:sp>
          </p:grpSp>
          <p:grpSp>
            <p:nvGrpSpPr>
              <p:cNvPr id="16" name="Group 15"/>
              <p:cNvGrpSpPr/>
              <p:nvPr/>
            </p:nvGrpSpPr>
            <p:grpSpPr>
              <a:xfrm>
                <a:off x="587719" y="1125830"/>
                <a:ext cx="2080915" cy="1835386"/>
                <a:chOff x="587719" y="1125830"/>
                <a:chExt cx="2080915" cy="1835386"/>
              </a:xfrm>
            </p:grpSpPr>
            <p:sp>
              <p:nvSpPr>
                <p:cNvPr id="17" name="Rectangle 16"/>
                <p:cNvSpPr/>
                <p:nvPr/>
              </p:nvSpPr>
              <p:spPr>
                <a:xfrm>
                  <a:off x="653143" y="1125830"/>
                  <a:ext cx="1828800" cy="1828800"/>
                </a:xfrm>
                <a:prstGeom prst="rect">
                  <a:avLst/>
                </a:prstGeom>
                <a:solidFill>
                  <a:srgbClr val="70AD47">
                    <a:lumMod val="60000"/>
                    <a:lumOff val="40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sp>
              <p:nvSpPr>
                <p:cNvPr id="18" name="Flowchart: Connector 17"/>
                <p:cNvSpPr/>
                <p:nvPr/>
              </p:nvSpPr>
              <p:spPr>
                <a:xfrm>
                  <a:off x="1415143" y="1891123"/>
                  <a:ext cx="304800" cy="304800"/>
                </a:xfrm>
                <a:prstGeom prst="flowChartConnector">
                  <a:avLst/>
                </a:prstGeom>
                <a:solidFill>
                  <a:srgbClr val="70AD47">
                    <a:lumMod val="75000"/>
                  </a:srgbClr>
                </a:solidFill>
                <a:ln w="12700" cap="flat" cmpd="sng" algn="ctr">
                  <a:noFill/>
                  <a:prstDash val="solid"/>
                  <a:miter lim="800000"/>
                </a:ln>
                <a:effectLst/>
              </p:spPr>
              <p:txBody>
                <a:bodyPr rtlCol="0" anchor="ctr"/>
                <a:lstStyle/>
                <a:p>
                  <a:pPr marL="0" marR="0" lvl="0" indent="0" algn="ctr" defTabSz="685783" eaLnBrk="1" fontAlgn="auto" latinLnBrk="0" hangingPunct="1">
                    <a:lnSpc>
                      <a:spcPct val="100000"/>
                    </a:lnSpc>
                    <a:spcBef>
                      <a:spcPts val="0"/>
                    </a:spcBef>
                    <a:spcAft>
                      <a:spcPts val="0"/>
                    </a:spcAft>
                    <a:buClrTx/>
                    <a:buSzTx/>
                    <a:buFont typeface="Arial"/>
                    <a:buNone/>
                    <a:tabLst/>
                    <a:defRPr/>
                  </a:pPr>
                  <a:endParaRPr kumimoji="0" lang="en-US" sz="3200" b="0" i="0" u="none" strike="noStrike" kern="0" cap="none" spc="0" normalizeH="0" baseline="0" noProof="0">
                    <a:ln>
                      <a:noFill/>
                    </a:ln>
                    <a:solidFill>
                      <a:prstClr val="white"/>
                    </a:solidFill>
                    <a:effectLst/>
                    <a:uLnTx/>
                    <a:uFillTx/>
                    <a:latin typeface="Calibri" panose="020F0502020204030204"/>
                    <a:ea typeface="+mn-ea"/>
                    <a:cs typeface="+mn-cs"/>
                    <a:sym typeface="Arial"/>
                  </a:endParaRPr>
                </a:p>
              </p:txBody>
            </p:sp>
            <p:cxnSp>
              <p:nvCxnSpPr>
                <p:cNvPr id="19" name="Straight Arrow Connector 18"/>
                <p:cNvCxnSpPr>
                  <a:endCxn id="17" idx="3"/>
                </p:cNvCxnSpPr>
                <p:nvPr/>
              </p:nvCxnSpPr>
              <p:spPr>
                <a:xfrm>
                  <a:off x="1738265" y="2040230"/>
                  <a:ext cx="743678" cy="0"/>
                </a:xfrm>
                <a:prstGeom prst="straightConnector1">
                  <a:avLst/>
                </a:prstGeom>
                <a:noFill/>
                <a:ln w="38100" cap="flat" cmpd="sng" algn="ctr">
                  <a:solidFill>
                    <a:srgbClr val="A5A5A5"/>
                  </a:solidFill>
                  <a:prstDash val="solid"/>
                  <a:miter lim="800000"/>
                  <a:tailEnd type="triangle"/>
                </a:ln>
                <a:effectLst/>
              </p:spPr>
            </p:cxnSp>
            <p:cxnSp>
              <p:nvCxnSpPr>
                <p:cNvPr id="20" name="Straight Connector 19"/>
                <p:cNvCxnSpPr>
                  <a:stCxn id="18" idx="0"/>
                </p:cNvCxnSpPr>
                <p:nvPr/>
              </p:nvCxnSpPr>
              <p:spPr>
                <a:xfrm flipH="1" flipV="1">
                  <a:off x="653143" y="1125830"/>
                  <a:ext cx="914400" cy="765293"/>
                </a:xfrm>
                <a:prstGeom prst="line">
                  <a:avLst/>
                </a:prstGeom>
                <a:noFill/>
                <a:ln w="38100" cap="flat" cmpd="sng" algn="ctr">
                  <a:solidFill>
                    <a:srgbClr val="A5A5A5"/>
                  </a:solidFill>
                  <a:prstDash val="solid"/>
                  <a:miter lim="800000"/>
                </a:ln>
                <a:effectLst/>
              </p:spPr>
            </p:cxnSp>
            <p:cxnSp>
              <p:nvCxnSpPr>
                <p:cNvPr id="21" name="Straight Connector 20"/>
                <p:cNvCxnSpPr/>
                <p:nvPr/>
              </p:nvCxnSpPr>
              <p:spPr>
                <a:xfrm flipH="1">
                  <a:off x="653143" y="2202509"/>
                  <a:ext cx="925766" cy="758707"/>
                </a:xfrm>
                <a:prstGeom prst="line">
                  <a:avLst/>
                </a:prstGeom>
                <a:noFill/>
                <a:ln w="38100" cap="flat" cmpd="sng" algn="ctr">
                  <a:solidFill>
                    <a:srgbClr val="A5A5A5"/>
                  </a:solidFill>
                  <a:prstDash val="solid"/>
                  <a:miter lim="800000"/>
                </a:ln>
                <a:effectLst/>
              </p:spPr>
            </p:cxnSp>
            <p:sp>
              <p:nvSpPr>
                <p:cNvPr id="22" name="TextBox 21"/>
                <p:cNvSpPr txBox="1"/>
                <p:nvPr/>
              </p:nvSpPr>
              <p:spPr>
                <a:xfrm>
                  <a:off x="1298136" y="1377594"/>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GAIN CREATORS </a:t>
                  </a:r>
                </a:p>
              </p:txBody>
            </p:sp>
            <p:sp>
              <p:nvSpPr>
                <p:cNvPr id="23" name="TextBox 22"/>
                <p:cNvSpPr txBox="1"/>
                <p:nvPr/>
              </p:nvSpPr>
              <p:spPr>
                <a:xfrm>
                  <a:off x="1391480" y="2351187"/>
                  <a:ext cx="1277154" cy="321196"/>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PAIN KILLERS</a:t>
                  </a:r>
                </a:p>
              </p:txBody>
            </p:sp>
            <p:sp>
              <p:nvSpPr>
                <p:cNvPr id="24" name="TextBox 23"/>
                <p:cNvSpPr txBox="1"/>
                <p:nvPr/>
              </p:nvSpPr>
              <p:spPr>
                <a:xfrm>
                  <a:off x="587719" y="1764605"/>
                  <a:ext cx="1277154" cy="562093"/>
                </a:xfrm>
                <a:prstGeom prst="rect">
                  <a:avLst/>
                </a:prstGeom>
                <a:noFill/>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PRODUCT/ </a:t>
                  </a: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b="1" i="0" u="none" strike="noStrike" kern="0" cap="none" spc="0" normalizeH="0" baseline="0" noProof="0">
                      <a:ln>
                        <a:noFill/>
                      </a:ln>
                      <a:solidFill>
                        <a:srgbClr val="70AD47">
                          <a:lumMod val="50000"/>
                        </a:srgbClr>
                      </a:solidFill>
                      <a:effectLst/>
                      <a:uLnTx/>
                      <a:uFillTx/>
                      <a:cs typeface="Arial"/>
                      <a:sym typeface="Arial"/>
                    </a:rPr>
                    <a:t>SERVICE</a:t>
                  </a:r>
                </a:p>
              </p:txBody>
            </p:sp>
          </p:grpSp>
        </p:grpSp>
        <p:cxnSp>
          <p:nvCxnSpPr>
            <p:cNvPr id="33" name="Straight Connector 32"/>
            <p:cNvCxnSpPr/>
            <p:nvPr/>
          </p:nvCxnSpPr>
          <p:spPr>
            <a:xfrm flipV="1">
              <a:off x="3639097" y="1771429"/>
              <a:ext cx="7608" cy="648440"/>
            </a:xfrm>
            <a:prstGeom prst="line">
              <a:avLst/>
            </a:prstGeom>
            <a:noFill/>
            <a:ln w="19050" cap="flat" cmpd="sng" algn="ctr">
              <a:solidFill>
                <a:srgbClr val="70AD47"/>
              </a:solidFill>
              <a:prstDash val="solid"/>
              <a:miter lim="800000"/>
            </a:ln>
            <a:effectLst/>
          </p:spPr>
        </p:cxnSp>
        <p:cxnSp>
          <p:nvCxnSpPr>
            <p:cNvPr id="34" name="Straight Connector 33"/>
            <p:cNvCxnSpPr/>
            <p:nvPr/>
          </p:nvCxnSpPr>
          <p:spPr>
            <a:xfrm flipH="1" flipV="1">
              <a:off x="2949027" y="1775840"/>
              <a:ext cx="706208" cy="6152"/>
            </a:xfrm>
            <a:prstGeom prst="line">
              <a:avLst/>
            </a:prstGeom>
            <a:noFill/>
            <a:ln w="19050" cap="flat" cmpd="sng" algn="ctr">
              <a:solidFill>
                <a:srgbClr val="70AD47"/>
              </a:solidFill>
              <a:prstDash val="solid"/>
              <a:miter lim="800000"/>
            </a:ln>
            <a:effectLst/>
          </p:spPr>
        </p:cxnSp>
        <p:sp>
          <p:nvSpPr>
            <p:cNvPr id="35" name="TextBox 34"/>
            <p:cNvSpPr txBox="1"/>
            <p:nvPr/>
          </p:nvSpPr>
          <p:spPr>
            <a:xfrm>
              <a:off x="993509" y="1343410"/>
              <a:ext cx="1949094" cy="932087"/>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 </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do you offer that makes the customers happy?</a:t>
              </a: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lang="en-US" sz="1400" kern="0" dirty="0">
                  <a:cs typeface="Arial"/>
                  <a:sym typeface="Wingdings" panose="05000000000000000000" pitchFamily="2" charset="2"/>
                </a:rPr>
                <a:t>We offer a website that can save customers time when they are in search of a product</a:t>
              </a:r>
              <a:endParaRPr kumimoji="0" lang="en-US" sz="1400" b="0" i="0" u="none" strike="noStrike" kern="0" cap="none" spc="0" normalizeH="0" baseline="0" noProof="0" dirty="0">
                <a:ln>
                  <a:noFill/>
                </a:ln>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p:txBody>
        </p:sp>
        <p:cxnSp>
          <p:nvCxnSpPr>
            <p:cNvPr id="38" name="Straight Connector 37"/>
            <p:cNvCxnSpPr/>
            <p:nvPr/>
          </p:nvCxnSpPr>
          <p:spPr>
            <a:xfrm flipV="1">
              <a:off x="3639097" y="3644573"/>
              <a:ext cx="0" cy="385285"/>
            </a:xfrm>
            <a:prstGeom prst="line">
              <a:avLst/>
            </a:prstGeom>
            <a:noFill/>
            <a:ln w="19050" cap="flat" cmpd="sng" algn="ctr">
              <a:solidFill>
                <a:srgbClr val="70AD47"/>
              </a:solidFill>
              <a:prstDash val="solid"/>
              <a:miter lim="800000"/>
            </a:ln>
            <a:effectLst/>
          </p:spPr>
        </p:cxnSp>
        <p:cxnSp>
          <p:nvCxnSpPr>
            <p:cNvPr id="39" name="Straight Connector 38"/>
            <p:cNvCxnSpPr>
              <a:cxnSpLocks/>
            </p:cNvCxnSpPr>
            <p:nvPr/>
          </p:nvCxnSpPr>
          <p:spPr>
            <a:xfrm flipH="1" flipV="1">
              <a:off x="2814378" y="4029857"/>
              <a:ext cx="840857" cy="1839"/>
            </a:xfrm>
            <a:prstGeom prst="line">
              <a:avLst/>
            </a:prstGeom>
            <a:noFill/>
            <a:ln w="19050" cap="flat" cmpd="sng" algn="ctr">
              <a:solidFill>
                <a:srgbClr val="70AD47"/>
              </a:solidFill>
              <a:prstDash val="solid"/>
              <a:miter lim="800000"/>
            </a:ln>
            <a:effectLst/>
          </p:spPr>
        </p:cxnSp>
        <p:sp>
          <p:nvSpPr>
            <p:cNvPr id="40" name="TextBox 39"/>
            <p:cNvSpPr txBox="1"/>
            <p:nvPr/>
          </p:nvSpPr>
          <p:spPr>
            <a:xfrm>
              <a:off x="1010229" y="3648983"/>
              <a:ext cx="1804149" cy="932087"/>
            </a:xfrm>
            <a:prstGeom prst="rect">
              <a:avLst/>
            </a:prstGeom>
            <a:noFill/>
            <a:ln>
              <a:solidFill>
                <a:srgbClr val="E7E6E6">
                  <a:lumMod val="50000"/>
                </a:srgbClr>
              </a:solidFill>
            </a:ln>
          </p:spPr>
          <p:txBody>
            <a:bodyPr wrap="square" rtlCol="0">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128585" marR="0" lvl="0" indent="-128585"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Which features of your offering relieve the customer's pains?</a:t>
              </a:r>
              <a:endParaRPr kumimoji="0" lang="en-US" sz="1400" b="0" i="0" u="none" strike="noStrike" kern="0" cap="none" spc="0" normalizeH="0" baseline="0" noProof="0" dirty="0">
                <a:ln>
                  <a:noFill/>
                </a:ln>
                <a:solidFill>
                  <a:prstClr val="black"/>
                </a:solidFill>
                <a:effectLst/>
                <a:uLnTx/>
                <a:uFillTx/>
                <a:cs typeface="Arial"/>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rPr>
                <a:t> </a:t>
              </a:r>
            </a:p>
            <a:p>
              <a:pPr marL="0" marR="0" lvl="0" indent="0" defTabSz="685783" eaLnBrk="1" fontAlgn="auto" latinLnBrk="0" hangingPunct="1">
                <a:lnSpc>
                  <a:spcPct val="100000"/>
                </a:lnSpc>
                <a:spcBef>
                  <a:spcPts val="0"/>
                </a:spcBef>
                <a:spcAft>
                  <a:spcPts val="0"/>
                </a:spcAft>
                <a:buClrTx/>
                <a:buSzTx/>
                <a:buFont typeface="Arial"/>
                <a:buNone/>
                <a:tabLst/>
                <a:defRPr/>
              </a:pPr>
              <a:r>
                <a:rPr lang="en-US" sz="1400" kern="0" dirty="0">
                  <a:cs typeface="Arial"/>
                  <a:sym typeface="Wingdings" panose="05000000000000000000" pitchFamily="2" charset="2"/>
                </a:rPr>
                <a:t>Comparison of the product which they want to buy </a:t>
              </a:r>
              <a:endParaRPr kumimoji="0" lang="en-US" sz="1400" b="0" i="0" u="none" strike="noStrike" kern="0" cap="none" spc="0" normalizeH="0" baseline="0" noProof="0" dirty="0">
                <a:ln>
                  <a:noFill/>
                </a:ln>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endParaRPr>
            </a:p>
          </p:txBody>
        </p:sp>
        <p:cxnSp>
          <p:nvCxnSpPr>
            <p:cNvPr id="41" name="Straight Connector 40"/>
            <p:cNvCxnSpPr/>
            <p:nvPr/>
          </p:nvCxnSpPr>
          <p:spPr>
            <a:xfrm flipH="1">
              <a:off x="3515381" y="2838188"/>
              <a:ext cx="36888" cy="0"/>
            </a:xfrm>
            <a:prstGeom prst="line">
              <a:avLst/>
            </a:prstGeom>
            <a:noFill/>
            <a:ln w="19050" cap="flat" cmpd="sng" algn="ctr">
              <a:solidFill>
                <a:srgbClr val="70AD47"/>
              </a:solidFill>
              <a:prstDash val="solid"/>
              <a:miter lim="800000"/>
            </a:ln>
            <a:effectLst/>
          </p:spPr>
        </p:cxnSp>
        <p:cxnSp>
          <p:nvCxnSpPr>
            <p:cNvPr id="42" name="Straight Connector 41"/>
            <p:cNvCxnSpPr/>
            <p:nvPr/>
          </p:nvCxnSpPr>
          <p:spPr>
            <a:xfrm flipV="1">
              <a:off x="2899064" y="2419868"/>
              <a:ext cx="0" cy="1182920"/>
            </a:xfrm>
            <a:prstGeom prst="line">
              <a:avLst/>
            </a:prstGeom>
            <a:noFill/>
            <a:ln w="19050" cap="flat" cmpd="sng" algn="ctr">
              <a:solidFill>
                <a:srgbClr val="70AD47"/>
              </a:solidFill>
              <a:prstDash val="solid"/>
              <a:miter lim="800000"/>
            </a:ln>
            <a:effectLst/>
          </p:spPr>
        </p:cxnSp>
        <p:cxnSp>
          <p:nvCxnSpPr>
            <p:cNvPr id="43" name="Straight Connector 42"/>
            <p:cNvCxnSpPr/>
            <p:nvPr/>
          </p:nvCxnSpPr>
          <p:spPr>
            <a:xfrm flipV="1">
              <a:off x="5141079" y="1771429"/>
              <a:ext cx="0" cy="648440"/>
            </a:xfrm>
            <a:prstGeom prst="line">
              <a:avLst/>
            </a:prstGeom>
            <a:noFill/>
            <a:ln w="19050" cap="flat" cmpd="sng" algn="ctr">
              <a:solidFill>
                <a:srgbClr val="FFC000"/>
              </a:solidFill>
              <a:prstDash val="solid"/>
              <a:miter lim="800000"/>
            </a:ln>
            <a:effectLst/>
          </p:spPr>
        </p:cxnSp>
        <p:cxnSp>
          <p:nvCxnSpPr>
            <p:cNvPr id="44" name="Straight Connector 43"/>
            <p:cNvCxnSpPr>
              <a:cxnSpLocks/>
            </p:cNvCxnSpPr>
            <p:nvPr/>
          </p:nvCxnSpPr>
          <p:spPr>
            <a:xfrm flipH="1">
              <a:off x="5136823" y="1781993"/>
              <a:ext cx="668957" cy="1167"/>
            </a:xfrm>
            <a:prstGeom prst="line">
              <a:avLst/>
            </a:prstGeom>
            <a:noFill/>
            <a:ln w="19050" cap="flat" cmpd="sng" algn="ctr">
              <a:solidFill>
                <a:srgbClr val="FFC000"/>
              </a:solidFill>
              <a:prstDash val="solid"/>
              <a:miter lim="800000"/>
            </a:ln>
            <a:effectLst/>
          </p:spPr>
        </p:cxnSp>
        <p:sp>
          <p:nvSpPr>
            <p:cNvPr id="45" name="TextBox 44"/>
            <p:cNvSpPr txBox="1"/>
            <p:nvPr/>
          </p:nvSpPr>
          <p:spPr>
            <a:xfrm>
              <a:off x="5822840" y="1275171"/>
              <a:ext cx="1936027" cy="1169591"/>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LOVE</a:t>
              </a:r>
              <a:r>
                <a:rPr kumimoji="0" lang="en-US" sz="1400" b="0" i="0" u="none" strike="noStrike" kern="0" cap="none" spc="0" normalizeH="0" baseline="0" noProof="0" dirty="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Wingdings" panose="05000000000000000000" pitchFamily="2" charset="2"/>
                </a:rPr>
                <a:t>?</a:t>
              </a:r>
              <a:r>
                <a:rPr kumimoji="0" lang="pt-BR" sz="1400" b="0" i="1" u="none" strike="noStrike" kern="0" cap="none" spc="0" normalizeH="0" baseline="0" noProof="0" dirty="0">
                  <a:ln>
                    <a:noFill/>
                  </a:ln>
                  <a:solidFill>
                    <a:prstClr val="black"/>
                  </a:solidFill>
                  <a:effectLst/>
                  <a:uLnTx/>
                  <a:uFillTx/>
                  <a:cs typeface="Arial"/>
                  <a:sym typeface="Arial"/>
                </a:rPr>
                <a:t> What would make the customer happy? </a:t>
              </a: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lang="pt-BR" sz="1400" i="1" kern="0" dirty="0">
                  <a:solidFill>
                    <a:prstClr val="black"/>
                  </a:solidFill>
                  <a:cs typeface="Arial"/>
                  <a:sym typeface="Arial"/>
                </a:rPr>
                <a:t>Comparision of the product review will make them happy</a:t>
              </a:r>
              <a:endParaRPr kumimoji="0" lang="pt-BR" sz="1400" b="0" i="1" u="none" strike="noStrike" kern="0" cap="none" spc="0" normalizeH="0" baseline="0" noProof="0" dirty="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 What do the clients want when facing the problem?</a:t>
              </a:r>
              <a:endParaRPr kumimoji="0" lang="pt-BR" sz="1400" b="0" i="1" u="none" strike="noStrike" kern="0" cap="none" spc="0" normalizeH="0" baseline="0" noProof="0" dirty="0">
                <a:ln>
                  <a:noFill/>
                </a:ln>
                <a:solidFill>
                  <a:prstClr val="white">
                    <a:lumMod val="50000"/>
                  </a:prstClr>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lang="pt-BR" sz="1400" i="1" kern="0" dirty="0">
                  <a:solidFill>
                    <a:srgbClr val="000000"/>
                  </a:solidFill>
                  <a:highlight>
                    <a:srgbClr val="FFFF00"/>
                  </a:highlight>
                  <a:cs typeface="Calibri"/>
                  <a:sym typeface="Arial"/>
                </a:rPr>
                <a:t> </a:t>
              </a:r>
              <a:r>
                <a:rPr lang="pt-BR" sz="1400" i="1" kern="0" dirty="0">
                  <a:solidFill>
                    <a:srgbClr val="000000"/>
                  </a:solidFill>
                  <a:cs typeface="Calibri"/>
                  <a:sym typeface="Arial"/>
                </a:rPr>
                <a:t>The client will be happy when he will get all the reviews at a same time on a website which he can compare it </a:t>
              </a:r>
              <a:endParaRPr kumimoji="0" lang="pt-BR" sz="1400" b="0" i="1" u="none" strike="noStrike" kern="0" cap="none" spc="0" normalizeH="0" baseline="0" noProof="0" dirty="0">
                <a:ln>
                  <a:noFill/>
                </a:ln>
                <a:solidFill>
                  <a:srgbClr val="000000"/>
                </a:solidFill>
                <a:effectLst/>
                <a:uLnTx/>
                <a:uFillTx/>
                <a:cs typeface="Calibri"/>
                <a:sym typeface="Arial"/>
              </a:endParaRPr>
            </a:p>
          </p:txBody>
        </p:sp>
        <p:cxnSp>
          <p:nvCxnSpPr>
            <p:cNvPr id="46" name="Straight Connector 45"/>
            <p:cNvCxnSpPr/>
            <p:nvPr/>
          </p:nvCxnSpPr>
          <p:spPr>
            <a:xfrm>
              <a:off x="5824125" y="2947312"/>
              <a:ext cx="151861" cy="2850"/>
            </a:xfrm>
            <a:prstGeom prst="line">
              <a:avLst/>
            </a:prstGeom>
            <a:noFill/>
            <a:ln w="6350" cap="flat" cmpd="sng" algn="ctr">
              <a:solidFill>
                <a:srgbClr val="ED7D31"/>
              </a:solidFill>
              <a:prstDash val="solid"/>
              <a:miter lim="800000"/>
            </a:ln>
            <a:effectLst/>
          </p:spPr>
        </p:cxnSp>
        <p:cxnSp>
          <p:nvCxnSpPr>
            <p:cNvPr id="47" name="Straight Connector 46"/>
            <p:cNvCxnSpPr/>
            <p:nvPr/>
          </p:nvCxnSpPr>
          <p:spPr>
            <a:xfrm flipH="1" flipV="1">
              <a:off x="5963697" y="2419869"/>
              <a:ext cx="8108" cy="1082870"/>
            </a:xfrm>
            <a:prstGeom prst="line">
              <a:avLst/>
            </a:prstGeom>
            <a:noFill/>
            <a:ln w="6350" cap="flat" cmpd="sng" algn="ctr">
              <a:solidFill>
                <a:srgbClr val="ED7D31"/>
              </a:solidFill>
              <a:prstDash val="solid"/>
              <a:miter lim="800000"/>
            </a:ln>
            <a:effectLst/>
          </p:spPr>
        </p:cxnSp>
        <p:cxnSp>
          <p:nvCxnSpPr>
            <p:cNvPr id="48" name="Straight Connector 47"/>
            <p:cNvCxnSpPr/>
            <p:nvPr/>
          </p:nvCxnSpPr>
          <p:spPr>
            <a:xfrm flipV="1">
              <a:off x="5136822" y="3644573"/>
              <a:ext cx="1" cy="385252"/>
            </a:xfrm>
            <a:prstGeom prst="line">
              <a:avLst/>
            </a:prstGeom>
            <a:noFill/>
            <a:ln w="19050" cap="flat" cmpd="sng" algn="ctr">
              <a:solidFill>
                <a:srgbClr val="FFC000"/>
              </a:solidFill>
              <a:prstDash val="solid"/>
              <a:miter lim="800000"/>
            </a:ln>
            <a:effectLst/>
          </p:spPr>
        </p:cxnSp>
        <p:cxnSp>
          <p:nvCxnSpPr>
            <p:cNvPr id="49" name="Straight Connector 48"/>
            <p:cNvCxnSpPr>
              <a:cxnSpLocks/>
            </p:cNvCxnSpPr>
            <p:nvPr/>
          </p:nvCxnSpPr>
          <p:spPr>
            <a:xfrm flipH="1" flipV="1">
              <a:off x="5136823" y="4029825"/>
              <a:ext cx="536268" cy="32"/>
            </a:xfrm>
            <a:prstGeom prst="line">
              <a:avLst/>
            </a:prstGeom>
            <a:noFill/>
            <a:ln w="19050" cap="flat" cmpd="sng" algn="ctr">
              <a:solidFill>
                <a:srgbClr val="FFC000"/>
              </a:solidFill>
              <a:prstDash val="solid"/>
              <a:miter lim="800000"/>
            </a:ln>
            <a:effectLst/>
          </p:spPr>
        </p:cxnSp>
        <p:sp>
          <p:nvSpPr>
            <p:cNvPr id="50" name="TextBox 49"/>
            <p:cNvSpPr txBox="1"/>
            <p:nvPr/>
          </p:nvSpPr>
          <p:spPr>
            <a:xfrm>
              <a:off x="5673091" y="3648982"/>
              <a:ext cx="2068716"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HATE</a:t>
              </a:r>
              <a:r>
                <a:rPr kumimoji="0" lang="en-US" sz="1400" b="0" i="0" u="none" strike="noStrike" kern="0" cap="none" spc="0" normalizeH="0" baseline="0" noProof="0" dirty="0">
                  <a:ln>
                    <a:noFill/>
                  </a:ln>
                  <a:solidFill>
                    <a:prstClr val="white">
                      <a:lumMod val="50000"/>
                    </a:prstClr>
                  </a:solidFill>
                  <a:effectLst/>
                  <a:uLnTx/>
                  <a:uFillTx/>
                  <a:cs typeface="Arial"/>
                  <a:sym typeface="Arial"/>
                </a:rPr>
                <a:t> it if: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are the pains of the clients when facing the problem?</a:t>
              </a:r>
              <a:endParaRPr kumimoji="0" lang="pt-BR" sz="1400" b="0" i="1" u="none" strike="noStrike" kern="0" cap="none" spc="0" normalizeH="0" baseline="0" noProof="0" dirty="0">
                <a:ln>
                  <a:noFill/>
                </a:ln>
                <a:solidFill>
                  <a:prstClr val="black"/>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pt-BR" sz="1400" b="0" i="1" u="none" strike="noStrike" kern="0" cap="none" spc="0" normalizeH="0" baseline="0" noProof="0" dirty="0">
                <a:ln>
                  <a:noFill/>
                </a:ln>
                <a:solidFill>
                  <a:srgbClr val="000000"/>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panose="020F0502020204030204"/>
                  <a:sym typeface="Arial"/>
                </a:rPr>
                <a:t>This refers to the feeling/action of customers before he gets in contact with your solution.</a:t>
              </a:r>
            </a:p>
          </p:txBody>
        </p:sp>
        <p:sp>
          <p:nvSpPr>
            <p:cNvPr id="51" name="TextBox 50"/>
            <p:cNvSpPr txBox="1"/>
            <p:nvPr/>
          </p:nvSpPr>
          <p:spPr>
            <a:xfrm>
              <a:off x="6022507" y="2422024"/>
              <a:ext cx="1719300" cy="918644"/>
            </a:xfrm>
            <a:prstGeom prst="rect">
              <a:avLst/>
            </a:prstGeom>
            <a:noFill/>
            <a:ln>
              <a:solidFill>
                <a:srgbClr val="E7E6E6">
                  <a:lumMod val="50000"/>
                </a:srgbClr>
              </a:solidFill>
            </a:ln>
          </p:spPr>
          <p:txBody>
            <a:bodyPr wrap="square" lIns="68580" tIns="34290" rIns="68580" bIns="34290" rtlCol="0" anchor="t">
              <a:spAutoFit/>
            </a:bodyPr>
            <a:lstStyle/>
            <a:p>
              <a:pPr marL="0" marR="0" lvl="0" indent="0" defTabSz="685783" eaLnBrk="1" fontAlgn="auto" latinLnBrk="0" hangingPunct="1">
                <a:lnSpc>
                  <a:spcPct val="100000"/>
                </a:lnSpc>
                <a:spcBef>
                  <a:spcPts val="0"/>
                </a:spcBef>
                <a:spcAft>
                  <a:spcPts val="0"/>
                </a:spcAft>
                <a:buClrTx/>
                <a:buSzTx/>
                <a:buFont typeface="Arial"/>
                <a:buNone/>
                <a:tabLst/>
                <a:defRPr/>
              </a:pPr>
              <a:r>
                <a:rPr kumimoji="0" lang="en-US" sz="1400" b="0" i="0" u="none" strike="noStrike" kern="0" cap="none" spc="0" normalizeH="0" baseline="0" noProof="0" dirty="0">
                  <a:ln>
                    <a:noFill/>
                  </a:ln>
                  <a:solidFill>
                    <a:prstClr val="white">
                      <a:lumMod val="50000"/>
                    </a:prstClr>
                  </a:solidFill>
                  <a:effectLst/>
                  <a:uLnTx/>
                  <a:uFillTx/>
                  <a:cs typeface="Arial"/>
                  <a:sym typeface="Arial"/>
                </a:rPr>
                <a:t>I would </a:t>
              </a:r>
              <a:r>
                <a:rPr kumimoji="0" lang="en-US" sz="1400" b="1" i="0" u="none" strike="noStrike" kern="0" cap="none" spc="0" normalizeH="0" baseline="0" noProof="0" dirty="0">
                  <a:ln>
                    <a:noFill/>
                  </a:ln>
                  <a:solidFill>
                    <a:prstClr val="white">
                      <a:lumMod val="50000"/>
                    </a:prstClr>
                  </a:solidFill>
                  <a:effectLst/>
                  <a:uLnTx/>
                  <a:uFillTx/>
                  <a:cs typeface="Arial"/>
                  <a:sym typeface="Arial"/>
                </a:rPr>
                <a:t>WANT</a:t>
              </a:r>
              <a:r>
                <a:rPr kumimoji="0" lang="en-US" sz="1400" b="0" i="0" u="none" strike="noStrike" kern="0" cap="none" spc="0" normalizeH="0" baseline="0" noProof="0" dirty="0">
                  <a:ln>
                    <a:noFill/>
                  </a:ln>
                  <a:solidFill>
                    <a:prstClr val="white">
                      <a:lumMod val="50000"/>
                    </a:prstClr>
                  </a:solidFill>
                  <a:effectLst/>
                  <a:uLnTx/>
                  <a:uFillTx/>
                  <a:cs typeface="Arial"/>
                  <a:sym typeface="Arial"/>
                </a:rPr>
                <a:t>: </a:t>
              </a:r>
            </a:p>
            <a:p>
              <a:pPr marL="0" marR="0" lvl="0" indent="0" defTabSz="685783" eaLnBrk="1" fontAlgn="auto" latinLnBrk="0" hangingPunct="1">
                <a:lnSpc>
                  <a:spcPct val="100000"/>
                </a:lnSpc>
                <a:spcBef>
                  <a:spcPts val="0"/>
                </a:spcBef>
                <a:spcAft>
                  <a:spcPts val="0"/>
                </a:spcAft>
                <a:buClrTx/>
                <a:buSzTx/>
                <a:buFont typeface="Arial"/>
                <a:buNone/>
                <a:tabLst/>
                <a:defRPr/>
              </a:pPr>
              <a:endParaRPr kumimoji="0" lang="en-US" sz="1400" b="0" i="0" u="none" strike="noStrike" kern="0" cap="none" spc="0" normalizeH="0" baseline="0" noProof="0" dirty="0">
                <a:ln>
                  <a:noFill/>
                </a:ln>
                <a:solidFill>
                  <a:prstClr val="white">
                    <a:lumMod val="50000"/>
                  </a:prstClr>
                </a:solidFill>
                <a:effectLst/>
                <a:uLnTx/>
                <a:uFillTx/>
                <a:cs typeface="Arial"/>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r>
                <a:rPr kumimoji="0" lang="pt-BR" sz="1400" b="0" i="1" u="none" strike="noStrike" kern="0" cap="none" spc="0" normalizeH="0" baseline="0" noProof="0" dirty="0">
                  <a:ln>
                    <a:noFill/>
                  </a:ln>
                  <a:solidFill>
                    <a:prstClr val="black"/>
                  </a:solidFill>
                  <a:effectLst/>
                  <a:uLnTx/>
                  <a:uFillTx/>
                  <a:cs typeface="Arial"/>
                  <a:sym typeface="Arial"/>
                </a:rPr>
                <a:t>What do the clients do (actions) when facing the problem?</a:t>
              </a:r>
              <a:endParaRPr kumimoji="0" lang="en-US" sz="1400" b="0" i="0" u="none" strike="noStrike" kern="0" cap="none" spc="0" normalizeH="0" baseline="0" noProof="0" dirty="0">
                <a:ln>
                  <a:noFill/>
                </a:ln>
                <a:solidFill>
                  <a:prstClr val="white">
                    <a:lumMod val="50000"/>
                  </a:prstClr>
                </a:solidFill>
                <a:effectLst/>
                <a:uLnTx/>
                <a:uFillTx/>
                <a:cs typeface="Calibri" panose="020F0502020204030204"/>
                <a:sym typeface="Arial"/>
              </a:endParaRPr>
            </a:p>
            <a:p>
              <a:pPr marL="128111" marR="0" lvl="0" indent="-128111" defTabSz="685783" eaLnBrk="1" fontAlgn="auto" latinLnBrk="0" hangingPunct="1">
                <a:lnSpc>
                  <a:spcPct val="100000"/>
                </a:lnSpc>
                <a:spcBef>
                  <a:spcPts val="0"/>
                </a:spcBef>
                <a:spcAft>
                  <a:spcPts val="0"/>
                </a:spcAft>
                <a:buClrTx/>
                <a:buSzTx/>
                <a:buFont typeface="Wingdings" panose="05000000000000000000" pitchFamily="2" charset="2"/>
                <a:buChar char="à"/>
                <a:tabLst/>
                <a:defRPr/>
              </a:pPr>
              <a:endParaRPr kumimoji="0" lang="en-US" sz="1400" b="0" i="0" u="none" strike="noStrike" kern="0" cap="none" spc="0" normalizeH="0" baseline="0" noProof="0" dirty="0">
                <a:ln>
                  <a:noFill/>
                </a:ln>
                <a:solidFill>
                  <a:prstClr val="white">
                    <a:lumMod val="50000"/>
                  </a:prstClr>
                </a:solidFill>
                <a:effectLst/>
                <a:uLnTx/>
                <a:uFillTx/>
                <a:cs typeface="Calibri" panose="020F0502020204030204"/>
                <a:sym typeface="Arial"/>
              </a:endParaRPr>
            </a:p>
            <a:p>
              <a:pPr marL="0" marR="0" lvl="0" indent="0" defTabSz="685783" eaLnBrk="1" fontAlgn="auto" latinLnBrk="0" hangingPunct="1">
                <a:lnSpc>
                  <a:spcPct val="100000"/>
                </a:lnSpc>
                <a:spcBef>
                  <a:spcPts val="0"/>
                </a:spcBef>
                <a:spcAft>
                  <a:spcPts val="0"/>
                </a:spcAft>
                <a:buClrTx/>
                <a:buSzTx/>
                <a:buFont typeface="Arial"/>
                <a:buNone/>
                <a:tabLst/>
                <a:defRPr/>
              </a:pPr>
              <a:r>
                <a:rPr kumimoji="0" lang="pt-BR" sz="1400" b="0" i="1" u="none" strike="noStrike" kern="0" cap="none" spc="0" normalizeH="0" baseline="0" noProof="0" dirty="0">
                  <a:ln>
                    <a:noFill/>
                  </a:ln>
                  <a:solidFill>
                    <a:srgbClr val="000000"/>
                  </a:solidFill>
                  <a:effectLst/>
                  <a:uLnTx/>
                  <a:uFillTx/>
                  <a:cs typeface="Calibri"/>
                  <a:sym typeface="Arial"/>
                </a:rPr>
                <a:t>This refers to the feeling/action of customers before he gets in contact with your solution.</a:t>
              </a:r>
            </a:p>
          </p:txBody>
        </p:sp>
        <p:sp>
          <p:nvSpPr>
            <p:cNvPr id="52" name="TextBox 51"/>
            <p:cNvSpPr txBox="1"/>
            <p:nvPr/>
          </p:nvSpPr>
          <p:spPr>
            <a:xfrm>
              <a:off x="993510" y="2381024"/>
              <a:ext cx="1819070" cy="1433981"/>
            </a:xfrm>
            <a:prstGeom prst="rect">
              <a:avLst/>
            </a:prstGeom>
            <a:noFill/>
            <a:ln>
              <a:solidFill>
                <a:srgbClr val="E7E6E6">
                  <a:lumMod val="50000"/>
                </a:srgbClr>
              </a:solidFill>
            </a:ln>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pt-BR" sz="1400" b="1" i="1" u="none" strike="noStrike" kern="0" cap="none" spc="0" normalizeH="0" baseline="0" noProof="0" dirty="0">
                  <a:ln>
                    <a:noFill/>
                  </a:ln>
                  <a:solidFill>
                    <a:srgbClr val="FF0000"/>
                  </a:solidFill>
                  <a:effectLst/>
                  <a:uLnTx/>
                  <a:uFillTx/>
                  <a:cs typeface="Arial"/>
                  <a:sym typeface="Arial"/>
                </a:rPr>
                <a:t>What is the product or service that you are offering?</a:t>
              </a:r>
              <a:endParaRPr kumimoji="0" lang="en-US" sz="1400" b="1" i="0" u="none" strike="noStrike" kern="0" cap="none" spc="0" normalizeH="0" baseline="0" noProof="0" dirty="0">
                <a:ln>
                  <a:noFill/>
                </a:ln>
                <a:solidFill>
                  <a:srgbClr val="FF0000"/>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r>
                <a:rPr lang="en-IN" sz="1400" kern="0" dirty="0">
                  <a:cs typeface="Arial"/>
                  <a:sym typeface="Arial"/>
                </a:rPr>
                <a:t>We are offering a service of feedback of the product which customers can visit our website and search for the product compare the review and buy the product</a:t>
              </a:r>
              <a:endParaRPr kumimoji="0" lang="en-IN" sz="1400" b="0" i="0" u="none" strike="noStrike" kern="0" cap="none" spc="0" normalizeH="0" baseline="0" noProof="0" dirty="0">
                <a:ln>
                  <a:noFill/>
                </a:ln>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a:p>
              <a:pPr marL="0" marR="0" lvl="0" indent="0" algn="just" defTabSz="685783" eaLnBrk="1" fontAlgn="auto" latinLnBrk="0" hangingPunct="1">
                <a:lnSpc>
                  <a:spcPct val="100000"/>
                </a:lnSpc>
                <a:spcBef>
                  <a:spcPts val="0"/>
                </a:spcBef>
                <a:spcAft>
                  <a:spcPts val="0"/>
                </a:spcAft>
                <a:buClrTx/>
                <a:buSzTx/>
                <a:buFont typeface="Arial"/>
                <a:buNone/>
                <a:tabLst/>
                <a:defRPr/>
              </a:pPr>
              <a:endParaRPr kumimoji="0" lang="en-IN" sz="1400" b="0" i="0" u="none" strike="noStrike" kern="0" cap="none" spc="0" normalizeH="0" baseline="0" noProof="0" dirty="0">
                <a:ln>
                  <a:noFill/>
                </a:ln>
                <a:solidFill>
                  <a:prstClr val="white">
                    <a:lumMod val="50000"/>
                  </a:prstClr>
                </a:solidFill>
                <a:effectLst/>
                <a:uLnTx/>
                <a:uFillTx/>
                <a:cs typeface="Arial"/>
                <a:sym typeface="Arial"/>
              </a:endParaRPr>
            </a:p>
          </p:txBody>
        </p:sp>
        <p:cxnSp>
          <p:nvCxnSpPr>
            <p:cNvPr id="53" name="Straight Connector 52"/>
            <p:cNvCxnSpPr>
              <a:cxnSpLocks/>
            </p:cNvCxnSpPr>
            <p:nvPr/>
          </p:nvCxnSpPr>
          <p:spPr>
            <a:xfrm flipH="1">
              <a:off x="2899064" y="3002224"/>
              <a:ext cx="92750" cy="0"/>
            </a:xfrm>
            <a:prstGeom prst="line">
              <a:avLst/>
            </a:prstGeom>
            <a:noFill/>
            <a:ln w="19050" cap="flat" cmpd="sng" algn="ctr">
              <a:solidFill>
                <a:srgbClr val="70AD47"/>
              </a:solidFill>
              <a:prstDash val="solid"/>
              <a:miter lim="800000"/>
            </a:ln>
            <a:effectLst/>
          </p:spPr>
        </p:cxnSp>
      </p:grpSp>
      <p:sp>
        <p:nvSpPr>
          <p:cNvPr id="8" name="Rectangle 7"/>
          <p:cNvSpPr/>
          <p:nvPr/>
        </p:nvSpPr>
        <p:spPr>
          <a:xfrm>
            <a:off x="6286487" y="4958834"/>
            <a:ext cx="5715026" cy="369332"/>
          </a:xfrm>
          <a:prstGeom prst="rect">
            <a:avLst/>
          </a:prstGeom>
        </p:spPr>
        <p:txBody>
          <a:bodyPr wrap="none">
            <a:spAutoFit/>
          </a:bodyPr>
          <a:lstStyle/>
          <a:p>
            <a:r>
              <a:rPr lang="en-US" dirty="0">
                <a:solidFill>
                  <a:schemeClr val="dk1"/>
                </a:solidFill>
                <a:latin typeface="Gothic A1 Light" panose="020B0604020202020204" charset="-127"/>
                <a:ea typeface="Gothic A1 Light" panose="020B0604020202020204" charset="-127"/>
                <a:cs typeface="Gothic A1 Light" panose="020B0604020202020204" charset="-127"/>
              </a:rPr>
              <a:t>You have validated your original idea or your new MVP</a:t>
            </a:r>
            <a:endParaRPr lang="en-US" dirty="0"/>
          </a:p>
        </p:txBody>
      </p:sp>
      <p:pic>
        <p:nvPicPr>
          <p:cNvPr id="54" name="Picture 53">
            <a:extLst>
              <a:ext uri="{FF2B5EF4-FFF2-40B4-BE49-F238E27FC236}">
                <a16:creationId xmlns:a16="http://schemas.microsoft.com/office/drawing/2014/main" id="{0A3C223C-E52E-AD18-42E3-69DB0BE6298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411041" y="464611"/>
            <a:ext cx="2404210" cy="1603585"/>
          </a:xfrm>
          <a:prstGeom prst="rect">
            <a:avLst/>
          </a:prstGeom>
        </p:spPr>
      </p:pic>
    </p:spTree>
    <p:extLst>
      <p:ext uri="{BB962C8B-B14F-4D97-AF65-F5344CB8AC3E}">
        <p14:creationId xmlns:p14="http://schemas.microsoft.com/office/powerpoint/2010/main" val="3640215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a:fillRect/>
          </a:stretch>
        </p:blipFill>
        <p:spPr>
          <a:xfrm>
            <a:off x="0" y="19380"/>
            <a:ext cx="18310194" cy="10287000"/>
          </a:xfrm>
          <a:prstGeom prst="rect">
            <a:avLst/>
          </a:prstGeom>
        </p:spPr>
      </p:pic>
      <p:pic>
        <p:nvPicPr>
          <p:cNvPr id="4" name="Picture 4"/>
          <p:cNvPicPr>
            <a:picLocks noChangeAspect="1"/>
          </p:cNvPicPr>
          <p:nvPr/>
        </p:nvPicPr>
        <p:blipFill>
          <a:blip r:embed="rId4"/>
          <a:srcRect/>
          <a:stretch>
            <a:fillRect/>
          </a:stretch>
        </p:blipFill>
        <p:spPr>
          <a:xfrm>
            <a:off x="12191036" y="463062"/>
            <a:ext cx="2278599" cy="1131276"/>
          </a:xfrm>
          <a:prstGeom prst="rect">
            <a:avLst/>
          </a:prstGeom>
        </p:spPr>
      </p:pic>
      <p:sp>
        <p:nvSpPr>
          <p:cNvPr id="6" name="TextBox 6"/>
          <p:cNvSpPr txBox="1"/>
          <p:nvPr/>
        </p:nvSpPr>
        <p:spPr>
          <a:xfrm>
            <a:off x="3581400" y="3898619"/>
            <a:ext cx="9147307" cy="3847207"/>
          </a:xfrm>
          <a:prstGeom prst="rect">
            <a:avLst/>
          </a:prstGeom>
        </p:spPr>
        <p:txBody>
          <a:bodyPr lIns="0" tIns="0" rIns="0" bIns="0" rtlCol="0" anchor="t">
            <a:spAutoFit/>
          </a:bodyPr>
          <a:lstStyle/>
          <a:p>
            <a:pPr algn="ctr">
              <a:lnSpc>
                <a:spcPts val="15000"/>
              </a:lnSpc>
            </a:pPr>
            <a:r>
              <a:rPr lang="en-US" sz="15000" dirty="0">
                <a:solidFill>
                  <a:srgbClr val="FFFFFF"/>
                </a:solidFill>
                <a:latin typeface="Agrandir Wide Black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5712</TotalTime>
  <Words>1059</Words>
  <Application>Microsoft Office PowerPoint</Application>
  <PresentationFormat>Custom</PresentationFormat>
  <Paragraphs>176</Paragraphs>
  <Slides>9</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Verdana</vt:lpstr>
      <vt:lpstr>Wingdings</vt:lpstr>
      <vt:lpstr>Gothic A1 Medium</vt:lpstr>
      <vt:lpstr>Calibri</vt:lpstr>
      <vt:lpstr>Gothic A1 Light</vt:lpstr>
      <vt:lpstr>Gothic A1 Bold</vt:lpstr>
      <vt:lpstr>Agrandir Wide Black Bold</vt:lpstr>
      <vt:lpstr>Antonio Bold</vt:lpstr>
      <vt:lpstr>Office Theme</vt:lpstr>
      <vt:lpstr>PowerPoint Presentation</vt:lpstr>
      <vt:lpstr>PowerPoint Presentation</vt:lpstr>
      <vt:lpstr>Problem Statement</vt:lpstr>
      <vt:lpstr>PowerPoint Presentation</vt:lpstr>
      <vt:lpstr>Problem Definition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Copy of Next-Gen 2021: Global Program Overview Editable Deck</dc:title>
  <dc:creator>Niharika Gaur</dc:creator>
  <cp:lastModifiedBy>Yash Mohite</cp:lastModifiedBy>
  <cp:revision>148</cp:revision>
  <dcterms:created xsi:type="dcterms:W3CDTF">2006-08-16T00:00:00Z</dcterms:created>
  <dcterms:modified xsi:type="dcterms:W3CDTF">2022-09-10T16:50:01Z</dcterms:modified>
  <dc:identifier>DAEgz1I4riU</dc:identifier>
</cp:coreProperties>
</file>