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59" r:id="rId4"/>
    <p:sldId id="261" r:id="rId5"/>
    <p:sldId id="260" r:id="rId6"/>
    <p:sldId id="262" r:id="rId7"/>
    <p:sldId id="263" r:id="rId8"/>
    <p:sldId id="271" r:id="rId9"/>
    <p:sldId id="264" r:id="rId10"/>
    <p:sldId id="265" r:id="rId11"/>
    <p:sldId id="266" r:id="rId12"/>
    <p:sldId id="267" r:id="rId13"/>
    <p:sldId id="268" r:id="rId14"/>
    <p:sldId id="269" r:id="rId15"/>
    <p:sldId id="270" r:id="rId16"/>
    <p:sldId id="272" r:id="rId17"/>
    <p:sldId id="273" r:id="rId18"/>
    <p:sldId id="274"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481B00"/>
    <a:srgbClr val="800000"/>
    <a:srgbClr val="CC3399"/>
    <a:srgbClr val="FCA82C"/>
    <a:srgbClr val="9EFF29"/>
    <a:srgbClr val="A4660C"/>
    <a:srgbClr val="952F69"/>
    <a:srgbClr val="FF856D"/>
    <a:srgbClr val="FF25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960" y="3458496"/>
            <a:ext cx="7989723" cy="988142"/>
          </a:xfrm>
          <a:noFill/>
          <a:effectLst>
            <a:outerShdw blurRad="50800" dist="38100" dir="2700000" algn="tl" rotWithShape="0">
              <a:prstClr val="black">
                <a:alpha val="40000"/>
              </a:prstClr>
            </a:outerShdw>
          </a:effectLst>
        </p:spPr>
        <p:txBody>
          <a:bodyPr>
            <a:normAutofit/>
          </a:bodyPr>
          <a:lstStyle>
            <a:lvl1pPr algn="ct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8590" y="4365531"/>
            <a:ext cx="7975483" cy="685791"/>
          </a:xfrm>
        </p:spPr>
        <p:txBody>
          <a:bodyPr>
            <a:normAutofit/>
          </a:bodyPr>
          <a:lstStyle>
            <a:lvl1pPr marL="0" indent="0" algn="ctr">
              <a:buNone/>
              <a:defRPr sz="2800" b="0" i="0">
                <a:solidFill>
                  <a:srgbClr val="6699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6" y="1131360"/>
            <a:ext cx="8246070" cy="763526"/>
          </a:xfrm>
        </p:spPr>
        <p:txBody>
          <a:bodyPr>
            <a:normAutofit/>
          </a:bodyPr>
          <a:lstStyle>
            <a:lvl1pPr algn="ctr">
              <a:defRPr sz="3600" baseline="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939413"/>
            <a:ext cx="8246070" cy="2834418"/>
          </a:xfrm>
        </p:spPr>
        <p:txBody>
          <a:bodyPr/>
          <a:lstStyle>
            <a:lvl1pPr algn="ctr">
              <a:defRPr sz="2800">
                <a:solidFill>
                  <a:schemeClr val="bg1"/>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319" y="465530"/>
            <a:ext cx="6704649" cy="725349"/>
          </a:xfrm>
        </p:spPr>
        <p:txBody>
          <a:bodyPr>
            <a:normAutofit/>
          </a:bodyPr>
          <a:lstStyle>
            <a:lvl1pPr algn="l">
              <a:defRPr sz="3600">
                <a:solidFill>
                  <a:srgbClr val="6699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319" y="1229055"/>
            <a:ext cx="6704649" cy="3511061"/>
          </a:xfrm>
        </p:spPr>
        <p:txBody>
          <a:bodyPr/>
          <a:lstStyle>
            <a:lvl1pPr>
              <a:defRPr sz="2800">
                <a:solidFill>
                  <a:srgbClr val="481B00"/>
                </a:solidFill>
              </a:defRPr>
            </a:lvl1pPr>
            <a:lvl2pPr>
              <a:defRPr>
                <a:solidFill>
                  <a:srgbClr val="481B00"/>
                </a:solidFill>
              </a:defRPr>
            </a:lvl2pPr>
            <a:lvl3pPr>
              <a:defRPr>
                <a:solidFill>
                  <a:srgbClr val="481B00"/>
                </a:solidFill>
              </a:defRPr>
            </a:lvl3pPr>
            <a:lvl4pPr>
              <a:defRPr>
                <a:solidFill>
                  <a:srgbClr val="481B00"/>
                </a:solidFill>
              </a:defRPr>
            </a:lvl4pPr>
            <a:lvl5pPr>
              <a:defRPr>
                <a:solidFill>
                  <a:srgbClr val="481B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1" y="1245032"/>
            <a:ext cx="8093365" cy="763525"/>
          </a:xfrm>
        </p:spPr>
        <p:txBody>
          <a:bodyPr>
            <a:normAutofit/>
          </a:bodyPr>
          <a:lstStyle>
            <a:lvl1pPr algn="ctr">
              <a:defRPr sz="3600" baseline="0">
                <a:solidFill>
                  <a:srgbClr val="6699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01685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48925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201685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48925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3/22/2022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728" y="3583858"/>
            <a:ext cx="8203575" cy="848032"/>
          </a:xfrm>
        </p:spPr>
        <p:txBody>
          <a:bodyPr>
            <a:normAutofit/>
          </a:bodyPr>
          <a:lstStyle/>
          <a:p>
            <a:r>
              <a:rPr lang="en-US" dirty="0">
                <a:solidFill>
                  <a:schemeClr val="tx2">
                    <a:lumMod val="20000"/>
                    <a:lumOff val="80000"/>
                  </a:schemeClr>
                </a:solidFill>
              </a:rPr>
              <a:t>The Mind And Its Control</a:t>
            </a:r>
          </a:p>
        </p:txBody>
      </p:sp>
      <p:sp>
        <p:nvSpPr>
          <p:cNvPr id="3" name="Subtitle 2"/>
          <p:cNvSpPr>
            <a:spLocks noGrp="1"/>
          </p:cNvSpPr>
          <p:nvPr>
            <p:ph type="subTitle" idx="1"/>
          </p:nvPr>
        </p:nvSpPr>
        <p:spPr>
          <a:xfrm>
            <a:off x="461104" y="4313903"/>
            <a:ext cx="8188953" cy="607419"/>
          </a:xfrm>
        </p:spPr>
        <p:txBody>
          <a:bodyPr/>
          <a:lstStyle/>
          <a:p>
            <a:r>
              <a:rPr lang="en-US" b="1" dirty="0">
                <a:solidFill>
                  <a:srgbClr val="FFFF00"/>
                </a:solidFill>
              </a:rPr>
              <a:t>Book By Swami Budhananda</a:t>
            </a: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F682-B42E-4BFB-9212-589248079E6C}"/>
              </a:ext>
            </a:extLst>
          </p:cNvPr>
          <p:cNvSpPr>
            <a:spLocks noGrp="1"/>
          </p:cNvSpPr>
          <p:nvPr>
            <p:ph type="title"/>
          </p:nvPr>
        </p:nvSpPr>
        <p:spPr>
          <a:xfrm>
            <a:off x="536879" y="846999"/>
            <a:ext cx="8093365" cy="763525"/>
          </a:xfrm>
        </p:spPr>
        <p:txBody>
          <a:bodyPr/>
          <a:lstStyle/>
          <a:p>
            <a:endParaRPr lang="en-IN" dirty="0"/>
          </a:p>
        </p:txBody>
      </p:sp>
      <p:sp>
        <p:nvSpPr>
          <p:cNvPr id="3" name="Text Placeholder 2">
            <a:extLst>
              <a:ext uri="{FF2B5EF4-FFF2-40B4-BE49-F238E27FC236}">
                <a16:creationId xmlns:a16="http://schemas.microsoft.com/office/drawing/2014/main" id="{FBAF594E-B454-4D7B-A2D1-586B344692EE}"/>
              </a:ext>
            </a:extLst>
          </p:cNvPr>
          <p:cNvSpPr>
            <a:spLocks noGrp="1"/>
          </p:cNvSpPr>
          <p:nvPr>
            <p:ph type="body" idx="1"/>
          </p:nvPr>
        </p:nvSpPr>
        <p:spPr/>
        <p:txBody>
          <a:bodyPr>
            <a:noAutofit/>
          </a:bodyPr>
          <a:lstStyle/>
          <a:p>
            <a:r>
              <a:rPr lang="en-IN" sz="2000" dirty="0">
                <a:solidFill>
                  <a:srgbClr val="FFFF00"/>
                </a:solidFill>
              </a:rPr>
              <a:t>Practice of discrimination </a:t>
            </a:r>
          </a:p>
          <a:p>
            <a:r>
              <a:rPr lang="en-IN" sz="2000" dirty="0">
                <a:solidFill>
                  <a:srgbClr val="FFFF00"/>
                </a:solidFill>
              </a:rPr>
              <a:t>helps</a:t>
            </a:r>
          </a:p>
        </p:txBody>
      </p:sp>
      <p:sp>
        <p:nvSpPr>
          <p:cNvPr id="4" name="Content Placeholder 3">
            <a:extLst>
              <a:ext uri="{FF2B5EF4-FFF2-40B4-BE49-F238E27FC236}">
                <a16:creationId xmlns:a16="http://schemas.microsoft.com/office/drawing/2014/main" id="{76441A58-B7AB-4883-A468-853ECA70019A}"/>
              </a:ext>
            </a:extLst>
          </p:cNvPr>
          <p:cNvSpPr>
            <a:spLocks noGrp="1"/>
          </p:cNvSpPr>
          <p:nvPr>
            <p:ph sz="half" idx="2"/>
          </p:nvPr>
        </p:nvSpPr>
        <p:spPr/>
        <p:txBody>
          <a:bodyPr>
            <a:normAutofit/>
          </a:bodyPr>
          <a:lstStyle/>
          <a:p>
            <a:pPr algn="l"/>
            <a:r>
              <a:rPr lang="en-IN" sz="1700" dirty="0"/>
              <a:t>We do some things deliberately knowing that is the right thing to do, in some cases, we act impulsively without knowing what is right &amp; wrong.</a:t>
            </a:r>
            <a:endParaRPr lang="en-IN" dirty="0"/>
          </a:p>
          <a:p>
            <a:pPr algn="l"/>
            <a:r>
              <a:rPr lang="en-IN" sz="1700" dirty="0"/>
              <a:t>We should learn how to discriminate between right and wrong, real and unreal, etc. </a:t>
            </a:r>
          </a:p>
          <a:p>
            <a:pPr algn="l"/>
            <a:endParaRPr lang="en-IN" dirty="0"/>
          </a:p>
        </p:txBody>
      </p:sp>
      <p:sp>
        <p:nvSpPr>
          <p:cNvPr id="5" name="Text Placeholder 4">
            <a:extLst>
              <a:ext uri="{FF2B5EF4-FFF2-40B4-BE49-F238E27FC236}">
                <a16:creationId xmlns:a16="http://schemas.microsoft.com/office/drawing/2014/main" id="{201341DB-382A-437B-A11F-B15F5D955B14}"/>
              </a:ext>
            </a:extLst>
          </p:cNvPr>
          <p:cNvSpPr>
            <a:spLocks noGrp="1"/>
          </p:cNvSpPr>
          <p:nvPr>
            <p:ph type="body" sz="quarter" idx="3"/>
          </p:nvPr>
        </p:nvSpPr>
        <p:spPr/>
        <p:txBody>
          <a:bodyPr>
            <a:noAutofit/>
          </a:bodyPr>
          <a:lstStyle/>
          <a:p>
            <a:r>
              <a:rPr lang="en-IN" sz="2000" dirty="0">
                <a:solidFill>
                  <a:srgbClr val="FFFF00"/>
                </a:solidFill>
              </a:rPr>
              <a:t>Training the mind to</a:t>
            </a:r>
          </a:p>
          <a:p>
            <a:r>
              <a:rPr lang="en-IN" sz="2000" dirty="0">
                <a:solidFill>
                  <a:srgbClr val="FFFF00"/>
                </a:solidFill>
              </a:rPr>
              <a:t> behave</a:t>
            </a:r>
          </a:p>
        </p:txBody>
      </p:sp>
      <p:sp>
        <p:nvSpPr>
          <p:cNvPr id="6" name="Content Placeholder 5">
            <a:extLst>
              <a:ext uri="{FF2B5EF4-FFF2-40B4-BE49-F238E27FC236}">
                <a16:creationId xmlns:a16="http://schemas.microsoft.com/office/drawing/2014/main" id="{12FB83E2-2F4F-4720-9594-B6694CF16C09}"/>
              </a:ext>
            </a:extLst>
          </p:cNvPr>
          <p:cNvSpPr>
            <a:spLocks noGrp="1"/>
          </p:cNvSpPr>
          <p:nvPr>
            <p:ph sz="quarter" idx="4"/>
          </p:nvPr>
        </p:nvSpPr>
        <p:spPr/>
        <p:txBody>
          <a:bodyPr>
            <a:normAutofit/>
          </a:bodyPr>
          <a:lstStyle/>
          <a:p>
            <a:pPr algn="l"/>
            <a:r>
              <a:rPr lang="en-IN" sz="1600" dirty="0"/>
              <a:t>One should train their minds in such a way that it also trains our mind how to behave. </a:t>
            </a:r>
          </a:p>
          <a:p>
            <a:pPr algn="l"/>
            <a:r>
              <a:rPr lang="en-IN" sz="1600" dirty="0"/>
              <a:t>We must let go our false identification of self and have a firm and calm mind. </a:t>
            </a:r>
          </a:p>
          <a:p>
            <a:pPr algn="l"/>
            <a:r>
              <a:rPr lang="en-IN" sz="1600" dirty="0"/>
              <a:t>We should be happy in other’s happiness. </a:t>
            </a:r>
          </a:p>
          <a:p>
            <a:pPr algn="l"/>
            <a:endParaRPr lang="en-IN" sz="1600" dirty="0"/>
          </a:p>
          <a:p>
            <a:pPr algn="l"/>
            <a:endParaRPr lang="en-IN" dirty="0"/>
          </a:p>
        </p:txBody>
      </p:sp>
    </p:spTree>
    <p:extLst>
      <p:ext uri="{BB962C8B-B14F-4D97-AF65-F5344CB8AC3E}">
        <p14:creationId xmlns:p14="http://schemas.microsoft.com/office/powerpoint/2010/main" val="39743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down)">
                                      <p:cBhvr>
                                        <p:cTn id="34" dur="500"/>
                                        <p:tgtEl>
                                          <p:spTgt spid="6">
                                            <p:txEl>
                                              <p:pRg st="1" end="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down)">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AA6A-08BD-45FE-9515-1E8D47CD9BCF}"/>
              </a:ext>
            </a:extLst>
          </p:cNvPr>
          <p:cNvSpPr>
            <a:spLocks noGrp="1"/>
          </p:cNvSpPr>
          <p:nvPr>
            <p:ph type="title"/>
          </p:nvPr>
        </p:nvSpPr>
        <p:spPr>
          <a:xfrm>
            <a:off x="531168" y="922303"/>
            <a:ext cx="8093365" cy="763525"/>
          </a:xfrm>
        </p:spPr>
        <p:txBody>
          <a:bodyPr/>
          <a:lstStyle/>
          <a:p>
            <a:endParaRPr lang="en-IN"/>
          </a:p>
        </p:txBody>
      </p:sp>
      <p:sp>
        <p:nvSpPr>
          <p:cNvPr id="3" name="Text Placeholder 2">
            <a:extLst>
              <a:ext uri="{FF2B5EF4-FFF2-40B4-BE49-F238E27FC236}">
                <a16:creationId xmlns:a16="http://schemas.microsoft.com/office/drawing/2014/main" id="{B2BA5641-DFFC-4CE2-BA34-3FD72DA0B882}"/>
              </a:ext>
            </a:extLst>
          </p:cNvPr>
          <p:cNvSpPr>
            <a:spLocks noGrp="1"/>
          </p:cNvSpPr>
          <p:nvPr>
            <p:ph type="body" idx="1"/>
          </p:nvPr>
        </p:nvSpPr>
        <p:spPr/>
        <p:txBody>
          <a:bodyPr>
            <a:normAutofit/>
          </a:bodyPr>
          <a:lstStyle/>
          <a:p>
            <a:r>
              <a:rPr lang="en-IN" sz="2000" dirty="0">
                <a:solidFill>
                  <a:srgbClr val="FFFF00"/>
                </a:solidFill>
              </a:rPr>
              <a:t>Practice of pranayama</a:t>
            </a:r>
          </a:p>
        </p:txBody>
      </p:sp>
      <p:sp>
        <p:nvSpPr>
          <p:cNvPr id="4" name="Content Placeholder 3">
            <a:extLst>
              <a:ext uri="{FF2B5EF4-FFF2-40B4-BE49-F238E27FC236}">
                <a16:creationId xmlns:a16="http://schemas.microsoft.com/office/drawing/2014/main" id="{D0719FD6-B76C-45E7-9E97-60C50A781C63}"/>
              </a:ext>
            </a:extLst>
          </p:cNvPr>
          <p:cNvSpPr>
            <a:spLocks noGrp="1"/>
          </p:cNvSpPr>
          <p:nvPr>
            <p:ph sz="half" idx="2"/>
          </p:nvPr>
        </p:nvSpPr>
        <p:spPr/>
        <p:txBody>
          <a:bodyPr>
            <a:normAutofit/>
          </a:bodyPr>
          <a:lstStyle/>
          <a:p>
            <a:pPr algn="l"/>
            <a:r>
              <a:rPr lang="en-IN" sz="1600" dirty="0"/>
              <a:t>Regular practice of deep breathing helps to develop a stable state of mind. </a:t>
            </a:r>
          </a:p>
          <a:p>
            <a:pPr algn="l"/>
            <a:r>
              <a:rPr lang="en-IN" sz="1600" dirty="0"/>
              <a:t>Pranayama should be learnt in a clean atmosphere. </a:t>
            </a:r>
          </a:p>
          <a:p>
            <a:pPr algn="l"/>
            <a:r>
              <a:rPr lang="en-IN" sz="1600" dirty="0"/>
              <a:t>By doing pranayama daily our mind gets relaxed and calm. </a:t>
            </a:r>
          </a:p>
          <a:p>
            <a:pPr marL="0" indent="0" algn="l">
              <a:buNone/>
            </a:pPr>
            <a:endParaRPr lang="en-IN" sz="1600" dirty="0"/>
          </a:p>
        </p:txBody>
      </p:sp>
      <p:sp>
        <p:nvSpPr>
          <p:cNvPr id="5" name="Text Placeholder 4">
            <a:extLst>
              <a:ext uri="{FF2B5EF4-FFF2-40B4-BE49-F238E27FC236}">
                <a16:creationId xmlns:a16="http://schemas.microsoft.com/office/drawing/2014/main" id="{64E985CD-6F2C-4D5F-B41B-BE76851D0CF5}"/>
              </a:ext>
            </a:extLst>
          </p:cNvPr>
          <p:cNvSpPr>
            <a:spLocks noGrp="1"/>
          </p:cNvSpPr>
          <p:nvPr>
            <p:ph type="body" sz="quarter" idx="3"/>
          </p:nvPr>
        </p:nvSpPr>
        <p:spPr/>
        <p:txBody>
          <a:bodyPr>
            <a:normAutofit/>
          </a:bodyPr>
          <a:lstStyle/>
          <a:p>
            <a:r>
              <a:rPr lang="en-IN" sz="2000" dirty="0">
                <a:solidFill>
                  <a:srgbClr val="FFFF00"/>
                </a:solidFill>
              </a:rPr>
              <a:t>Practice of pratyahara</a:t>
            </a:r>
          </a:p>
        </p:txBody>
      </p:sp>
      <p:sp>
        <p:nvSpPr>
          <p:cNvPr id="6" name="Content Placeholder 5">
            <a:extLst>
              <a:ext uri="{FF2B5EF4-FFF2-40B4-BE49-F238E27FC236}">
                <a16:creationId xmlns:a16="http://schemas.microsoft.com/office/drawing/2014/main" id="{556F9658-01C0-4A27-954A-8184D65A4CA4}"/>
              </a:ext>
            </a:extLst>
          </p:cNvPr>
          <p:cNvSpPr>
            <a:spLocks noGrp="1"/>
          </p:cNvSpPr>
          <p:nvPr>
            <p:ph sz="quarter" idx="4"/>
          </p:nvPr>
        </p:nvSpPr>
        <p:spPr/>
        <p:txBody>
          <a:bodyPr>
            <a:normAutofit/>
          </a:bodyPr>
          <a:lstStyle/>
          <a:p>
            <a:pPr algn="l"/>
            <a:r>
              <a:rPr lang="en-IN" sz="1600" dirty="0"/>
              <a:t>Pratyahara calms the mind, slows mental stimulation, etc. </a:t>
            </a:r>
          </a:p>
          <a:p>
            <a:pPr algn="l"/>
            <a:r>
              <a:rPr lang="en-IN" sz="1600" dirty="0"/>
              <a:t>Things should not focus our mind .</a:t>
            </a:r>
          </a:p>
          <a:p>
            <a:pPr algn="l"/>
            <a:r>
              <a:rPr lang="en-IN" sz="1600" dirty="0"/>
              <a:t>Until we learn to do pratyahara nothing is practically achieved by way of controlling the mind .</a:t>
            </a:r>
          </a:p>
          <a:p>
            <a:pPr algn="l"/>
            <a:endParaRPr lang="en-IN" sz="1600" dirty="0"/>
          </a:p>
        </p:txBody>
      </p:sp>
    </p:spTree>
    <p:extLst>
      <p:ext uri="{BB962C8B-B14F-4D97-AF65-F5344CB8AC3E}">
        <p14:creationId xmlns:p14="http://schemas.microsoft.com/office/powerpoint/2010/main" val="128694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down)">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down)">
                                      <p:cBhvr>
                                        <p:cTn id="3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6DEB-9906-4A6E-B219-F6B0EF55295B}"/>
              </a:ext>
            </a:extLst>
          </p:cNvPr>
          <p:cNvSpPr>
            <a:spLocks noGrp="1"/>
          </p:cNvSpPr>
          <p:nvPr>
            <p:ph type="title"/>
          </p:nvPr>
        </p:nvSpPr>
        <p:spPr>
          <a:xfrm>
            <a:off x="536879" y="675548"/>
            <a:ext cx="8093365" cy="763525"/>
          </a:xfrm>
        </p:spPr>
        <p:txBody>
          <a:bodyPr/>
          <a:lstStyle/>
          <a:p>
            <a:endParaRPr lang="en-IN"/>
          </a:p>
        </p:txBody>
      </p:sp>
      <p:sp>
        <p:nvSpPr>
          <p:cNvPr id="3" name="Text Placeholder 2">
            <a:extLst>
              <a:ext uri="{FF2B5EF4-FFF2-40B4-BE49-F238E27FC236}">
                <a16:creationId xmlns:a16="http://schemas.microsoft.com/office/drawing/2014/main" id="{6EBF9F51-1422-4B3B-80CB-5F3B8AA2A8BF}"/>
              </a:ext>
            </a:extLst>
          </p:cNvPr>
          <p:cNvSpPr>
            <a:spLocks noGrp="1"/>
          </p:cNvSpPr>
          <p:nvPr>
            <p:ph type="body" idx="1"/>
          </p:nvPr>
        </p:nvSpPr>
        <p:spPr/>
        <p:txBody>
          <a:bodyPr>
            <a:noAutofit/>
          </a:bodyPr>
          <a:lstStyle/>
          <a:p>
            <a:r>
              <a:rPr lang="en-IN" sz="2000" dirty="0">
                <a:solidFill>
                  <a:srgbClr val="FFFF00"/>
                </a:solidFill>
              </a:rPr>
              <a:t>Importance of harmonious</a:t>
            </a:r>
          </a:p>
          <a:p>
            <a:r>
              <a:rPr lang="en-IN" sz="2000" dirty="0">
                <a:solidFill>
                  <a:srgbClr val="FFFF00"/>
                </a:solidFill>
              </a:rPr>
              <a:t> human relations </a:t>
            </a:r>
          </a:p>
        </p:txBody>
      </p:sp>
      <p:sp>
        <p:nvSpPr>
          <p:cNvPr id="4" name="Content Placeholder 3">
            <a:extLst>
              <a:ext uri="{FF2B5EF4-FFF2-40B4-BE49-F238E27FC236}">
                <a16:creationId xmlns:a16="http://schemas.microsoft.com/office/drawing/2014/main" id="{F813812D-9BCA-4DD0-A263-B8EE3A6B4B67}"/>
              </a:ext>
            </a:extLst>
          </p:cNvPr>
          <p:cNvSpPr>
            <a:spLocks noGrp="1"/>
          </p:cNvSpPr>
          <p:nvPr>
            <p:ph sz="half" idx="2"/>
          </p:nvPr>
        </p:nvSpPr>
        <p:spPr/>
        <p:txBody>
          <a:bodyPr>
            <a:normAutofit fontScale="85000" lnSpcReduction="10000"/>
          </a:bodyPr>
          <a:lstStyle/>
          <a:p>
            <a:pPr algn="l"/>
            <a:r>
              <a:rPr lang="en-IN" sz="1600" dirty="0">
                <a:effectLst/>
                <a:latin typeface="Calibri" panose="020F0502020204030204" pitchFamily="34" charset="0"/>
                <a:ea typeface="Malgun Gothic" panose="020B0503020000020004" pitchFamily="34" charset="-127"/>
                <a:cs typeface="Mangal" panose="02040503050203030202" pitchFamily="18" charset="0"/>
              </a:rPr>
              <a:t>Those who wants to their mind must not store up ill feelings.</a:t>
            </a:r>
          </a:p>
          <a:p>
            <a:pPr algn="l"/>
            <a:r>
              <a:rPr lang="en-IN" sz="1600" dirty="0">
                <a:effectLst/>
                <a:latin typeface="Calibri" panose="020F0502020204030204" pitchFamily="34" charset="0"/>
                <a:ea typeface="Malgun Gothic" panose="020B0503020000020004" pitchFamily="34" charset="-127"/>
                <a:cs typeface="Mangal" panose="02040503050203030202" pitchFamily="18" charset="0"/>
              </a:rPr>
              <a:t>A healthy mind is much easier to control than an unhealthy or broken mind.</a:t>
            </a:r>
          </a:p>
          <a:p>
            <a:pPr marL="0" indent="0" algn="l">
              <a:buNone/>
            </a:pPr>
            <a:endParaRPr lang="en-IN" dirty="0"/>
          </a:p>
        </p:txBody>
      </p:sp>
      <p:sp>
        <p:nvSpPr>
          <p:cNvPr id="5" name="Text Placeholder 4">
            <a:extLst>
              <a:ext uri="{FF2B5EF4-FFF2-40B4-BE49-F238E27FC236}">
                <a16:creationId xmlns:a16="http://schemas.microsoft.com/office/drawing/2014/main" id="{3CB13B55-C0AC-4B77-8BE9-193FE6CDD249}"/>
              </a:ext>
            </a:extLst>
          </p:cNvPr>
          <p:cNvSpPr>
            <a:spLocks noGrp="1"/>
          </p:cNvSpPr>
          <p:nvPr>
            <p:ph type="body" sz="quarter" idx="3"/>
          </p:nvPr>
        </p:nvSpPr>
        <p:spPr/>
        <p:txBody>
          <a:bodyPr>
            <a:noAutofit/>
          </a:bodyPr>
          <a:lstStyle/>
          <a:p>
            <a:r>
              <a:rPr lang="en-IN" sz="2000" dirty="0">
                <a:solidFill>
                  <a:srgbClr val="FFFF00"/>
                </a:solidFill>
              </a:rPr>
              <a:t>Healthy occupation of </a:t>
            </a:r>
          </a:p>
          <a:p>
            <a:r>
              <a:rPr lang="en-IN" sz="2000" dirty="0">
                <a:solidFill>
                  <a:srgbClr val="FFFF00"/>
                </a:solidFill>
              </a:rPr>
              <a:t>mind needed </a:t>
            </a:r>
          </a:p>
        </p:txBody>
      </p:sp>
      <p:sp>
        <p:nvSpPr>
          <p:cNvPr id="6" name="Content Placeholder 5">
            <a:extLst>
              <a:ext uri="{FF2B5EF4-FFF2-40B4-BE49-F238E27FC236}">
                <a16:creationId xmlns:a16="http://schemas.microsoft.com/office/drawing/2014/main" id="{424B13BA-DCF6-441B-9EDE-EA6CF4F6C6FC}"/>
              </a:ext>
            </a:extLst>
          </p:cNvPr>
          <p:cNvSpPr>
            <a:spLocks noGrp="1"/>
          </p:cNvSpPr>
          <p:nvPr>
            <p:ph sz="quarter" idx="4"/>
          </p:nvPr>
        </p:nvSpPr>
        <p:spPr/>
        <p:txBody>
          <a:bodyPr>
            <a:normAutofit fontScale="85000" lnSpcReduction="10000"/>
          </a:bodyPr>
          <a:lstStyle/>
          <a:p>
            <a:pPr algn="l"/>
            <a:r>
              <a:rPr lang="en-IN" sz="1600" dirty="0">
                <a:effectLst/>
                <a:latin typeface="Calibri" panose="020F0502020204030204" pitchFamily="34" charset="0"/>
                <a:ea typeface="Malgun Gothic" panose="020B0503020000020004" pitchFamily="34" charset="-127"/>
                <a:cs typeface="Mangal" panose="02040503050203030202" pitchFamily="18" charset="0"/>
              </a:rPr>
              <a:t>The common says ‘an idle brain is the devil's workshop’ is very true.</a:t>
            </a:r>
          </a:p>
          <a:p>
            <a:pPr algn="l"/>
            <a:r>
              <a:rPr lang="en-IN" sz="1800" dirty="0">
                <a:effectLst/>
                <a:latin typeface="Calibri" panose="020F0502020204030204" pitchFamily="34" charset="0"/>
                <a:ea typeface="Malgun Gothic" panose="020B0503020000020004" pitchFamily="34" charset="-127"/>
                <a:cs typeface="Mangal" panose="02040503050203030202" pitchFamily="18" charset="0"/>
              </a:rPr>
              <a:t>Buddhist Teachings – As a fletcher makes straight his arrow, a wise man makes straight his trembling and unsteady thought, which is difficult to guard, difficult to hold back. Let the wise man guard his thoughts, for the are difficult to perceive, very artful and they rush wherever they listed; thoughts well-guarded bring happiness. </a:t>
            </a:r>
            <a:endParaRPr lang="en-IN" sz="1600" dirty="0">
              <a:effectLst/>
              <a:latin typeface="Calibri" panose="020F0502020204030204" pitchFamily="34" charset="0"/>
              <a:ea typeface="Malgun Gothic" panose="020B0503020000020004" pitchFamily="34" charset="-127"/>
              <a:cs typeface="Mangal" panose="02040503050203030202" pitchFamily="18" charset="0"/>
            </a:endParaRPr>
          </a:p>
          <a:p>
            <a:pPr algn="l"/>
            <a:endParaRPr lang="en-IN" dirty="0"/>
          </a:p>
        </p:txBody>
      </p:sp>
    </p:spTree>
    <p:extLst>
      <p:ext uri="{BB962C8B-B14F-4D97-AF65-F5344CB8AC3E}">
        <p14:creationId xmlns:p14="http://schemas.microsoft.com/office/powerpoint/2010/main" val="130604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down)">
                                      <p:cBhvr>
                                        <p:cTn id="3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BB26F-F82A-4703-914F-AB443CBF5A3A}"/>
              </a:ext>
            </a:extLst>
          </p:cNvPr>
          <p:cNvSpPr>
            <a:spLocks noGrp="1"/>
          </p:cNvSpPr>
          <p:nvPr>
            <p:ph type="title"/>
          </p:nvPr>
        </p:nvSpPr>
        <p:spPr>
          <a:xfrm>
            <a:off x="536879" y="-3812"/>
            <a:ext cx="8093365" cy="763525"/>
          </a:xfrm>
        </p:spPr>
        <p:txBody>
          <a:bodyPr/>
          <a:lstStyle/>
          <a:p>
            <a:endParaRPr lang="en-IN"/>
          </a:p>
        </p:txBody>
      </p:sp>
      <p:sp>
        <p:nvSpPr>
          <p:cNvPr id="3" name="Text Placeholder 2">
            <a:extLst>
              <a:ext uri="{FF2B5EF4-FFF2-40B4-BE49-F238E27FC236}">
                <a16:creationId xmlns:a16="http://schemas.microsoft.com/office/drawing/2014/main" id="{82B819BA-5D71-427F-8E23-9CE77817F36B}"/>
              </a:ext>
            </a:extLst>
          </p:cNvPr>
          <p:cNvSpPr>
            <a:spLocks noGrp="1"/>
          </p:cNvSpPr>
          <p:nvPr>
            <p:ph type="body" idx="1"/>
          </p:nvPr>
        </p:nvSpPr>
        <p:spPr>
          <a:xfrm>
            <a:off x="543373" y="1769521"/>
            <a:ext cx="4040188" cy="479822"/>
          </a:xfrm>
        </p:spPr>
        <p:txBody>
          <a:bodyPr>
            <a:noAutofit/>
          </a:bodyPr>
          <a:lstStyle/>
          <a:p>
            <a:r>
              <a:rPr lang="en-IN" sz="2000" dirty="0">
                <a:solidFill>
                  <a:srgbClr val="FFFF00"/>
                </a:solidFill>
              </a:rPr>
              <a:t>Importance of right use </a:t>
            </a:r>
          </a:p>
          <a:p>
            <a:r>
              <a:rPr lang="en-IN" sz="2000" dirty="0">
                <a:solidFill>
                  <a:srgbClr val="FFFF00"/>
                </a:solidFill>
              </a:rPr>
              <a:t>of imagination </a:t>
            </a:r>
          </a:p>
        </p:txBody>
      </p:sp>
      <p:sp>
        <p:nvSpPr>
          <p:cNvPr id="4" name="Content Placeholder 3">
            <a:extLst>
              <a:ext uri="{FF2B5EF4-FFF2-40B4-BE49-F238E27FC236}">
                <a16:creationId xmlns:a16="http://schemas.microsoft.com/office/drawing/2014/main" id="{3965A773-36F3-4C02-ABB4-0B94F925C106}"/>
              </a:ext>
            </a:extLst>
          </p:cNvPr>
          <p:cNvSpPr>
            <a:spLocks noGrp="1"/>
          </p:cNvSpPr>
          <p:nvPr>
            <p:ph sz="half" idx="2"/>
          </p:nvPr>
        </p:nvSpPr>
        <p:spPr>
          <a:xfrm>
            <a:off x="543373" y="2296611"/>
            <a:ext cx="4040188" cy="2276294"/>
          </a:xfrm>
        </p:spPr>
        <p:txBody>
          <a:bodyPr>
            <a:normAutofit/>
          </a:bodyPr>
          <a:lstStyle/>
          <a:p>
            <a:pPr algn="l"/>
            <a:r>
              <a:rPr lang="en-IN" sz="1600" dirty="0">
                <a:effectLst/>
                <a:ea typeface="Malgun Gothic" panose="020B0503020000020004" pitchFamily="34" charset="-127"/>
                <a:cs typeface="Mangal" panose="02040503050203030202" pitchFamily="18" charset="0"/>
              </a:rPr>
              <a:t>Our expectations may be imaginary, without any basis in fact, but they bring us real disappointments.</a:t>
            </a:r>
          </a:p>
          <a:p>
            <a:pPr algn="l"/>
            <a:r>
              <a:rPr lang="en-IN" sz="1600" dirty="0">
                <a:effectLst/>
                <a:ea typeface="Malgun Gothic" panose="020B0503020000020004" pitchFamily="34" charset="-127"/>
                <a:cs typeface="Mangal" panose="02040503050203030202" pitchFamily="18" charset="0"/>
              </a:rPr>
              <a:t>It extremely difficult to control the mind. How do we do it?</a:t>
            </a:r>
          </a:p>
          <a:p>
            <a:pPr algn="l"/>
            <a:endParaRPr lang="en-IN" sz="1600" dirty="0"/>
          </a:p>
        </p:txBody>
      </p:sp>
      <p:sp>
        <p:nvSpPr>
          <p:cNvPr id="5" name="Text Placeholder 4">
            <a:extLst>
              <a:ext uri="{FF2B5EF4-FFF2-40B4-BE49-F238E27FC236}">
                <a16:creationId xmlns:a16="http://schemas.microsoft.com/office/drawing/2014/main" id="{D214370B-59F2-430D-9B0E-592C2EB105C3}"/>
              </a:ext>
            </a:extLst>
          </p:cNvPr>
          <p:cNvSpPr>
            <a:spLocks noGrp="1"/>
          </p:cNvSpPr>
          <p:nvPr>
            <p:ph type="body" sz="quarter" idx="3"/>
          </p:nvPr>
        </p:nvSpPr>
        <p:spPr>
          <a:xfrm>
            <a:off x="4588469" y="1636560"/>
            <a:ext cx="4041775" cy="479822"/>
          </a:xfrm>
        </p:spPr>
        <p:txBody>
          <a:bodyPr>
            <a:noAutofit/>
          </a:bodyPr>
          <a:lstStyle/>
          <a:p>
            <a:r>
              <a:rPr lang="en-IN" sz="2000" dirty="0">
                <a:solidFill>
                  <a:srgbClr val="FFFF00"/>
                </a:solidFill>
              </a:rPr>
              <a:t>Importance of </a:t>
            </a:r>
          </a:p>
          <a:p>
            <a:r>
              <a:rPr lang="en-IN" sz="2000" dirty="0">
                <a:solidFill>
                  <a:srgbClr val="FFFF00"/>
                </a:solidFill>
              </a:rPr>
              <a:t>meditation </a:t>
            </a:r>
          </a:p>
        </p:txBody>
      </p:sp>
      <p:sp>
        <p:nvSpPr>
          <p:cNvPr id="6" name="Content Placeholder 5">
            <a:extLst>
              <a:ext uri="{FF2B5EF4-FFF2-40B4-BE49-F238E27FC236}">
                <a16:creationId xmlns:a16="http://schemas.microsoft.com/office/drawing/2014/main" id="{2731A6FD-802C-4971-BD7E-A0B2AABA704F}"/>
              </a:ext>
            </a:extLst>
          </p:cNvPr>
          <p:cNvSpPr>
            <a:spLocks noGrp="1"/>
          </p:cNvSpPr>
          <p:nvPr>
            <p:ph sz="quarter" idx="4"/>
          </p:nvPr>
        </p:nvSpPr>
        <p:spPr>
          <a:xfrm>
            <a:off x="4588469" y="2249343"/>
            <a:ext cx="4041775" cy="2654245"/>
          </a:xfrm>
        </p:spPr>
        <p:txBody>
          <a:bodyPr>
            <a:normAutofit/>
          </a:bodyPr>
          <a:lstStyle/>
          <a:p>
            <a:pPr algn="l"/>
            <a:r>
              <a:rPr lang="en-IN" sz="1600" dirty="0">
                <a:effectLst/>
                <a:ea typeface="Malgun Gothic" panose="020B0503020000020004" pitchFamily="34" charset="-127"/>
                <a:cs typeface="Mangal" panose="02040503050203030202" pitchFamily="18" charset="0"/>
              </a:rPr>
              <a:t>Meditation and control of the mind go hand in hand.</a:t>
            </a:r>
          </a:p>
          <a:p>
            <a:pPr algn="l"/>
            <a:r>
              <a:rPr lang="en-IN" sz="1600" dirty="0">
                <a:effectLst/>
                <a:ea typeface="Malgun Gothic" panose="020B0503020000020004" pitchFamily="34" charset="-127"/>
                <a:cs typeface="Mangal" panose="02040503050203030202" pitchFamily="18" charset="0"/>
              </a:rPr>
              <a:t>So, when once a disciple asked Swami Brahmadanda, 'Maharaj, how can one control the mind?' the teacher, in effect, explained how the above instruction was to be. put into practice. He said: Through gradual practice the mind has to be concentrated upon God. </a:t>
            </a:r>
          </a:p>
          <a:p>
            <a:pPr algn="l"/>
            <a:endParaRPr lang="en-IN" dirty="0"/>
          </a:p>
        </p:txBody>
      </p:sp>
    </p:spTree>
    <p:extLst>
      <p:ext uri="{BB962C8B-B14F-4D97-AF65-F5344CB8AC3E}">
        <p14:creationId xmlns:p14="http://schemas.microsoft.com/office/powerpoint/2010/main" val="259136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down)">
                                      <p:cBhvr>
                                        <p:cTn id="3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AE8F9-0B69-4DAC-8DDB-B20C139BF765}"/>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A1E54611-9F7B-4152-B2E7-A0946051F645}"/>
              </a:ext>
            </a:extLst>
          </p:cNvPr>
          <p:cNvSpPr>
            <a:spLocks noGrp="1"/>
          </p:cNvSpPr>
          <p:nvPr>
            <p:ph type="body" idx="1"/>
          </p:nvPr>
        </p:nvSpPr>
        <p:spPr/>
        <p:txBody>
          <a:bodyPr>
            <a:normAutofit/>
          </a:bodyPr>
          <a:lstStyle/>
          <a:p>
            <a:r>
              <a:rPr lang="en-IN" sz="2000" dirty="0">
                <a:solidFill>
                  <a:srgbClr val="FFFF00"/>
                </a:solidFill>
              </a:rPr>
              <a:t>Guard and despondency </a:t>
            </a:r>
          </a:p>
        </p:txBody>
      </p:sp>
      <p:sp>
        <p:nvSpPr>
          <p:cNvPr id="4" name="Content Placeholder 3">
            <a:extLst>
              <a:ext uri="{FF2B5EF4-FFF2-40B4-BE49-F238E27FC236}">
                <a16:creationId xmlns:a16="http://schemas.microsoft.com/office/drawing/2014/main" id="{93EB96AF-7A44-4DA9-921C-6D4745576D72}"/>
              </a:ext>
            </a:extLst>
          </p:cNvPr>
          <p:cNvSpPr>
            <a:spLocks noGrp="1"/>
          </p:cNvSpPr>
          <p:nvPr>
            <p:ph sz="half" idx="2"/>
          </p:nvPr>
        </p:nvSpPr>
        <p:spPr/>
        <p:txBody>
          <a:bodyPr>
            <a:normAutofit/>
          </a:bodyPr>
          <a:lstStyle/>
          <a:p>
            <a:pPr algn="l"/>
            <a:r>
              <a:rPr lang="en-IN" sz="1600" dirty="0"/>
              <a:t>These are the basic disciplines.</a:t>
            </a:r>
          </a:p>
          <a:p>
            <a:pPr algn="l"/>
            <a:r>
              <a:rPr lang="en-IN" sz="1600" dirty="0"/>
              <a:t>We must not allow the despondency to eat into our earnestness and energy .</a:t>
            </a:r>
          </a:p>
        </p:txBody>
      </p:sp>
      <p:sp>
        <p:nvSpPr>
          <p:cNvPr id="5" name="Text Placeholder 4">
            <a:extLst>
              <a:ext uri="{FF2B5EF4-FFF2-40B4-BE49-F238E27FC236}">
                <a16:creationId xmlns:a16="http://schemas.microsoft.com/office/drawing/2014/main" id="{D6740FC0-B9F3-449C-A40F-EFAFCDEF94D6}"/>
              </a:ext>
            </a:extLst>
          </p:cNvPr>
          <p:cNvSpPr>
            <a:spLocks noGrp="1"/>
          </p:cNvSpPr>
          <p:nvPr>
            <p:ph type="body" sz="quarter" idx="3"/>
          </p:nvPr>
        </p:nvSpPr>
        <p:spPr/>
        <p:txBody>
          <a:bodyPr>
            <a:normAutofit/>
          </a:bodyPr>
          <a:lstStyle/>
          <a:p>
            <a:r>
              <a:rPr lang="en-IN" sz="2000" dirty="0">
                <a:solidFill>
                  <a:srgbClr val="FFFF00"/>
                </a:solidFill>
              </a:rPr>
              <a:t>Directed Thoughts </a:t>
            </a:r>
          </a:p>
        </p:txBody>
      </p:sp>
      <p:sp>
        <p:nvSpPr>
          <p:cNvPr id="6" name="Content Placeholder 5">
            <a:extLst>
              <a:ext uri="{FF2B5EF4-FFF2-40B4-BE49-F238E27FC236}">
                <a16:creationId xmlns:a16="http://schemas.microsoft.com/office/drawing/2014/main" id="{BEB5EBA5-DD8C-4CE9-B380-4C2912E7D883}"/>
              </a:ext>
            </a:extLst>
          </p:cNvPr>
          <p:cNvSpPr>
            <a:spLocks noGrp="1"/>
          </p:cNvSpPr>
          <p:nvPr>
            <p:ph sz="quarter" idx="4"/>
          </p:nvPr>
        </p:nvSpPr>
        <p:spPr/>
        <p:txBody>
          <a:bodyPr>
            <a:normAutofit/>
          </a:bodyPr>
          <a:lstStyle/>
          <a:p>
            <a:pPr algn="l"/>
            <a:r>
              <a:rPr lang="en-IN" sz="1600" dirty="0"/>
              <a:t>Shri Ramakrishna Teaches – All </a:t>
            </a:r>
            <a:r>
              <a:rPr lang="en-IN" sz="1600" dirty="0">
                <a:effectLst/>
                <a:ea typeface="Malgun Gothic" panose="020B0503020000020004" pitchFamily="34" charset="-127"/>
                <a:cs typeface="Mangal" panose="02040503050203030202" pitchFamily="18" charset="0"/>
              </a:rPr>
              <a:t>the sins of the body fly away if one chants the name of God and sings His glories. The birds of sin dwell in the tree of the body.</a:t>
            </a:r>
          </a:p>
          <a:p>
            <a:pPr algn="l"/>
            <a:r>
              <a:rPr lang="en-IN" sz="1600" dirty="0">
                <a:effectLst/>
                <a:latin typeface="Calibri" panose="020F0502020204030204" pitchFamily="34" charset="0"/>
                <a:ea typeface="Malgun Gothic" panose="020B0503020000020004" pitchFamily="34" charset="-127"/>
                <a:cs typeface="Mangal" panose="02040503050203030202" pitchFamily="18" charset="0"/>
              </a:rPr>
              <a:t>What the non-believer should try to do in an emergency.</a:t>
            </a:r>
          </a:p>
          <a:p>
            <a:pPr marL="0" indent="0" algn="l">
              <a:buNone/>
            </a:pPr>
            <a:endParaRPr lang="en-IN" sz="1600" dirty="0">
              <a:effectLst/>
              <a:ea typeface="Malgun Gothic" panose="020B0503020000020004" pitchFamily="34" charset="-127"/>
              <a:cs typeface="Mangal" panose="02040503050203030202" pitchFamily="18" charset="0"/>
            </a:endParaRPr>
          </a:p>
        </p:txBody>
      </p:sp>
    </p:spTree>
    <p:extLst>
      <p:ext uri="{BB962C8B-B14F-4D97-AF65-F5344CB8AC3E}">
        <p14:creationId xmlns:p14="http://schemas.microsoft.com/office/powerpoint/2010/main" val="6350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down)">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32A1-2176-43E3-AA3C-DAB9DF1907E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3483F19-3516-4645-9010-15C4AA04E64F}"/>
              </a:ext>
            </a:extLst>
          </p:cNvPr>
          <p:cNvSpPr>
            <a:spLocks noGrp="1"/>
          </p:cNvSpPr>
          <p:nvPr>
            <p:ph type="body" idx="1"/>
          </p:nvPr>
        </p:nvSpPr>
        <p:spPr/>
        <p:txBody>
          <a:bodyPr>
            <a:norm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Control of thought - The secret</a:t>
            </a:r>
            <a:endParaRPr lang="en-IN" sz="2000" dirty="0">
              <a:solidFill>
                <a:srgbClr val="FFFF00"/>
              </a:solidFill>
            </a:endParaRPr>
          </a:p>
        </p:txBody>
      </p:sp>
      <p:sp>
        <p:nvSpPr>
          <p:cNvPr id="4" name="Content Placeholder 3">
            <a:extLst>
              <a:ext uri="{FF2B5EF4-FFF2-40B4-BE49-F238E27FC236}">
                <a16:creationId xmlns:a16="http://schemas.microsoft.com/office/drawing/2014/main" id="{81E54ED2-691E-4923-A516-B3F6770DE415}"/>
              </a:ext>
            </a:extLst>
          </p:cNvPr>
          <p:cNvSpPr>
            <a:spLocks noGrp="1"/>
          </p:cNvSpPr>
          <p:nvPr>
            <p:ph sz="half" idx="2"/>
          </p:nvPr>
        </p:nvSpPr>
        <p:spPr/>
        <p:txBody>
          <a:bodyPr/>
          <a:lstStyle/>
          <a:p>
            <a:pPr algn="l"/>
            <a:r>
              <a:rPr lang="en-IN" sz="1600" dirty="0">
                <a:effectLst/>
                <a:ea typeface="Calibri" panose="020F0502020204030204" pitchFamily="34" charset="0"/>
                <a:cs typeface="Times New Roman" panose="02020603050405020304" pitchFamily="18" charset="0"/>
              </a:rPr>
              <a:t>Discipline which can take care of the conscious level of mind.</a:t>
            </a:r>
          </a:p>
          <a:p>
            <a:pPr algn="l"/>
            <a:r>
              <a:rPr lang="en-IN" sz="1600" dirty="0">
                <a:effectLst/>
                <a:ea typeface="Calibri" panose="020F0502020204030204" pitchFamily="34" charset="0"/>
                <a:cs typeface="Times New Roman" panose="02020603050405020304" pitchFamily="18" charset="0"/>
              </a:rPr>
              <a:t>As long as we identify ourselves with the ego or the body we cannot reach this stage.</a:t>
            </a:r>
          </a:p>
          <a:p>
            <a:pPr algn="l"/>
            <a:r>
              <a:rPr lang="en-IN" sz="1600" dirty="0">
                <a:effectLst/>
                <a:ea typeface="Calibri" panose="020F0502020204030204" pitchFamily="34" charset="0"/>
                <a:cs typeface="Times New Roman" panose="02020603050405020304" pitchFamily="18" charset="0"/>
              </a:rPr>
              <a:t>Repetition of GAYATRI MANTRA &amp; OM greatly helps to control our mind.</a:t>
            </a:r>
          </a:p>
          <a:p>
            <a:pPr algn="l"/>
            <a:endParaRPr lang="en-IN" dirty="0"/>
          </a:p>
        </p:txBody>
      </p:sp>
      <p:sp>
        <p:nvSpPr>
          <p:cNvPr id="5" name="Text Placeholder 4">
            <a:extLst>
              <a:ext uri="{FF2B5EF4-FFF2-40B4-BE49-F238E27FC236}">
                <a16:creationId xmlns:a16="http://schemas.microsoft.com/office/drawing/2014/main" id="{69C88C03-FD02-4E16-8CCB-6818F01FBC4F}"/>
              </a:ext>
            </a:extLst>
          </p:cNvPr>
          <p:cNvSpPr>
            <a:spLocks noGrp="1"/>
          </p:cNvSpPr>
          <p:nvPr>
            <p:ph type="body" sz="quarter" idx="3"/>
          </p:nvPr>
        </p:nvSpPr>
        <p:spPr/>
        <p:txBody>
          <a:bodyPr>
            <a:norm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Control of the subconscious mind</a:t>
            </a:r>
            <a:endParaRPr lang="en-IN" sz="2000" dirty="0">
              <a:solidFill>
                <a:srgbClr val="FFFF00"/>
              </a:solidFill>
            </a:endParaRPr>
          </a:p>
        </p:txBody>
      </p:sp>
      <p:sp>
        <p:nvSpPr>
          <p:cNvPr id="6" name="Content Placeholder 5">
            <a:extLst>
              <a:ext uri="{FF2B5EF4-FFF2-40B4-BE49-F238E27FC236}">
                <a16:creationId xmlns:a16="http://schemas.microsoft.com/office/drawing/2014/main" id="{4FCEC3FF-6A14-4483-9A0F-2539089FE48C}"/>
              </a:ext>
            </a:extLst>
          </p:cNvPr>
          <p:cNvSpPr>
            <a:spLocks noGrp="1"/>
          </p:cNvSpPr>
          <p:nvPr>
            <p:ph sz="quarter" idx="4"/>
          </p:nvPr>
        </p:nvSpPr>
        <p:spPr/>
        <p:txBody>
          <a:bodyPr/>
          <a:lstStyle/>
          <a:p>
            <a:pPr algn="l"/>
            <a:r>
              <a:rPr lang="en-IN" sz="1600" dirty="0">
                <a:effectLst/>
                <a:ea typeface="Calibri" panose="020F0502020204030204" pitchFamily="34" charset="0"/>
                <a:cs typeface="Times New Roman" panose="02020603050405020304" pitchFamily="18" charset="0"/>
              </a:rPr>
              <a:t>Importance of controlling the conscious mind.</a:t>
            </a:r>
          </a:p>
          <a:p>
            <a:pPr algn="l"/>
            <a:r>
              <a:rPr lang="en-IN" sz="1600" dirty="0">
                <a:effectLst/>
                <a:ea typeface="Calibri" panose="020F0502020204030204" pitchFamily="34" charset="0"/>
                <a:cs typeface="Times New Roman" panose="02020603050405020304" pitchFamily="18" charset="0"/>
              </a:rPr>
              <a:t>Awakening of kundalini thought the raja yoga method of Pranayama. </a:t>
            </a:r>
          </a:p>
          <a:p>
            <a:pPr algn="l"/>
            <a:r>
              <a:rPr lang="en-IN" sz="1600" dirty="0">
                <a:effectLst/>
                <a:ea typeface="Calibri" panose="020F0502020204030204" pitchFamily="34" charset="0"/>
                <a:cs typeface="Times New Roman" panose="02020603050405020304" pitchFamily="18" charset="0"/>
              </a:rPr>
              <a:t>Practice of spiritual disciplines.</a:t>
            </a:r>
          </a:p>
          <a:p>
            <a:pPr algn="l"/>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9824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down)">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down)">
                                      <p:cBhvr>
                                        <p:cTn id="3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184E-A8FA-4842-8555-6E78ECE8FCE7}"/>
              </a:ext>
            </a:extLst>
          </p:cNvPr>
          <p:cNvSpPr>
            <a:spLocks noGrp="1"/>
          </p:cNvSpPr>
          <p:nvPr>
            <p:ph type="title"/>
          </p:nvPr>
        </p:nvSpPr>
        <p:spPr>
          <a:xfrm>
            <a:off x="536879" y="377951"/>
            <a:ext cx="8093365" cy="763525"/>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1583D925-9865-4CC9-856B-4C39BAC30AEE}"/>
              </a:ext>
            </a:extLst>
          </p:cNvPr>
          <p:cNvSpPr>
            <a:spLocks noGrp="1"/>
          </p:cNvSpPr>
          <p:nvPr>
            <p:ph type="body" idx="1"/>
          </p:nvPr>
        </p:nvSpPr>
        <p:spPr/>
        <p:txBody>
          <a:bodyPr>
            <a:no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Beware of a trick of</a:t>
            </a:r>
          </a:p>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the mind</a:t>
            </a:r>
            <a:endParaRPr lang="en-IN" sz="2000" dirty="0">
              <a:solidFill>
                <a:srgbClr val="FFFF00"/>
              </a:solidFill>
            </a:endParaRPr>
          </a:p>
        </p:txBody>
      </p:sp>
      <p:sp>
        <p:nvSpPr>
          <p:cNvPr id="4" name="Content Placeholder 3">
            <a:extLst>
              <a:ext uri="{FF2B5EF4-FFF2-40B4-BE49-F238E27FC236}">
                <a16:creationId xmlns:a16="http://schemas.microsoft.com/office/drawing/2014/main" id="{FC164857-3CA4-469E-9EFA-C95B3CDA1CF1}"/>
              </a:ext>
            </a:extLst>
          </p:cNvPr>
          <p:cNvSpPr>
            <a:spLocks noGrp="1"/>
          </p:cNvSpPr>
          <p:nvPr>
            <p:ph sz="half" idx="2"/>
          </p:nvPr>
        </p:nvSpPr>
        <p:spPr/>
        <p:txBody>
          <a:bodyPr/>
          <a:lstStyle/>
          <a:p>
            <a:pPr algn="l"/>
            <a:r>
              <a:rPr lang="en-IN" sz="1600" dirty="0">
                <a:effectLst/>
                <a:ea typeface="Calibri" panose="020F0502020204030204" pitchFamily="34" charset="0"/>
                <a:cs typeface="Times New Roman" panose="02020603050405020304" pitchFamily="18" charset="0"/>
              </a:rPr>
              <a:t>As Meister Eckhart the German mystic says: In the heart of this moment is eternity.</a:t>
            </a:r>
          </a:p>
          <a:p>
            <a:pPr algn="l"/>
            <a:r>
              <a:rPr lang="en-IN" sz="1600" dirty="0">
                <a:effectLst/>
                <a:ea typeface="Calibri" panose="020F0502020204030204" pitchFamily="34" charset="0"/>
                <a:cs typeface="Times New Roman" panose="02020603050405020304" pitchFamily="18" charset="0"/>
              </a:rPr>
              <a:t>The future is nothing but MAYA.</a:t>
            </a:r>
          </a:p>
          <a:p>
            <a:pPr algn="l"/>
            <a:endParaRPr lang="en-IN" sz="1600" dirty="0">
              <a:effectLst/>
              <a:ea typeface="Calibri" panose="020F0502020204030204" pitchFamily="34" charset="0"/>
              <a:cs typeface="Times New Roman" panose="02020603050405020304" pitchFamily="18" charset="0"/>
            </a:endParaRPr>
          </a:p>
          <a:p>
            <a:pPr algn="l"/>
            <a:endParaRPr lang="en-IN" dirty="0"/>
          </a:p>
        </p:txBody>
      </p:sp>
      <p:sp>
        <p:nvSpPr>
          <p:cNvPr id="5" name="Text Placeholder 4">
            <a:extLst>
              <a:ext uri="{FF2B5EF4-FFF2-40B4-BE49-F238E27FC236}">
                <a16:creationId xmlns:a16="http://schemas.microsoft.com/office/drawing/2014/main" id="{E89F564B-A19D-40F7-A206-8E102E384DE6}"/>
              </a:ext>
            </a:extLst>
          </p:cNvPr>
          <p:cNvSpPr>
            <a:spLocks noGrp="1"/>
          </p:cNvSpPr>
          <p:nvPr>
            <p:ph type="body" sz="quarter" idx="3"/>
          </p:nvPr>
        </p:nvSpPr>
        <p:spPr/>
        <p:txBody>
          <a:bodyPr>
            <a:no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Believers are at an advantage in controlling the mind </a:t>
            </a:r>
            <a:endParaRPr lang="en-IN" sz="2000" dirty="0">
              <a:solidFill>
                <a:srgbClr val="FFFF00"/>
              </a:solidFill>
            </a:endParaRPr>
          </a:p>
        </p:txBody>
      </p:sp>
      <p:sp>
        <p:nvSpPr>
          <p:cNvPr id="6" name="Content Placeholder 5">
            <a:extLst>
              <a:ext uri="{FF2B5EF4-FFF2-40B4-BE49-F238E27FC236}">
                <a16:creationId xmlns:a16="http://schemas.microsoft.com/office/drawing/2014/main" id="{C8992E32-151A-464B-AD0F-84FF9B3B8458}"/>
              </a:ext>
            </a:extLst>
          </p:cNvPr>
          <p:cNvSpPr>
            <a:spLocks noGrp="1"/>
          </p:cNvSpPr>
          <p:nvPr>
            <p:ph sz="quarter" idx="4"/>
          </p:nvPr>
        </p:nvSpPr>
        <p:spPr/>
        <p:txBody>
          <a:bodyPr/>
          <a:lstStyle/>
          <a:p>
            <a:pPr algn="l"/>
            <a:r>
              <a:rPr lang="en-IN" sz="1600" dirty="0">
                <a:effectLst/>
                <a:ea typeface="Calibri" panose="020F0502020204030204" pitchFamily="34" charset="0"/>
                <a:cs typeface="Times New Roman" panose="02020603050405020304" pitchFamily="18" charset="0"/>
              </a:rPr>
              <a:t>When faith in god is sincerely cultivated we get potent help for controlling the mind.</a:t>
            </a:r>
          </a:p>
          <a:p>
            <a:pPr algn="l"/>
            <a:r>
              <a:rPr lang="en-IN" sz="1600" dirty="0">
                <a:effectLst/>
                <a:ea typeface="Calibri" panose="020F0502020204030204" pitchFamily="34" charset="0"/>
                <a:cs typeface="Times New Roman" panose="02020603050405020304" pitchFamily="18" charset="0"/>
              </a:rPr>
              <a:t>When lust, anger, and other passions disappear the mind becomes purified.</a:t>
            </a:r>
          </a:p>
          <a:p>
            <a:pPr marL="0" indent="0" algn="l">
              <a:buNone/>
            </a:pPr>
            <a:endParaRPr lang="en-IN" dirty="0"/>
          </a:p>
        </p:txBody>
      </p:sp>
    </p:spTree>
    <p:extLst>
      <p:ext uri="{BB962C8B-B14F-4D97-AF65-F5344CB8AC3E}">
        <p14:creationId xmlns:p14="http://schemas.microsoft.com/office/powerpoint/2010/main" val="95596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8BEE4-6A54-4ABF-AD2B-4E4984F22545}"/>
              </a:ext>
            </a:extLst>
          </p:cNvPr>
          <p:cNvSpPr>
            <a:spLocks noGrp="1"/>
          </p:cNvSpPr>
          <p:nvPr>
            <p:ph type="title"/>
          </p:nvPr>
        </p:nvSpPr>
        <p:spPr>
          <a:xfrm>
            <a:off x="520410" y="377951"/>
            <a:ext cx="8093365" cy="763525"/>
          </a:xfrm>
        </p:spPr>
        <p:txBody>
          <a:bodyPr/>
          <a:lstStyle/>
          <a:p>
            <a:endParaRPr lang="en-IN" dirty="0"/>
          </a:p>
        </p:txBody>
      </p:sp>
      <p:sp>
        <p:nvSpPr>
          <p:cNvPr id="3" name="Text Placeholder 2">
            <a:extLst>
              <a:ext uri="{FF2B5EF4-FFF2-40B4-BE49-F238E27FC236}">
                <a16:creationId xmlns:a16="http://schemas.microsoft.com/office/drawing/2014/main" id="{7B58381D-9A2E-4800-9C16-028EC8D22D30}"/>
              </a:ext>
            </a:extLst>
          </p:cNvPr>
          <p:cNvSpPr>
            <a:spLocks noGrp="1"/>
          </p:cNvSpPr>
          <p:nvPr>
            <p:ph type="body" idx="1"/>
          </p:nvPr>
        </p:nvSpPr>
        <p:spPr/>
        <p:txBody>
          <a:bodyPr>
            <a:no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simplest and the surest method of controlling the mind</a:t>
            </a:r>
            <a:endParaRPr lang="en-IN" sz="2000" dirty="0">
              <a:solidFill>
                <a:srgbClr val="FFFF00"/>
              </a:solidFill>
            </a:endParaRPr>
          </a:p>
        </p:txBody>
      </p:sp>
      <p:sp>
        <p:nvSpPr>
          <p:cNvPr id="4" name="Content Placeholder 3">
            <a:extLst>
              <a:ext uri="{FF2B5EF4-FFF2-40B4-BE49-F238E27FC236}">
                <a16:creationId xmlns:a16="http://schemas.microsoft.com/office/drawing/2014/main" id="{E5F32D3D-8E42-4C1B-B031-1643B088FE23}"/>
              </a:ext>
            </a:extLst>
          </p:cNvPr>
          <p:cNvSpPr>
            <a:spLocks noGrp="1"/>
          </p:cNvSpPr>
          <p:nvPr>
            <p:ph sz="half" idx="2"/>
          </p:nvPr>
        </p:nvSpPr>
        <p:spPr/>
        <p:txBody>
          <a:bodyPr>
            <a:normAutofit/>
          </a:bodyPr>
          <a:lstStyle/>
          <a:p>
            <a:pPr algn="l"/>
            <a:r>
              <a:rPr lang="en-IN" sz="1600" dirty="0">
                <a:effectLst/>
                <a:ea typeface="Calibri" panose="020F0502020204030204" pitchFamily="34" charset="0"/>
                <a:cs typeface="Times New Roman" panose="02020603050405020304" pitchFamily="18" charset="0"/>
              </a:rPr>
              <a:t>Methods of controlling the mind.</a:t>
            </a:r>
          </a:p>
          <a:p>
            <a:pPr algn="l"/>
            <a:r>
              <a:rPr lang="en-IN" sz="1600" dirty="0">
                <a:effectLst/>
                <a:ea typeface="Calibri" panose="020F0502020204030204" pitchFamily="34" charset="0"/>
                <a:cs typeface="Times New Roman" panose="02020603050405020304" pitchFamily="18" charset="0"/>
              </a:rPr>
              <a:t>Sri Ramakrishna teaches: The best thing for people whose minds are attracted by sense objects is to cultivate the dualistic attitude and chant loudly the name of the lord as enjoyed in the NARADA PANCARATRA. </a:t>
            </a:r>
          </a:p>
          <a:p>
            <a:pPr algn="l"/>
            <a:endParaRPr lang="en-IN" sz="1600" dirty="0">
              <a:effectLst/>
              <a:ea typeface="Calibri" panose="020F0502020204030204" pitchFamily="34" charset="0"/>
              <a:cs typeface="Times New Roman" panose="02020603050405020304" pitchFamily="18" charset="0"/>
            </a:endParaRPr>
          </a:p>
          <a:p>
            <a:pPr algn="l"/>
            <a:endParaRPr lang="en-IN" dirty="0"/>
          </a:p>
        </p:txBody>
      </p:sp>
      <p:sp>
        <p:nvSpPr>
          <p:cNvPr id="5" name="Text Placeholder 4">
            <a:extLst>
              <a:ext uri="{FF2B5EF4-FFF2-40B4-BE49-F238E27FC236}">
                <a16:creationId xmlns:a16="http://schemas.microsoft.com/office/drawing/2014/main" id="{9D67E7B2-B4FA-46E9-8290-84C243A63BF1}"/>
              </a:ext>
            </a:extLst>
          </p:cNvPr>
          <p:cNvSpPr>
            <a:spLocks noGrp="1"/>
          </p:cNvSpPr>
          <p:nvPr>
            <p:ph type="body" sz="quarter" idx="3"/>
          </p:nvPr>
        </p:nvSpPr>
        <p:spPr/>
        <p:txBody>
          <a:bodyPr>
            <a:noAutofit/>
          </a:bodyPr>
          <a:lstStyle/>
          <a:p>
            <a:r>
              <a:rPr lang="en-IN"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same truth comes to us equally forcefully from holy mother’s life</a:t>
            </a:r>
            <a:endParaRPr lang="en-IN" sz="2000" dirty="0">
              <a:solidFill>
                <a:srgbClr val="FFFF00"/>
              </a:solidFill>
            </a:endParaRPr>
          </a:p>
        </p:txBody>
      </p:sp>
      <p:sp>
        <p:nvSpPr>
          <p:cNvPr id="6" name="Content Placeholder 5">
            <a:extLst>
              <a:ext uri="{FF2B5EF4-FFF2-40B4-BE49-F238E27FC236}">
                <a16:creationId xmlns:a16="http://schemas.microsoft.com/office/drawing/2014/main" id="{9FFD8A92-6A18-47FC-942B-0258F95A9B6C}"/>
              </a:ext>
            </a:extLst>
          </p:cNvPr>
          <p:cNvSpPr>
            <a:spLocks noGrp="1"/>
          </p:cNvSpPr>
          <p:nvPr>
            <p:ph sz="quarter" idx="4"/>
          </p:nvPr>
        </p:nvSpPr>
        <p:spPr/>
        <p:txBody>
          <a:bodyPr>
            <a:normAutofit/>
          </a:bodyPr>
          <a:lstStyle/>
          <a:p>
            <a:pPr algn="l"/>
            <a:r>
              <a:rPr lang="en-IN" sz="1600" dirty="0">
                <a:effectLst/>
                <a:ea typeface="Calibri" panose="020F0502020204030204" pitchFamily="34" charset="0"/>
                <a:cs typeface="Times New Roman" panose="02020603050405020304" pitchFamily="18" charset="0"/>
              </a:rPr>
              <a:t>Why do I not succeed?</a:t>
            </a:r>
          </a:p>
          <a:p>
            <a:pPr algn="l"/>
            <a:r>
              <a:rPr lang="en-IN" sz="1600" dirty="0">
                <a:effectLst/>
                <a:latin typeface="Calibri" panose="020F0502020204030204" pitchFamily="34" charset="0"/>
                <a:ea typeface="Calibri" panose="020F0502020204030204" pitchFamily="34" charset="0"/>
                <a:cs typeface="Times New Roman" panose="02020603050405020304" pitchFamily="18" charset="0"/>
              </a:rPr>
              <a:t>How to control mind?</a:t>
            </a:r>
          </a:p>
          <a:p>
            <a:pPr marL="0" indent="0" algn="l">
              <a:buNone/>
            </a:pPr>
            <a:endParaRPr lang="en-IN" b="1" dirty="0"/>
          </a:p>
        </p:txBody>
      </p:sp>
    </p:spTree>
    <p:extLst>
      <p:ext uri="{BB962C8B-B14F-4D97-AF65-F5344CB8AC3E}">
        <p14:creationId xmlns:p14="http://schemas.microsoft.com/office/powerpoint/2010/main" val="380672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down)">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9D47C31-A27B-407D-B0B9-2BBF90A4DFCE}"/>
              </a:ext>
            </a:extLst>
          </p:cNvPr>
          <p:cNvSpPr>
            <a:spLocks noGrp="1"/>
          </p:cNvSpPr>
          <p:nvPr>
            <p:ph type="title"/>
          </p:nvPr>
        </p:nvSpPr>
        <p:spPr>
          <a:xfrm>
            <a:off x="448966" y="991511"/>
            <a:ext cx="8246070" cy="763526"/>
          </a:xfrm>
        </p:spPr>
        <p:txBody>
          <a:bodyPr/>
          <a:lstStyle/>
          <a:p>
            <a:r>
              <a:rPr lang="en-IN" dirty="0">
                <a:solidFill>
                  <a:srgbClr val="FFFF00"/>
                </a:solidFill>
              </a:rPr>
              <a:t>Summary </a:t>
            </a:r>
          </a:p>
        </p:txBody>
      </p:sp>
      <p:sp>
        <p:nvSpPr>
          <p:cNvPr id="8" name="Content Placeholder 7">
            <a:extLst>
              <a:ext uri="{FF2B5EF4-FFF2-40B4-BE49-F238E27FC236}">
                <a16:creationId xmlns:a16="http://schemas.microsoft.com/office/drawing/2014/main" id="{C1351C4D-0E82-4E0B-B323-B2FFB1C934C9}"/>
              </a:ext>
            </a:extLst>
          </p:cNvPr>
          <p:cNvSpPr>
            <a:spLocks noGrp="1"/>
          </p:cNvSpPr>
          <p:nvPr>
            <p:ph idx="1"/>
          </p:nvPr>
        </p:nvSpPr>
        <p:spPr>
          <a:xfrm>
            <a:off x="448965" y="1791723"/>
            <a:ext cx="8246070" cy="3193481"/>
          </a:xfrm>
        </p:spPr>
        <p:txBody>
          <a:bodyPr>
            <a:normAutofit lnSpcReduction="10000"/>
          </a:bodyPr>
          <a:lstStyle/>
          <a:p>
            <a:pPr algn="l"/>
            <a:r>
              <a:rPr lang="en-IN" sz="1600" dirty="0"/>
              <a:t>We are what </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our </a:t>
            </a:r>
            <a:r>
              <a:rPr lang="en-IN" sz="1600" dirty="0">
                <a:effectLst/>
                <a:ea typeface="Times New Roman" panose="02020603050405020304" pitchFamily="18" charset="0"/>
                <a:cs typeface="Times New Roman" panose="02020603050405020304" pitchFamily="18" charset="0"/>
              </a:rPr>
              <a:t>Thoughts made us; so, take care what you think. </a:t>
            </a:r>
          </a:p>
          <a:p>
            <a:pPr algn="l"/>
            <a:r>
              <a:rPr lang="en-IN" sz="1600" dirty="0"/>
              <a:t>We must learn </a:t>
            </a:r>
            <a:r>
              <a:rPr lang="en-IN" sz="1600" dirty="0">
                <a:effectLst/>
                <a:ea typeface="Times New Roman" panose="02020603050405020304" pitchFamily="18" charset="0"/>
                <a:cs typeface="Times New Roman" panose="02020603050405020304" pitchFamily="18" charset="0"/>
              </a:rPr>
              <a:t>Learn How to Manufacture Good Thoughts. </a:t>
            </a:r>
          </a:p>
          <a:p>
            <a:pPr algn="l"/>
            <a:r>
              <a:rPr lang="en-IN" sz="1600" dirty="0">
                <a:ea typeface="Times New Roman" panose="02020603050405020304" pitchFamily="18" charset="0"/>
                <a:cs typeface="Times New Roman" panose="02020603050405020304" pitchFamily="18" charset="0"/>
              </a:rPr>
              <a:t>One </a:t>
            </a:r>
            <a:r>
              <a:rPr lang="en-IN" sz="1600" dirty="0">
                <a:effectLst/>
                <a:ea typeface="Times New Roman" panose="02020603050405020304" pitchFamily="18" charset="0"/>
                <a:cs typeface="Times New Roman" panose="02020603050405020304" pitchFamily="18" charset="0"/>
              </a:rPr>
              <a:t>Moment of Company with the Holy makes a Ship to cross The Ocean of Life.</a:t>
            </a:r>
          </a:p>
          <a:p>
            <a:pPr algn="l"/>
            <a:r>
              <a:rPr lang="en-IN" sz="1600" dirty="0">
                <a:ea typeface="Times New Roman" panose="02020603050405020304" pitchFamily="18" charset="0"/>
                <a:cs typeface="Times New Roman" panose="02020603050405020304" pitchFamily="18" charset="0"/>
              </a:rPr>
              <a:t>It </a:t>
            </a:r>
            <a:r>
              <a:rPr lang="en-IN" sz="1600" dirty="0">
                <a:effectLst/>
                <a:ea typeface="Times New Roman" panose="02020603050405020304" pitchFamily="18" charset="0"/>
                <a:cs typeface="Times New Roman" panose="02020603050405020304" pitchFamily="18" charset="0"/>
              </a:rPr>
              <a:t>is Foolishness to Worry about The Future while Allowing the Devil to Conquer the Present.</a:t>
            </a:r>
          </a:p>
          <a:p>
            <a:pPr algn="l"/>
            <a:r>
              <a:rPr lang="en-IN" sz="1600" dirty="0">
                <a:ea typeface="Times New Roman" panose="02020603050405020304" pitchFamily="18" charset="0"/>
                <a:cs typeface="Times New Roman" panose="02020603050405020304" pitchFamily="18" charset="0"/>
              </a:rPr>
              <a:t>A </a:t>
            </a:r>
            <a:r>
              <a:rPr lang="en-IN" sz="1600" dirty="0">
                <a:effectLst/>
                <a:ea typeface="Times New Roman" panose="02020603050405020304" pitchFamily="18" charset="0"/>
                <a:cs typeface="Times New Roman" panose="02020603050405020304" pitchFamily="18" charset="0"/>
              </a:rPr>
              <a:t>Pure Mind Is Easily Controlled. </a:t>
            </a:r>
          </a:p>
          <a:p>
            <a:pPr algn="l"/>
            <a:r>
              <a:rPr lang="en-IN" sz="1600" dirty="0">
                <a:ea typeface="Times New Roman" panose="02020603050405020304" pitchFamily="18" charset="0"/>
                <a:cs typeface="Times New Roman" panose="02020603050405020304" pitchFamily="18" charset="0"/>
              </a:rPr>
              <a:t>Mind </a:t>
            </a:r>
            <a:r>
              <a:rPr lang="en-IN" sz="1600" dirty="0">
                <a:effectLst/>
                <a:ea typeface="Times New Roman" panose="02020603050405020304" pitchFamily="18" charset="0"/>
                <a:cs typeface="Times New Roman" panose="02020603050405020304" pitchFamily="18" charset="0"/>
              </a:rPr>
              <a:t>Control is Greatly Helped by the practice of Mediation, and Mediation by Mind Control.</a:t>
            </a:r>
          </a:p>
          <a:p>
            <a:pPr algn="l"/>
            <a:r>
              <a:rPr lang="en-IN" sz="1600" dirty="0">
                <a:ea typeface="Times New Roman" panose="02020603050405020304" pitchFamily="18" charset="0"/>
                <a:cs typeface="Times New Roman" panose="02020603050405020304" pitchFamily="18" charset="0"/>
              </a:rPr>
              <a:t>Believers </a:t>
            </a:r>
            <a:r>
              <a:rPr lang="en-IN" sz="1600" dirty="0">
                <a:effectLst/>
                <a:latin typeface="Calibri" panose="020F0502020204030204" pitchFamily="34" charset="0"/>
                <a:ea typeface="Times New Roman" panose="02020603050405020304" pitchFamily="18" charset="0"/>
                <a:cs typeface="Times New Roman" panose="02020603050405020304" pitchFamily="18" charset="0"/>
              </a:rPr>
              <a:t>are at an advantage in Controlling the Mind</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dirty="0">
                <a:effectLst/>
                <a:ea typeface="Times New Roman" panose="02020603050405020304" pitchFamily="18" charset="0"/>
                <a:cs typeface="Times New Roman" panose="02020603050405020304" pitchFamily="18" charset="0"/>
              </a:rPr>
              <a:t> </a:t>
            </a:r>
          </a:p>
          <a:p>
            <a:pPr algn="l"/>
            <a:r>
              <a:rPr lang="en-IN" sz="1600" dirty="0">
                <a:ea typeface="Times New Roman" panose="02020603050405020304" pitchFamily="18" charset="0"/>
                <a:cs typeface="Times New Roman" panose="02020603050405020304" pitchFamily="18" charset="0"/>
              </a:rPr>
              <a:t>A </a:t>
            </a:r>
            <a:r>
              <a:rPr lang="en-IN" sz="1600" dirty="0">
                <a:effectLst/>
                <a:ea typeface="Times New Roman" panose="02020603050405020304" pitchFamily="18" charset="0"/>
                <a:cs typeface="Times New Roman" panose="02020603050405020304" pitchFamily="18" charset="0"/>
              </a:rPr>
              <a:t>pure and Stable mind Enables to See Things Clearly.  </a:t>
            </a:r>
          </a:p>
          <a:p>
            <a:pPr algn="l"/>
            <a:r>
              <a:rPr lang="en-IN" sz="1600" dirty="0">
                <a:ea typeface="Times New Roman" panose="02020603050405020304" pitchFamily="18" charset="0"/>
                <a:cs typeface="Times New Roman" panose="02020603050405020304" pitchFamily="18" charset="0"/>
              </a:rPr>
              <a:t>Mind </a:t>
            </a:r>
            <a:r>
              <a:rPr lang="en-IN" sz="1600" dirty="0">
                <a:effectLst/>
                <a:ea typeface="Times New Roman" panose="02020603050405020304" pitchFamily="18" charset="0"/>
                <a:cs typeface="Times New Roman" panose="02020603050405020304" pitchFamily="18" charset="0"/>
              </a:rPr>
              <a:t>Control is greatly helped by the practice of Mediation, Mediation and Mediation. </a:t>
            </a:r>
          </a:p>
          <a:p>
            <a:pPr algn="l"/>
            <a:r>
              <a:rPr lang="en-IN" sz="1600" dirty="0">
                <a:effectLst/>
                <a:ea typeface="Times New Roman" panose="02020603050405020304" pitchFamily="18" charset="0"/>
                <a:cs typeface="Times New Roman" panose="02020603050405020304" pitchFamily="18" charset="0"/>
              </a:rPr>
              <a:t>Constant Pouring of Positive Thoughts Cleans the Subconscious Mind. </a:t>
            </a:r>
          </a:p>
          <a:p>
            <a:pPr algn="l"/>
            <a:r>
              <a:rPr lang="en-IN" sz="1600" dirty="0">
                <a:effectLst/>
                <a:ea typeface="Times New Roman" panose="02020603050405020304" pitchFamily="18" charset="0"/>
                <a:cs typeface="Times New Roman" panose="02020603050405020304" pitchFamily="18" charset="0"/>
              </a:rPr>
              <a:t>Mind controlled is valuable because it leads to the highest blessing. </a:t>
            </a:r>
          </a:p>
          <a:p>
            <a:pPr algn="l"/>
            <a:endParaRPr lang="en-IN" sz="1600" dirty="0">
              <a:effectLst/>
              <a:ea typeface="Times New Roman" panose="02020603050405020304" pitchFamily="18" charset="0"/>
              <a:cs typeface="Times New Roman" panose="02020603050405020304" pitchFamily="18" charset="0"/>
            </a:endParaRPr>
          </a:p>
          <a:p>
            <a:pPr algn="l"/>
            <a:endParaRPr lang="en-IN" sz="1600" dirty="0"/>
          </a:p>
        </p:txBody>
      </p:sp>
    </p:spTree>
    <p:extLst>
      <p:ext uri="{BB962C8B-B14F-4D97-AF65-F5344CB8AC3E}">
        <p14:creationId xmlns:p14="http://schemas.microsoft.com/office/powerpoint/2010/main" val="383409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2000"/>
                                        <p:tgtEl>
                                          <p:spTgt spid="8">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circle(in)">
                                      <p:cBhvr>
                                        <p:cTn id="18" dur="2000"/>
                                        <p:tgtEl>
                                          <p:spTgt spid="8">
                                            <p:txEl>
                                              <p:pRg st="2" end="2"/>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circle(in)">
                                      <p:cBhvr>
                                        <p:cTn id="21" dur="2000"/>
                                        <p:tgtEl>
                                          <p:spTgt spid="8">
                                            <p:txEl>
                                              <p:pRg st="3" end="3"/>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circle(in)">
                                      <p:cBhvr>
                                        <p:cTn id="24" dur="2000"/>
                                        <p:tgtEl>
                                          <p:spTgt spid="8">
                                            <p:txEl>
                                              <p:pRg st="4" end="4"/>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circle(in)">
                                      <p:cBhvr>
                                        <p:cTn id="27" dur="2000"/>
                                        <p:tgtEl>
                                          <p:spTgt spid="8">
                                            <p:txEl>
                                              <p:pRg st="5" end="5"/>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circle(in)">
                                      <p:cBhvr>
                                        <p:cTn id="30" dur="2000"/>
                                        <p:tgtEl>
                                          <p:spTgt spid="8">
                                            <p:txEl>
                                              <p:pRg st="6" end="6"/>
                                            </p:txEl>
                                          </p:spTgt>
                                        </p:tgtEl>
                                      </p:cBhvr>
                                    </p:animEffect>
                                  </p:childTnLst>
                                </p:cTn>
                              </p:par>
                              <p:par>
                                <p:cTn id="31" presetID="6" presetClass="entr" presetSubtype="16" fill="hold" nodeType="with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circle(in)">
                                      <p:cBhvr>
                                        <p:cTn id="33" dur="2000"/>
                                        <p:tgtEl>
                                          <p:spTgt spid="8">
                                            <p:txEl>
                                              <p:pRg st="7" end="7"/>
                                            </p:txEl>
                                          </p:spTgt>
                                        </p:tgtEl>
                                      </p:cBhvr>
                                    </p:animEffect>
                                  </p:childTnLst>
                                </p:cTn>
                              </p:par>
                              <p:par>
                                <p:cTn id="34" presetID="6" presetClass="entr" presetSubtype="16" fill="hold"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circle(in)">
                                      <p:cBhvr>
                                        <p:cTn id="36" dur="2000"/>
                                        <p:tgtEl>
                                          <p:spTgt spid="8">
                                            <p:txEl>
                                              <p:pRg st="8" end="8"/>
                                            </p:txEl>
                                          </p:spTgt>
                                        </p:tgtEl>
                                      </p:cBhvr>
                                    </p:animEffect>
                                  </p:childTnLst>
                                </p:cTn>
                              </p:par>
                              <p:par>
                                <p:cTn id="37" presetID="6" presetClass="entr" presetSubtype="16" fill="hold" nodeType="with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animEffect transition="in" filter="circle(in)">
                                      <p:cBhvr>
                                        <p:cTn id="39" dur="2000"/>
                                        <p:tgtEl>
                                          <p:spTgt spid="8">
                                            <p:txEl>
                                              <p:pRg st="9" end="9"/>
                                            </p:txEl>
                                          </p:spTgt>
                                        </p:tgtEl>
                                      </p:cBhvr>
                                    </p:animEffect>
                                  </p:childTnLst>
                                </p:cTn>
                              </p:par>
                              <p:par>
                                <p:cTn id="40" presetID="6" presetClass="entr" presetSubtype="16" fill="hold" nodeType="with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circle(in)">
                                      <p:cBhvr>
                                        <p:cTn id="42" dur="20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Team Members</a:t>
            </a:r>
          </a:p>
        </p:txBody>
      </p:sp>
      <p:sp>
        <p:nvSpPr>
          <p:cNvPr id="3" name="Content Placeholder 2"/>
          <p:cNvSpPr>
            <a:spLocks noGrp="1"/>
          </p:cNvSpPr>
          <p:nvPr>
            <p:ph idx="1"/>
          </p:nvPr>
        </p:nvSpPr>
        <p:spPr/>
        <p:txBody>
          <a:bodyPr/>
          <a:lstStyle/>
          <a:p>
            <a:pPr marL="457200" indent="-457200" algn="l">
              <a:buFont typeface="+mj-lt"/>
              <a:buAutoNum type="arabicPeriod"/>
            </a:pPr>
            <a:r>
              <a:rPr lang="en-US" sz="2000" dirty="0"/>
              <a:t>Yash Mohite   V61</a:t>
            </a:r>
          </a:p>
          <a:p>
            <a:pPr marL="457200" indent="-457200" algn="l">
              <a:buFont typeface="+mj-lt"/>
              <a:buAutoNum type="arabicPeriod"/>
            </a:pPr>
            <a:r>
              <a:rPr lang="en-US" sz="2000" dirty="0"/>
              <a:t>Kedar Phutane   V65</a:t>
            </a:r>
          </a:p>
          <a:p>
            <a:pPr marL="457200" indent="-457200" algn="l">
              <a:buFont typeface="+mj-lt"/>
              <a:buAutoNum type="arabicPeriod"/>
            </a:pPr>
            <a:r>
              <a:rPr lang="en-US" sz="2000" dirty="0"/>
              <a:t>Krrish Joshi V64</a:t>
            </a:r>
          </a:p>
          <a:p>
            <a:pPr marL="457200" indent="-457200" algn="l">
              <a:buFont typeface="+mj-lt"/>
              <a:buAutoNum type="arabicPeriod"/>
            </a:pPr>
            <a:r>
              <a:rPr lang="en-US" sz="2000" dirty="0"/>
              <a:t>Ashwin Gerela  V63</a:t>
            </a:r>
          </a:p>
          <a:p>
            <a:pPr marL="457200" indent="-457200" algn="l">
              <a:buFont typeface="+mj-lt"/>
              <a:buAutoNum type="arabicPeriod"/>
            </a:pPr>
            <a:r>
              <a:rPr lang="en-US" sz="2000" dirty="0"/>
              <a:t>Divya Nalakakula  V66</a:t>
            </a:r>
          </a:p>
          <a:p>
            <a:pPr marL="457200" indent="-457200" algn="l">
              <a:buFont typeface="+mj-lt"/>
              <a:buAutoNum type="arabicPeriod"/>
            </a:pPr>
            <a:r>
              <a:rPr lang="en-US" sz="2000" dirty="0"/>
              <a:t>Shivani Mayekar  V67</a:t>
            </a:r>
          </a:p>
          <a:p>
            <a:endParaRPr lang="en-US" dirty="0"/>
          </a:p>
        </p:txBody>
      </p:sp>
    </p:spTree>
    <p:extLst>
      <p:ext uri="{BB962C8B-B14F-4D97-AF65-F5344CB8AC3E}">
        <p14:creationId xmlns:p14="http://schemas.microsoft.com/office/powerpoint/2010/main" val="410330949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6046" y="476288"/>
            <a:ext cx="6704649" cy="725349"/>
          </a:xfrm>
        </p:spPr>
        <p:txBody>
          <a:bodyPr>
            <a:normAutofit fontScale="90000"/>
          </a:bodyPr>
          <a:lstStyle/>
          <a:p>
            <a:r>
              <a:rPr lang="en-US" b="1" dirty="0">
                <a:solidFill>
                  <a:srgbClr val="FF0000"/>
                </a:solidFill>
              </a:rPr>
              <a:t>Mind Control is difficult but possible </a:t>
            </a:r>
          </a:p>
        </p:txBody>
      </p:sp>
      <p:pic>
        <p:nvPicPr>
          <p:cNvPr id="6" name="Picture 2">
            <a:extLst>
              <a:ext uri="{FF2B5EF4-FFF2-40B4-BE49-F238E27FC236}">
                <a16:creationId xmlns:a16="http://schemas.microsoft.com/office/drawing/2014/main" id="{42B6F95A-BFC1-4929-929C-17AE5F6E0B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482" y="1648273"/>
            <a:ext cx="4212012" cy="2808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D9E4-7886-4878-A055-0A053BB0D3A8}"/>
              </a:ext>
            </a:extLst>
          </p:cNvPr>
          <p:cNvSpPr>
            <a:spLocks noGrp="1"/>
          </p:cNvSpPr>
          <p:nvPr>
            <p:ph type="title"/>
          </p:nvPr>
        </p:nvSpPr>
        <p:spPr>
          <a:xfrm>
            <a:off x="536879" y="535027"/>
            <a:ext cx="8093365" cy="763525"/>
          </a:xfrm>
        </p:spPr>
        <p:txBody>
          <a:bodyPr/>
          <a:lstStyle/>
          <a:p>
            <a:endParaRPr lang="en-IN"/>
          </a:p>
        </p:txBody>
      </p:sp>
      <p:sp>
        <p:nvSpPr>
          <p:cNvPr id="3" name="Text Placeholder 2">
            <a:extLst>
              <a:ext uri="{FF2B5EF4-FFF2-40B4-BE49-F238E27FC236}">
                <a16:creationId xmlns:a16="http://schemas.microsoft.com/office/drawing/2014/main" id="{199E6AC6-FB25-4842-98FA-458C9019E201}"/>
              </a:ext>
            </a:extLst>
          </p:cNvPr>
          <p:cNvSpPr>
            <a:spLocks noGrp="1"/>
          </p:cNvSpPr>
          <p:nvPr>
            <p:ph type="body" idx="1"/>
          </p:nvPr>
        </p:nvSpPr>
        <p:spPr>
          <a:xfrm>
            <a:off x="536879" y="1925619"/>
            <a:ext cx="4040188" cy="571061"/>
          </a:xfrm>
        </p:spPr>
        <p:txBody>
          <a:bodyPr>
            <a:noAutofit/>
          </a:bodyPr>
          <a:lstStyle/>
          <a:p>
            <a:r>
              <a:rPr lang="en-IN" sz="2000" dirty="0">
                <a:solidFill>
                  <a:srgbClr val="FFFF00"/>
                </a:solidFill>
              </a:rPr>
              <a:t>How to strengthen the will to control the mind</a:t>
            </a:r>
          </a:p>
        </p:txBody>
      </p:sp>
      <p:sp>
        <p:nvSpPr>
          <p:cNvPr id="4" name="Content Placeholder 3">
            <a:extLst>
              <a:ext uri="{FF2B5EF4-FFF2-40B4-BE49-F238E27FC236}">
                <a16:creationId xmlns:a16="http://schemas.microsoft.com/office/drawing/2014/main" id="{724E6012-344C-45C5-BAE0-DDCE6DA97DC5}"/>
              </a:ext>
            </a:extLst>
          </p:cNvPr>
          <p:cNvSpPr>
            <a:spLocks noGrp="1"/>
          </p:cNvSpPr>
          <p:nvPr>
            <p:ph sz="half" idx="2"/>
          </p:nvPr>
        </p:nvSpPr>
        <p:spPr/>
        <p:txBody>
          <a:bodyPr>
            <a:normAutofit/>
          </a:bodyPr>
          <a:lstStyle/>
          <a:p>
            <a:pPr algn="l"/>
            <a:r>
              <a:rPr lang="en-IN" sz="1600" dirty="0"/>
              <a:t>Our will to control the mind can never be strong until and unless we have deliberately and renounced pleasure as one of our main pursuits of life.</a:t>
            </a:r>
          </a:p>
          <a:p>
            <a:pPr algn="l"/>
            <a:r>
              <a:rPr lang="en-IN" sz="1600" dirty="0"/>
              <a:t>If one mam conquers the battle a thousand men a thousand times, and if another conquers himself he is the greater conquer. </a:t>
            </a:r>
          </a:p>
        </p:txBody>
      </p:sp>
      <p:sp>
        <p:nvSpPr>
          <p:cNvPr id="5" name="Text Placeholder 4">
            <a:extLst>
              <a:ext uri="{FF2B5EF4-FFF2-40B4-BE49-F238E27FC236}">
                <a16:creationId xmlns:a16="http://schemas.microsoft.com/office/drawing/2014/main" id="{C28A5EBA-D737-49B9-AC86-610C229301D9}"/>
              </a:ext>
            </a:extLst>
          </p:cNvPr>
          <p:cNvSpPr>
            <a:spLocks noGrp="1"/>
          </p:cNvSpPr>
          <p:nvPr>
            <p:ph type="body" sz="quarter" idx="3"/>
          </p:nvPr>
        </p:nvSpPr>
        <p:spPr>
          <a:xfrm>
            <a:off x="4572000" y="1925619"/>
            <a:ext cx="4041775" cy="571061"/>
          </a:xfrm>
        </p:spPr>
        <p:txBody>
          <a:bodyPr>
            <a:noAutofit/>
          </a:bodyPr>
          <a:lstStyle/>
          <a:p>
            <a:r>
              <a:rPr lang="en-IN" sz="2000" dirty="0">
                <a:solidFill>
                  <a:srgbClr val="FFFF00"/>
                </a:solidFill>
              </a:rPr>
              <a:t>What is at stake in controlling the mind </a:t>
            </a:r>
          </a:p>
        </p:txBody>
      </p:sp>
      <p:sp>
        <p:nvSpPr>
          <p:cNvPr id="6" name="Content Placeholder 5">
            <a:extLst>
              <a:ext uri="{FF2B5EF4-FFF2-40B4-BE49-F238E27FC236}">
                <a16:creationId xmlns:a16="http://schemas.microsoft.com/office/drawing/2014/main" id="{7C876D36-ACB2-45C3-858A-3858D68C78C2}"/>
              </a:ext>
            </a:extLst>
          </p:cNvPr>
          <p:cNvSpPr>
            <a:spLocks noGrp="1"/>
          </p:cNvSpPr>
          <p:nvPr>
            <p:ph sz="quarter" idx="4"/>
          </p:nvPr>
        </p:nvSpPr>
        <p:spPr/>
        <p:txBody>
          <a:bodyPr>
            <a:normAutofit/>
          </a:bodyPr>
          <a:lstStyle/>
          <a:p>
            <a:pPr algn="l"/>
            <a:r>
              <a:rPr lang="en-IN" sz="1600" dirty="0"/>
              <a:t>A person of controlled mind will be free from mental maladies and physical troubles caused by mental tension.</a:t>
            </a:r>
          </a:p>
          <a:p>
            <a:pPr algn="l"/>
            <a:r>
              <a:rPr lang="en-IN" sz="1600" dirty="0"/>
              <a:t>Once we really understand and believe this, our will to control the mind will become strong, as strong as we need to have it. </a:t>
            </a:r>
          </a:p>
        </p:txBody>
      </p:sp>
    </p:spTree>
    <p:extLst>
      <p:ext uri="{BB962C8B-B14F-4D97-AF65-F5344CB8AC3E}">
        <p14:creationId xmlns:p14="http://schemas.microsoft.com/office/powerpoint/2010/main" val="42499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down)">
                                      <p:cBhvr>
                                        <p:cTn id="25" dur="500"/>
                                        <p:tgtEl>
                                          <p:spTgt spid="6">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down)">
                                      <p:cBhvr>
                                        <p:cTn id="28"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C4BC9-30E1-4C24-8931-BA048606F8C2}"/>
              </a:ext>
            </a:extLst>
          </p:cNvPr>
          <p:cNvSpPr>
            <a:spLocks noGrp="1"/>
          </p:cNvSpPr>
          <p:nvPr>
            <p:ph type="title"/>
          </p:nvPr>
        </p:nvSpPr>
        <p:spPr>
          <a:xfrm>
            <a:off x="536879" y="226582"/>
            <a:ext cx="8093365" cy="763525"/>
          </a:xfrm>
        </p:spPr>
        <p:txBody>
          <a:bodyPr/>
          <a:lstStyle/>
          <a:p>
            <a:endParaRPr lang="en-IN"/>
          </a:p>
        </p:txBody>
      </p:sp>
      <p:sp>
        <p:nvSpPr>
          <p:cNvPr id="3" name="Text Placeholder 2">
            <a:extLst>
              <a:ext uri="{FF2B5EF4-FFF2-40B4-BE49-F238E27FC236}">
                <a16:creationId xmlns:a16="http://schemas.microsoft.com/office/drawing/2014/main" id="{5A7D768C-24FA-4F54-AD81-ABB1FF5BECA1}"/>
              </a:ext>
            </a:extLst>
          </p:cNvPr>
          <p:cNvSpPr>
            <a:spLocks noGrp="1"/>
          </p:cNvSpPr>
          <p:nvPr>
            <p:ph type="body" idx="1"/>
          </p:nvPr>
        </p:nvSpPr>
        <p:spPr/>
        <p:txBody>
          <a:bodyPr>
            <a:noAutofit/>
          </a:bodyPr>
          <a:lstStyle/>
          <a:p>
            <a:r>
              <a:rPr lang="en-IN" sz="2000" dirty="0">
                <a:solidFill>
                  <a:srgbClr val="FFFF00"/>
                </a:solidFill>
              </a:rPr>
              <a:t>How to overcome the pleasure</a:t>
            </a:r>
          </a:p>
          <a:p>
            <a:r>
              <a:rPr lang="en-IN" sz="2000" dirty="0">
                <a:solidFill>
                  <a:srgbClr val="FFFF00"/>
                </a:solidFill>
              </a:rPr>
              <a:t> motive</a:t>
            </a:r>
          </a:p>
        </p:txBody>
      </p:sp>
      <p:sp>
        <p:nvSpPr>
          <p:cNvPr id="4" name="Content Placeholder 3">
            <a:extLst>
              <a:ext uri="{FF2B5EF4-FFF2-40B4-BE49-F238E27FC236}">
                <a16:creationId xmlns:a16="http://schemas.microsoft.com/office/drawing/2014/main" id="{D819B7C1-21BA-429C-95FA-C7D847F06CF0}"/>
              </a:ext>
            </a:extLst>
          </p:cNvPr>
          <p:cNvSpPr>
            <a:spLocks noGrp="1"/>
          </p:cNvSpPr>
          <p:nvPr>
            <p:ph sz="half" idx="2"/>
          </p:nvPr>
        </p:nvSpPr>
        <p:spPr/>
        <p:txBody>
          <a:bodyPr>
            <a:normAutofit/>
          </a:bodyPr>
          <a:lstStyle/>
          <a:p>
            <a:pPr algn="l"/>
            <a:r>
              <a:rPr lang="en-IN" sz="1600" dirty="0"/>
              <a:t>We must not however complicate our inner situation by imagining that we are wicked in seeking pleasure.</a:t>
            </a:r>
          </a:p>
          <a:p>
            <a:pPr algn="l"/>
            <a:r>
              <a:rPr lang="en-IN" sz="1600" dirty="0"/>
              <a:t>The pleasure motive is not in itself though of course indulgence is immoral pleasures which creates which creates greater bondage.</a:t>
            </a:r>
          </a:p>
        </p:txBody>
      </p:sp>
      <p:sp>
        <p:nvSpPr>
          <p:cNvPr id="5" name="Text Placeholder 4">
            <a:extLst>
              <a:ext uri="{FF2B5EF4-FFF2-40B4-BE49-F238E27FC236}">
                <a16:creationId xmlns:a16="http://schemas.microsoft.com/office/drawing/2014/main" id="{157DDF55-F91E-49E7-8B49-6A6090D98D8B}"/>
              </a:ext>
            </a:extLst>
          </p:cNvPr>
          <p:cNvSpPr>
            <a:spLocks noGrp="1"/>
          </p:cNvSpPr>
          <p:nvPr>
            <p:ph type="body" sz="quarter" idx="3"/>
          </p:nvPr>
        </p:nvSpPr>
        <p:spPr/>
        <p:txBody>
          <a:bodyPr>
            <a:noAutofit/>
          </a:bodyPr>
          <a:lstStyle/>
          <a:p>
            <a:r>
              <a:rPr lang="en-IN" sz="2000" dirty="0">
                <a:solidFill>
                  <a:srgbClr val="FFFF00"/>
                </a:solidFill>
              </a:rPr>
              <a:t>The nature of the mind</a:t>
            </a:r>
          </a:p>
          <a:p>
            <a:r>
              <a:rPr lang="en-IN" sz="2000" dirty="0">
                <a:solidFill>
                  <a:srgbClr val="FFFF00"/>
                </a:solidFill>
              </a:rPr>
              <a:t> Hindi view </a:t>
            </a:r>
          </a:p>
        </p:txBody>
      </p:sp>
      <p:sp>
        <p:nvSpPr>
          <p:cNvPr id="6" name="Content Placeholder 5">
            <a:extLst>
              <a:ext uri="{FF2B5EF4-FFF2-40B4-BE49-F238E27FC236}">
                <a16:creationId xmlns:a16="http://schemas.microsoft.com/office/drawing/2014/main" id="{3C663FA9-F8D5-497A-B419-6F8576C6A7CE}"/>
              </a:ext>
            </a:extLst>
          </p:cNvPr>
          <p:cNvSpPr>
            <a:spLocks noGrp="1"/>
          </p:cNvSpPr>
          <p:nvPr>
            <p:ph sz="quarter" idx="4"/>
          </p:nvPr>
        </p:nvSpPr>
        <p:spPr/>
        <p:txBody>
          <a:bodyPr>
            <a:normAutofit/>
          </a:bodyPr>
          <a:lstStyle/>
          <a:p>
            <a:pPr algn="l"/>
            <a:r>
              <a:rPr lang="en-IN" sz="1600" dirty="0"/>
              <a:t>Behind the man is Atman , the real self of man. Body and mind are material ; Atman is pure spirit.</a:t>
            </a:r>
          </a:p>
          <a:p>
            <a:pPr algn="l"/>
            <a:r>
              <a:rPr lang="en-IN" sz="1600" dirty="0"/>
              <a:t>According to the Hindu analysis the mind has three constituents three level, four functions and five conditions. </a:t>
            </a:r>
          </a:p>
        </p:txBody>
      </p:sp>
    </p:spTree>
    <p:extLst>
      <p:ext uri="{BB962C8B-B14F-4D97-AF65-F5344CB8AC3E}">
        <p14:creationId xmlns:p14="http://schemas.microsoft.com/office/powerpoint/2010/main" val="207274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Effect transition="in" filter="barn(inVertical)">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wipe(down)">
                                      <p:cBhvr>
                                        <p:cTn id="31" dur="500"/>
                                        <p:tgtEl>
                                          <p:spTgt spid="6">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Effect transition="in" filter="wipe(down)">
                                      <p:cBhvr>
                                        <p:cTn id="3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D33C-3057-4792-8340-2DF543904312}"/>
              </a:ext>
            </a:extLst>
          </p:cNvPr>
          <p:cNvSpPr>
            <a:spLocks noGrp="1"/>
          </p:cNvSpPr>
          <p:nvPr>
            <p:ph type="title"/>
          </p:nvPr>
        </p:nvSpPr>
        <p:spPr>
          <a:xfrm>
            <a:off x="536879" y="407369"/>
            <a:ext cx="8093365" cy="763525"/>
          </a:xfrm>
        </p:spPr>
        <p:txBody>
          <a:bodyPr/>
          <a:lstStyle/>
          <a:p>
            <a:endParaRPr lang="en-IN"/>
          </a:p>
        </p:txBody>
      </p:sp>
      <p:sp>
        <p:nvSpPr>
          <p:cNvPr id="3" name="Text Placeholder 2">
            <a:extLst>
              <a:ext uri="{FF2B5EF4-FFF2-40B4-BE49-F238E27FC236}">
                <a16:creationId xmlns:a16="http://schemas.microsoft.com/office/drawing/2014/main" id="{6EB55981-113E-40D4-A778-ABA0C923EE47}"/>
              </a:ext>
            </a:extLst>
          </p:cNvPr>
          <p:cNvSpPr>
            <a:spLocks noGrp="1"/>
          </p:cNvSpPr>
          <p:nvPr>
            <p:ph type="body" idx="1"/>
          </p:nvPr>
        </p:nvSpPr>
        <p:spPr/>
        <p:txBody>
          <a:bodyPr>
            <a:noAutofit/>
          </a:bodyPr>
          <a:lstStyle/>
          <a:p>
            <a:r>
              <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clear grasp of the task on</a:t>
            </a:r>
          </a:p>
          <a:p>
            <a:r>
              <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hand needed </a:t>
            </a:r>
            <a:endParaRPr lang="en-IN" sz="1800" dirty="0">
              <a:solidFill>
                <a:srgbClr val="FFFF00"/>
              </a:solidFill>
            </a:endParaRPr>
          </a:p>
        </p:txBody>
      </p:sp>
      <p:sp>
        <p:nvSpPr>
          <p:cNvPr id="4" name="Content Placeholder 3">
            <a:extLst>
              <a:ext uri="{FF2B5EF4-FFF2-40B4-BE49-F238E27FC236}">
                <a16:creationId xmlns:a16="http://schemas.microsoft.com/office/drawing/2014/main" id="{F61314EF-6703-4468-A3BF-DF6D65C5F73C}"/>
              </a:ext>
            </a:extLst>
          </p:cNvPr>
          <p:cNvSpPr>
            <a:spLocks noGrp="1"/>
          </p:cNvSpPr>
          <p:nvPr>
            <p:ph sz="half" idx="2"/>
          </p:nvPr>
        </p:nvSpPr>
        <p:spPr/>
        <p:txBody>
          <a:bodyPr>
            <a:normAutofit fontScale="92500" lnSpcReduction="20000"/>
          </a:bodyPr>
          <a:lstStyle/>
          <a:p>
            <a:pPr marL="342900" lvl="0" indent="-342900" algn="just">
              <a:lnSpc>
                <a:spcPct val="107000"/>
              </a:lnSpc>
              <a:buFont typeface="Symbol" panose="05050102010706020507" pitchFamily="18" charset="2"/>
              <a:buChar char=""/>
            </a:pPr>
            <a:r>
              <a:rPr lang="en-IN" sz="1700" dirty="0">
                <a:effectLst/>
                <a:latin typeface="Arial" panose="020B0604020202020204" pitchFamily="34" charset="0"/>
                <a:ea typeface="Times New Roman" panose="02020603050405020304" pitchFamily="18" charset="0"/>
                <a:cs typeface="Times New Roman" panose="02020603050405020304" pitchFamily="18" charset="0"/>
              </a:rPr>
              <a:t>It must be clearly understood and fully accepted that there is no gimmick by which the mind can be controlled. Looking the mind, a delicate instrument, should be handled very carefully.</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700" dirty="0">
                <a:effectLst/>
                <a:latin typeface="Arial" panose="020B0604020202020204" pitchFamily="34" charset="0"/>
                <a:ea typeface="Calibri" panose="020F0502020204030204" pitchFamily="34" charset="0"/>
                <a:cs typeface="Times New Roman" panose="02020603050405020304" pitchFamily="18" charset="0"/>
              </a:rPr>
              <a:t>The mind has to be gradually and systematically brought under control and needs a lot patience </a:t>
            </a:r>
            <a:endParaRPr lang="en-IN" sz="17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
        <p:nvSpPr>
          <p:cNvPr id="5" name="Text Placeholder 4">
            <a:extLst>
              <a:ext uri="{FF2B5EF4-FFF2-40B4-BE49-F238E27FC236}">
                <a16:creationId xmlns:a16="http://schemas.microsoft.com/office/drawing/2014/main" id="{BE746781-AD76-4AB0-B50B-B93069FF97CC}"/>
              </a:ext>
            </a:extLst>
          </p:cNvPr>
          <p:cNvSpPr>
            <a:spLocks noGrp="1"/>
          </p:cNvSpPr>
          <p:nvPr>
            <p:ph type="body" sz="quarter" idx="3"/>
          </p:nvPr>
        </p:nvSpPr>
        <p:spPr>
          <a:xfrm>
            <a:off x="4572000" y="1828800"/>
            <a:ext cx="4041775" cy="667880"/>
          </a:xfrm>
        </p:spPr>
        <p:txBody>
          <a:bodyPr>
            <a:normAutofit lnSpcReduction="10000"/>
          </a:bodyPr>
          <a:lstStyle/>
          <a:p>
            <a:r>
              <a:rPr lang="en-IN" sz="2000" dirty="0">
                <a:solidFill>
                  <a:srgbClr val="FFFF00"/>
                </a:solidFill>
              </a:rPr>
              <a:t>A favourable inner climate need to be created</a:t>
            </a:r>
          </a:p>
        </p:txBody>
      </p:sp>
      <p:sp>
        <p:nvSpPr>
          <p:cNvPr id="6" name="Content Placeholder 5">
            <a:extLst>
              <a:ext uri="{FF2B5EF4-FFF2-40B4-BE49-F238E27FC236}">
                <a16:creationId xmlns:a16="http://schemas.microsoft.com/office/drawing/2014/main" id="{478C3A7E-76D1-4857-96BE-7B9F5794B2AE}"/>
              </a:ext>
            </a:extLst>
          </p:cNvPr>
          <p:cNvSpPr>
            <a:spLocks noGrp="1"/>
          </p:cNvSpPr>
          <p:nvPr>
            <p:ph sz="quarter" idx="4"/>
          </p:nvPr>
        </p:nvSpPr>
        <p:spPr/>
        <p:txBody>
          <a:bodyPr>
            <a:normAutofit fontScale="92500" lnSpcReduction="20000"/>
          </a:bodyPr>
          <a:lstStyle/>
          <a:p>
            <a:pPr marL="342900" lvl="0" indent="-342900" algn="just">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To control the mind we need to create a favourable inner climate where concisely accepting certain inevitable of life and creates a positive attitude towards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e.g. the five things we worry about most is  that is old age, disease, death, decay, whatever the outcome is of my own deeds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34774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3B749-DD4F-4E6E-9279-41346A989234}"/>
              </a:ext>
            </a:extLst>
          </p:cNvPr>
          <p:cNvSpPr>
            <a:spLocks noGrp="1"/>
          </p:cNvSpPr>
          <p:nvPr>
            <p:ph type="title"/>
          </p:nvPr>
        </p:nvSpPr>
        <p:spPr>
          <a:xfrm>
            <a:off x="509652" y="635372"/>
            <a:ext cx="8093365" cy="763525"/>
          </a:xfrm>
        </p:spPr>
        <p:txBody>
          <a:bodyPr/>
          <a:lstStyle/>
          <a:p>
            <a:endParaRPr lang="en-IN"/>
          </a:p>
        </p:txBody>
      </p:sp>
      <p:sp>
        <p:nvSpPr>
          <p:cNvPr id="3" name="Text Placeholder 2">
            <a:extLst>
              <a:ext uri="{FF2B5EF4-FFF2-40B4-BE49-F238E27FC236}">
                <a16:creationId xmlns:a16="http://schemas.microsoft.com/office/drawing/2014/main" id="{BD32703C-266F-4205-AA03-A4132AF3654E}"/>
              </a:ext>
            </a:extLst>
          </p:cNvPr>
          <p:cNvSpPr>
            <a:spLocks noGrp="1"/>
          </p:cNvSpPr>
          <p:nvPr>
            <p:ph type="body" idx="1"/>
          </p:nvPr>
        </p:nvSpPr>
        <p:spPr/>
        <p:txBody>
          <a:bodyPr>
            <a:noAutofit/>
          </a:bodyPr>
          <a:lstStyle/>
          <a:p>
            <a:r>
              <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The purer the mind the easier to control the mind </a:t>
            </a:r>
            <a:endParaRPr lang="en-IN" sz="2000" dirty="0">
              <a:solidFill>
                <a:srgbClr val="FFFF00"/>
              </a:solidFill>
            </a:endParaRPr>
          </a:p>
        </p:txBody>
      </p:sp>
      <p:sp>
        <p:nvSpPr>
          <p:cNvPr id="4" name="Content Placeholder 3">
            <a:extLst>
              <a:ext uri="{FF2B5EF4-FFF2-40B4-BE49-F238E27FC236}">
                <a16:creationId xmlns:a16="http://schemas.microsoft.com/office/drawing/2014/main" id="{8D3453F8-08B2-46FD-BCC3-2171AC9E3CFE}"/>
              </a:ext>
            </a:extLst>
          </p:cNvPr>
          <p:cNvSpPr>
            <a:spLocks noGrp="1"/>
          </p:cNvSpPr>
          <p:nvPr>
            <p:ph sz="half" idx="2"/>
          </p:nvPr>
        </p:nvSpPr>
        <p:spPr/>
        <p:txBody>
          <a:bodyPr>
            <a:normAutofit/>
          </a:bodyPr>
          <a:lstStyle/>
          <a:p>
            <a:pPr algn="l"/>
            <a:r>
              <a:rPr lang="en-IN" sz="1600" dirty="0"/>
              <a:t>The control </a:t>
            </a:r>
            <a:r>
              <a:rPr lang="en-US" sz="1800" dirty="0">
                <a:effectLst/>
                <a:latin typeface="Calibri" panose="020F0502020204030204" pitchFamily="34" charset="0"/>
                <a:ea typeface="Calibri" panose="020F0502020204030204" pitchFamily="34" charset="0"/>
                <a:cs typeface="Times New Roman" panose="02020603050405020304" pitchFamily="18" charset="0"/>
              </a:rPr>
              <a:t>of the mind depends upon purity more the purer the easier to control it.</a:t>
            </a:r>
          </a:p>
          <a:p>
            <a:pPr algn="l"/>
            <a:r>
              <a:rPr lang="en-US" sz="1800" dirty="0">
                <a:latin typeface="Calibri" panose="020F0502020204030204" pitchFamily="34" charset="0"/>
                <a:ea typeface="Calibri" panose="020F0502020204030204" pitchFamily="34" charset="0"/>
                <a:cs typeface="Times New Roman" panose="02020603050405020304" pitchFamily="18" charset="0"/>
              </a:rPr>
              <a:t>We should </a:t>
            </a:r>
            <a:r>
              <a:rPr lang="en-US" sz="1800" dirty="0">
                <a:effectLst/>
                <a:latin typeface="Calibri" panose="020F0502020204030204" pitchFamily="34" charset="0"/>
                <a:ea typeface="Calibri" panose="020F0502020204030204" pitchFamily="34" charset="0"/>
                <a:cs typeface="Times New Roman" panose="02020603050405020304" pitchFamily="18" charset="0"/>
              </a:rPr>
              <a:t>practice discipline for the purification of the mind and remove the impurities of the mind like anger, fear, guilt,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sz="1600" dirty="0"/>
          </a:p>
        </p:txBody>
      </p:sp>
      <p:sp>
        <p:nvSpPr>
          <p:cNvPr id="5" name="Text Placeholder 4">
            <a:extLst>
              <a:ext uri="{FF2B5EF4-FFF2-40B4-BE49-F238E27FC236}">
                <a16:creationId xmlns:a16="http://schemas.microsoft.com/office/drawing/2014/main" id="{1E77E5F1-52F9-46EB-9222-F809A587C046}"/>
              </a:ext>
            </a:extLst>
          </p:cNvPr>
          <p:cNvSpPr>
            <a:spLocks noGrp="1"/>
          </p:cNvSpPr>
          <p:nvPr>
            <p:ph type="body" sz="quarter" idx="3"/>
          </p:nvPr>
        </p:nvSpPr>
        <p:spPr/>
        <p:txBody>
          <a:bodyPr>
            <a:noAutofit/>
          </a:bodyPr>
          <a:lstStyle/>
          <a:p>
            <a:r>
              <a:rPr lang="en-US"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C</a:t>
            </a:r>
            <a:r>
              <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hanging the constitution of</a:t>
            </a:r>
          </a:p>
          <a:p>
            <a:r>
              <a:rPr lang="en-US" sz="20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the mind </a:t>
            </a:r>
            <a:endParaRPr lang="en-IN" sz="2000" dirty="0">
              <a:solidFill>
                <a:srgbClr val="FFFF00"/>
              </a:solidFill>
            </a:endParaRPr>
          </a:p>
        </p:txBody>
      </p:sp>
      <p:sp>
        <p:nvSpPr>
          <p:cNvPr id="6" name="Content Placeholder 5">
            <a:extLst>
              <a:ext uri="{FF2B5EF4-FFF2-40B4-BE49-F238E27FC236}">
                <a16:creationId xmlns:a16="http://schemas.microsoft.com/office/drawing/2014/main" id="{B7BF3242-9461-4A8F-9945-0DEBD8C16F02}"/>
              </a:ext>
            </a:extLst>
          </p:cNvPr>
          <p:cNvSpPr>
            <a:spLocks noGrp="1"/>
          </p:cNvSpPr>
          <p:nvPr>
            <p:ph sz="quarter" idx="4"/>
          </p:nvPr>
        </p:nvSpPr>
        <p:spPr/>
        <p:txBody>
          <a:bodyPr>
            <a:normAutofit/>
          </a:bodyPr>
          <a:lstStyle/>
          <a:p>
            <a:pPr algn="l"/>
            <a:r>
              <a:rPr lang="en-IN" sz="1800" dirty="0"/>
              <a:t>The important </a:t>
            </a:r>
            <a:r>
              <a:rPr lang="en-US" sz="1800" dirty="0">
                <a:effectLst/>
                <a:latin typeface="Calibri" panose="020F0502020204030204" pitchFamily="34" charset="0"/>
                <a:ea typeface="Calibri" panose="020F0502020204030204" pitchFamily="34" charset="0"/>
                <a:cs typeface="Times New Roman" panose="02020603050405020304" pitchFamily="18" charset="0"/>
              </a:rPr>
              <a:t>part of the controlling mind also depends on the foods and drinking habits of one</a:t>
            </a:r>
            <a:r>
              <a:rPr lang="en-IN" sz="1800" dirty="0">
                <a:latin typeface="Calibri" panose="020F0502020204030204" pitchFamily="34" charset="0"/>
                <a:ea typeface="Calibri" panose="020F0502020204030204" pitchFamily="34" charset="0"/>
                <a:cs typeface="Times New Roman" panose="02020603050405020304" pitchFamily="18" charset="0"/>
              </a:rPr>
              <a:t>.</a:t>
            </a:r>
          </a:p>
          <a:p>
            <a:pPr algn="l"/>
            <a:r>
              <a:rPr lang="en-IN" sz="1800" dirty="0">
                <a:latin typeface="Calibri" panose="020F0502020204030204" pitchFamily="34" charset="0"/>
                <a:cs typeface="Times New Roman" panose="02020603050405020304" pitchFamily="18" charset="0"/>
              </a:rPr>
              <a:t>Our mind is </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most subtle part of the mind just as curd churned and transformed to make the butter.</a:t>
            </a:r>
          </a:p>
          <a:p>
            <a:pPr algn="l"/>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l">
              <a:buNone/>
            </a:pPr>
            <a:endParaRPr lang="en-IN" sz="1800" dirty="0"/>
          </a:p>
        </p:txBody>
      </p:sp>
    </p:spTree>
    <p:extLst>
      <p:ext uri="{BB962C8B-B14F-4D97-AF65-F5344CB8AC3E}">
        <p14:creationId xmlns:p14="http://schemas.microsoft.com/office/powerpoint/2010/main" val="216712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down)">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barn(inVertical)">
                                      <p:cBhvr>
                                        <p:cTn id="23" dur="500"/>
                                        <p:tgtEl>
                                          <p:spTgt spid="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401E-03C7-418E-A2F0-2ABAB013A0E1}"/>
              </a:ext>
            </a:extLst>
          </p:cNvPr>
          <p:cNvSpPr>
            <a:spLocks noGrp="1"/>
          </p:cNvSpPr>
          <p:nvPr>
            <p:ph type="title"/>
          </p:nvPr>
        </p:nvSpPr>
        <p:spPr>
          <a:xfrm>
            <a:off x="536879" y="803969"/>
            <a:ext cx="8093365" cy="763525"/>
          </a:xfrm>
        </p:spPr>
        <p:txBody>
          <a:bodyPr/>
          <a:lstStyle/>
          <a:p>
            <a:endParaRPr lang="en-IN" dirty="0"/>
          </a:p>
        </p:txBody>
      </p:sp>
      <p:sp>
        <p:nvSpPr>
          <p:cNvPr id="3" name="Text Placeholder 2">
            <a:extLst>
              <a:ext uri="{FF2B5EF4-FFF2-40B4-BE49-F238E27FC236}">
                <a16:creationId xmlns:a16="http://schemas.microsoft.com/office/drawing/2014/main" id="{23E229A6-63DC-4FA1-A33D-38B8A4A5BED4}"/>
              </a:ext>
            </a:extLst>
          </p:cNvPr>
          <p:cNvSpPr>
            <a:spLocks noGrp="1"/>
          </p:cNvSpPr>
          <p:nvPr>
            <p:ph type="body" idx="1"/>
          </p:nvPr>
        </p:nvSpPr>
        <p:spPr>
          <a:xfrm>
            <a:off x="536879" y="1818042"/>
            <a:ext cx="4040188" cy="678638"/>
          </a:xfrm>
        </p:spPr>
        <p:txBody>
          <a:bodyPr>
            <a:noAutofit/>
          </a:bodyPr>
          <a:lstStyle/>
          <a:p>
            <a:r>
              <a:rPr lang="en-IN" sz="2000" dirty="0">
                <a:solidFill>
                  <a:srgbClr val="FFFF00"/>
                </a:solidFill>
              </a:rPr>
              <a:t>Two sets of inner</a:t>
            </a:r>
          </a:p>
          <a:p>
            <a:r>
              <a:rPr lang="en-IN" sz="2000" dirty="0">
                <a:solidFill>
                  <a:srgbClr val="FFFF00"/>
                </a:solidFill>
              </a:rPr>
              <a:t> discipline </a:t>
            </a:r>
          </a:p>
        </p:txBody>
      </p:sp>
      <p:sp>
        <p:nvSpPr>
          <p:cNvPr id="4" name="Content Placeholder 3">
            <a:extLst>
              <a:ext uri="{FF2B5EF4-FFF2-40B4-BE49-F238E27FC236}">
                <a16:creationId xmlns:a16="http://schemas.microsoft.com/office/drawing/2014/main" id="{87CD4B20-F9FA-4175-BAFB-9E21E18903BE}"/>
              </a:ext>
            </a:extLst>
          </p:cNvPr>
          <p:cNvSpPr>
            <a:spLocks noGrp="1"/>
          </p:cNvSpPr>
          <p:nvPr>
            <p:ph sz="half" idx="2"/>
          </p:nvPr>
        </p:nvSpPr>
        <p:spPr/>
        <p:txBody>
          <a:bodyPr>
            <a:normAutofit lnSpcReduction="10000"/>
          </a:bodyPr>
          <a:lstStyle/>
          <a:p>
            <a:pPr algn="l"/>
            <a:r>
              <a:rPr lang="en-IN" sz="1600" dirty="0"/>
              <a:t>In the first set </a:t>
            </a:r>
            <a:r>
              <a:rPr lang="en-IN" sz="1600" dirty="0">
                <a:effectLst/>
                <a:ea typeface="Calibri" panose="020F0502020204030204" pitchFamily="34" charset="0"/>
              </a:rPr>
              <a:t>several basic disciplines are included like there should be a proper routing for daily life and certain basic principle by which a sense of direction is given to whatever we do without which it is impossible</a:t>
            </a:r>
            <a:r>
              <a:rPr lang="en-IN" sz="1600" dirty="0">
                <a:effectLst/>
                <a:latin typeface="Arial" panose="020B0604020202020204" pitchFamily="34" charset="0"/>
                <a:ea typeface="Calibri" panose="020F0502020204030204" pitchFamily="34" charset="0"/>
              </a:rPr>
              <a:t>.</a:t>
            </a:r>
          </a:p>
          <a:p>
            <a:pPr algn="l"/>
            <a:r>
              <a:rPr lang="en-IN" sz="1600" dirty="0"/>
              <a:t>In the second we must check </a:t>
            </a:r>
            <a:r>
              <a:rPr lang="en-US" sz="1600" dirty="0">
                <a:effectLst/>
                <a:ea typeface="Calibri" panose="020F0502020204030204" pitchFamily="34" charset="0"/>
                <a:cs typeface="Times New Roman" panose="02020603050405020304" pitchFamily="18" charset="0"/>
              </a:rPr>
              <a:t>we must check its proverbial restlessness and its causes in the mind. </a:t>
            </a:r>
            <a:endParaRPr lang="en-IN" sz="1600" dirty="0">
              <a:effectLst/>
              <a:ea typeface="Calibri" panose="020F0502020204030204" pitchFamily="34" charset="0"/>
              <a:cs typeface="Times New Roman" panose="02020603050405020304" pitchFamily="18" charset="0"/>
            </a:endParaRPr>
          </a:p>
          <a:p>
            <a:pPr algn="l"/>
            <a:endParaRPr lang="en-IN" sz="1600" dirty="0"/>
          </a:p>
        </p:txBody>
      </p:sp>
      <p:sp>
        <p:nvSpPr>
          <p:cNvPr id="5" name="Text Placeholder 4">
            <a:extLst>
              <a:ext uri="{FF2B5EF4-FFF2-40B4-BE49-F238E27FC236}">
                <a16:creationId xmlns:a16="http://schemas.microsoft.com/office/drawing/2014/main" id="{65D44C5D-07BE-4366-B780-E326776B95B1}"/>
              </a:ext>
            </a:extLst>
          </p:cNvPr>
          <p:cNvSpPr>
            <a:spLocks noGrp="1"/>
          </p:cNvSpPr>
          <p:nvPr>
            <p:ph type="body" sz="quarter" idx="3"/>
          </p:nvPr>
        </p:nvSpPr>
        <p:spPr/>
        <p:txBody>
          <a:bodyPr>
            <a:noAutofit/>
          </a:bodyPr>
          <a:lstStyle/>
          <a:p>
            <a:r>
              <a:rPr lang="en-IN" sz="2000" dirty="0">
                <a:solidFill>
                  <a:srgbClr val="FFFF00"/>
                </a:solidFill>
                <a:latin typeface="Calibri" panose="020F0502020204030204" pitchFamily="34" charset="0"/>
                <a:ea typeface="Calibri" panose="020F0502020204030204" pitchFamily="34" charset="0"/>
                <a:cs typeface="Times New Roman" panose="02020603050405020304" pitchFamily="18" charset="0"/>
              </a:rPr>
              <a:t>H</a:t>
            </a:r>
            <a:r>
              <a:rPr lang="en-IN" sz="20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oly company greatly helps in the mind control</a:t>
            </a:r>
            <a:endParaRPr lang="en-IN" sz="2000" dirty="0">
              <a:solidFill>
                <a:srgbClr val="FFFF00"/>
              </a:solidFill>
            </a:endParaRPr>
          </a:p>
        </p:txBody>
      </p:sp>
      <p:sp>
        <p:nvSpPr>
          <p:cNvPr id="6" name="Content Placeholder 5">
            <a:extLst>
              <a:ext uri="{FF2B5EF4-FFF2-40B4-BE49-F238E27FC236}">
                <a16:creationId xmlns:a16="http://schemas.microsoft.com/office/drawing/2014/main" id="{B1369232-C69E-4FEF-A3D9-71100C1D661D}"/>
              </a:ext>
            </a:extLst>
          </p:cNvPr>
          <p:cNvSpPr>
            <a:spLocks noGrp="1"/>
          </p:cNvSpPr>
          <p:nvPr>
            <p:ph sz="quarter" idx="4"/>
          </p:nvPr>
        </p:nvSpPr>
        <p:spPr/>
        <p:txBody>
          <a:bodyPr>
            <a:normAutofit lnSpcReduction="10000"/>
          </a:bodyPr>
          <a:lstStyle/>
          <a:p>
            <a:pPr algn="l"/>
            <a:r>
              <a:rPr lang="en-US" sz="1600" dirty="0">
                <a:effectLst/>
                <a:ea typeface="Calibri" panose="020F0502020204030204" pitchFamily="34" charset="0"/>
                <a:cs typeface="Times New Roman" panose="02020603050405020304" pitchFamily="18" charset="0"/>
              </a:rPr>
              <a:t>When we are in the company of the perfected soul the powerful vibrations act as a catalyst and helps in speedy change in the Guna (pure) composition of mind Thus, resulted in the sattva dominance of the mind and easier to control the mind .</a:t>
            </a:r>
          </a:p>
          <a:p>
            <a:pPr algn="l"/>
            <a:r>
              <a:rPr lang="en-US" sz="1600" dirty="0">
                <a:effectLst/>
                <a:ea typeface="Calibri" panose="020F0502020204030204" pitchFamily="34" charset="0"/>
                <a:cs typeface="Times New Roman" panose="02020603050405020304" pitchFamily="18" charset="0"/>
              </a:rPr>
              <a:t>And some time not possible we should depend on our resources that is suitable for us while controlling the mind . </a:t>
            </a:r>
            <a:endParaRPr lang="en-IN" sz="1600" dirty="0">
              <a:effectLst/>
              <a:ea typeface="Calibri" panose="020F0502020204030204" pitchFamily="34" charset="0"/>
              <a:cs typeface="Times New Roman" panose="02020603050405020304" pitchFamily="18" charset="0"/>
            </a:endParaRPr>
          </a:p>
          <a:p>
            <a:pPr algn="l"/>
            <a:endParaRPr lang="en-IN" sz="1600" dirty="0">
              <a:effectLst/>
              <a:ea typeface="Calibri" panose="020F0502020204030204" pitchFamily="34" charset="0"/>
              <a:cs typeface="Times New Roman" panose="02020603050405020304" pitchFamily="18" charset="0"/>
            </a:endParaRPr>
          </a:p>
          <a:p>
            <a:pPr algn="l"/>
            <a:endParaRPr lang="en-IN" dirty="0"/>
          </a:p>
        </p:txBody>
      </p:sp>
    </p:spTree>
    <p:extLst>
      <p:ext uri="{BB962C8B-B14F-4D97-AF65-F5344CB8AC3E}">
        <p14:creationId xmlns:p14="http://schemas.microsoft.com/office/powerpoint/2010/main" val="142703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85DC-38C8-4B5E-B914-073F12591903}"/>
              </a:ext>
            </a:extLst>
          </p:cNvPr>
          <p:cNvSpPr>
            <a:spLocks noGrp="1"/>
          </p:cNvSpPr>
          <p:nvPr>
            <p:ph type="title"/>
          </p:nvPr>
        </p:nvSpPr>
        <p:spPr>
          <a:xfrm>
            <a:off x="536879" y="635372"/>
            <a:ext cx="8093365" cy="763525"/>
          </a:xfrm>
        </p:spPr>
        <p:txBody>
          <a:bodyPr/>
          <a:lstStyle/>
          <a:p>
            <a:endParaRPr lang="en-IN"/>
          </a:p>
        </p:txBody>
      </p:sp>
      <p:sp>
        <p:nvSpPr>
          <p:cNvPr id="3" name="Text Placeholder 2">
            <a:extLst>
              <a:ext uri="{FF2B5EF4-FFF2-40B4-BE49-F238E27FC236}">
                <a16:creationId xmlns:a16="http://schemas.microsoft.com/office/drawing/2014/main" id="{816DF3E8-4E4E-4D6D-ACCD-D558555B0656}"/>
              </a:ext>
            </a:extLst>
          </p:cNvPr>
          <p:cNvSpPr>
            <a:spLocks noGrp="1"/>
          </p:cNvSpPr>
          <p:nvPr>
            <p:ph type="body" idx="1"/>
          </p:nvPr>
        </p:nvSpPr>
        <p:spPr/>
        <p:txBody>
          <a:bodyPr>
            <a:noAutofit/>
          </a:bodyPr>
          <a:lstStyle/>
          <a:p>
            <a:r>
              <a:rPr lang="en-IN" sz="20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How is sattva purified </a:t>
            </a:r>
          </a:p>
          <a:p>
            <a:r>
              <a:rPr lang="en-IN" sz="2000" dirty="0">
                <a:solidFill>
                  <a:srgbClr val="FFFF00"/>
                </a:solidFill>
                <a:effectLst/>
                <a:latin typeface="Calibri" panose="020F0502020204030204" pitchFamily="34" charset="0"/>
                <a:ea typeface="Times New Roman" panose="02020603050405020304" pitchFamily="18" charset="0"/>
                <a:cs typeface="Times New Roman" panose="02020603050405020304" pitchFamily="18" charset="0"/>
              </a:rPr>
              <a:t>and how</a:t>
            </a:r>
            <a:endParaRPr lang="en-IN" sz="2000" dirty="0">
              <a:solidFill>
                <a:srgbClr val="FFFF00"/>
              </a:solidFill>
            </a:endParaRPr>
          </a:p>
        </p:txBody>
      </p:sp>
      <p:sp>
        <p:nvSpPr>
          <p:cNvPr id="4" name="Content Placeholder 3">
            <a:extLst>
              <a:ext uri="{FF2B5EF4-FFF2-40B4-BE49-F238E27FC236}">
                <a16:creationId xmlns:a16="http://schemas.microsoft.com/office/drawing/2014/main" id="{0629480E-E713-43DA-8F50-BDF879582515}"/>
              </a:ext>
            </a:extLst>
          </p:cNvPr>
          <p:cNvSpPr>
            <a:spLocks noGrp="1"/>
          </p:cNvSpPr>
          <p:nvPr>
            <p:ph sz="half" idx="2"/>
          </p:nvPr>
        </p:nvSpPr>
        <p:spPr/>
        <p:txBody>
          <a:bodyPr>
            <a:normAutofit/>
          </a:bodyPr>
          <a:lstStyle/>
          <a:p>
            <a:pPr algn="l"/>
            <a:r>
              <a:rPr lang="en-IN" sz="1600" dirty="0"/>
              <a:t>The purification of sattva takes place through constant discrimination between real and unreal.</a:t>
            </a:r>
          </a:p>
          <a:p>
            <a:pPr algn="l"/>
            <a:r>
              <a:rPr lang="en-IN" sz="1600" dirty="0"/>
              <a:t>One should progress in spiritual life and various mediums to attain the same with great focus on leading a sattvic life. </a:t>
            </a:r>
          </a:p>
        </p:txBody>
      </p:sp>
      <p:sp>
        <p:nvSpPr>
          <p:cNvPr id="5" name="Text Placeholder 4">
            <a:extLst>
              <a:ext uri="{FF2B5EF4-FFF2-40B4-BE49-F238E27FC236}">
                <a16:creationId xmlns:a16="http://schemas.microsoft.com/office/drawing/2014/main" id="{59152BEE-B212-4BD7-B17B-4815134A458E}"/>
              </a:ext>
            </a:extLst>
          </p:cNvPr>
          <p:cNvSpPr>
            <a:spLocks noGrp="1"/>
          </p:cNvSpPr>
          <p:nvPr>
            <p:ph type="body" sz="quarter" idx="3"/>
          </p:nvPr>
        </p:nvSpPr>
        <p:spPr/>
        <p:txBody>
          <a:bodyPr>
            <a:noAutofit/>
          </a:bodyPr>
          <a:lstStyle/>
          <a:p>
            <a:r>
              <a:rPr lang="en-IN" sz="2000" dirty="0">
                <a:solidFill>
                  <a:srgbClr val="FFFF00"/>
                </a:solidFill>
              </a:rPr>
              <a:t>Basic yoga discipline for mind control</a:t>
            </a:r>
          </a:p>
        </p:txBody>
      </p:sp>
      <p:sp>
        <p:nvSpPr>
          <p:cNvPr id="6" name="Content Placeholder 5">
            <a:extLst>
              <a:ext uri="{FF2B5EF4-FFF2-40B4-BE49-F238E27FC236}">
                <a16:creationId xmlns:a16="http://schemas.microsoft.com/office/drawing/2014/main" id="{C92143AA-2F33-4AA6-A706-2400529AF3ED}"/>
              </a:ext>
            </a:extLst>
          </p:cNvPr>
          <p:cNvSpPr>
            <a:spLocks noGrp="1"/>
          </p:cNvSpPr>
          <p:nvPr>
            <p:ph sz="quarter" idx="4"/>
          </p:nvPr>
        </p:nvSpPr>
        <p:spPr/>
        <p:txBody>
          <a:bodyPr>
            <a:normAutofit/>
          </a:bodyPr>
          <a:lstStyle/>
          <a:p>
            <a:pPr algn="l"/>
            <a:r>
              <a:rPr lang="en-IN" sz="1600" dirty="0">
                <a:effectLst/>
                <a:latin typeface="Calibri" panose="020F0502020204030204" pitchFamily="34" charset="0"/>
                <a:ea typeface="Times New Roman" panose="02020603050405020304" pitchFamily="18" charset="0"/>
                <a:cs typeface="Times New Roman" panose="02020603050405020304" pitchFamily="18" charset="0"/>
              </a:rPr>
              <a:t>One should do yoga everyday in order to control their mind. </a:t>
            </a:r>
          </a:p>
          <a:p>
            <a:pPr algn="l"/>
            <a:r>
              <a:rPr lang="en-IN" sz="1800" dirty="0">
                <a:effectLst/>
                <a:latin typeface="Calibri" panose="020F0502020204030204" pitchFamily="34" charset="0"/>
                <a:ea typeface="Times New Roman" panose="02020603050405020304" pitchFamily="18" charset="0"/>
                <a:cs typeface="Times New Roman" panose="02020603050405020304" pitchFamily="18" charset="0"/>
              </a:rPr>
              <a:t>Yoga discipline helps in undisturbed calmness of mind by following ways: -</a:t>
            </a:r>
          </a:p>
          <a:p>
            <a:pPr marL="457200" indent="-457200">
              <a:buFont typeface="+mj-lt"/>
              <a:buAutoNum type="arabicPeriod"/>
            </a:pPr>
            <a:r>
              <a:rPr lang="en-IN" sz="1600" dirty="0"/>
              <a:t>Friendliness towards the happy</a:t>
            </a:r>
          </a:p>
          <a:p>
            <a:pPr marL="457200" indent="-457200">
              <a:buFont typeface="+mj-lt"/>
              <a:buAutoNum type="arabicPeriod"/>
            </a:pPr>
            <a:r>
              <a:rPr lang="en-IN" sz="1600" dirty="0"/>
              <a:t>Compassion for unhappy</a:t>
            </a:r>
          </a:p>
          <a:p>
            <a:pPr marL="457200" indent="-457200">
              <a:buFont typeface="+mj-lt"/>
              <a:buAutoNum type="arabicPeriod"/>
            </a:pPr>
            <a:r>
              <a:rPr lang="en-IN" sz="1600" dirty="0"/>
              <a:t>Delight in good</a:t>
            </a:r>
          </a:p>
        </p:txBody>
      </p:sp>
    </p:spTree>
    <p:extLst>
      <p:ext uri="{BB962C8B-B14F-4D97-AF65-F5344CB8AC3E}">
        <p14:creationId xmlns:p14="http://schemas.microsoft.com/office/powerpoint/2010/main" val="34497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wipe(down)">
                                      <p:cBhvr>
                                        <p:cTn id="15" dur="500"/>
                                        <p:tgtEl>
                                          <p:spTgt spid="4">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wipe(down)">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barn(inVertical)">
                                      <p:cBhvr>
                                        <p:cTn id="23" dur="5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down)">
                                      <p:cBhvr>
                                        <p:cTn id="28" dur="500"/>
                                        <p:tgtEl>
                                          <p:spTgt spid="6">
                                            <p:txEl>
                                              <p:pRg st="0" end="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wipe(down)">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down)">
                                      <p:cBhvr>
                                        <p:cTn id="36" dur="500"/>
                                        <p:tgtEl>
                                          <p:spTgt spid="6">
                                            <p:txEl>
                                              <p:pRg st="2" end="2"/>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Effect transition="in" filter="wipe(down)">
                                      <p:cBhvr>
                                        <p:cTn id="39" dur="500"/>
                                        <p:tgtEl>
                                          <p:spTgt spid="6">
                                            <p:txEl>
                                              <p:pRg st="3" end="3"/>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wipe(down)">
                                      <p:cBhvr>
                                        <p:cTn id="4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Words>
  <Application>Microsoft Office PowerPoint</Application>
  <PresentationFormat>On-screen Show (16:9)</PresentationFormat>
  <Paragraphs>128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Symbol</vt:lpstr>
      <vt:lpstr>Office Theme</vt:lpstr>
      <vt:lpstr>The Mind And Its Control</vt:lpstr>
      <vt:lpstr>Team Members</vt:lpstr>
      <vt:lpstr>Mind Control is difficult but possible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2022-03-22T16:30:12Z</dcterms:modified>
</cp:coreProperties>
</file>