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3" r:id="rId2"/>
    <p:sldId id="331" r:id="rId3"/>
    <p:sldId id="448" r:id="rId4"/>
    <p:sldId id="324" r:id="rId5"/>
    <p:sldId id="326" r:id="rId6"/>
    <p:sldId id="327" r:id="rId7"/>
    <p:sldId id="356" r:id="rId8"/>
    <p:sldId id="328" r:id="rId9"/>
    <p:sldId id="330" r:id="rId10"/>
    <p:sldId id="329" r:id="rId11"/>
    <p:sldId id="354" r:id="rId12"/>
    <p:sldId id="355" r:id="rId13"/>
    <p:sldId id="449" r:id="rId14"/>
    <p:sldId id="45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has Vaishampayan." userId="ced7561172897a8c" providerId="LiveId" clId="{3088E214-CCAB-4837-85C7-9943A36C17BC}"/>
    <pc:docChg chg="undo custSel addSld delSld modSld sldOrd">
      <pc:chgData name="Suhas Vaishampayan." userId="ced7561172897a8c" providerId="LiveId" clId="{3088E214-CCAB-4837-85C7-9943A36C17BC}" dt="2022-10-11T16:44:51.126" v="2320" actId="2696"/>
      <pc:docMkLst>
        <pc:docMk/>
      </pc:docMkLst>
      <pc:sldChg chg="modSp add mod">
        <pc:chgData name="Suhas Vaishampayan." userId="ced7561172897a8c" providerId="LiveId" clId="{3088E214-CCAB-4837-85C7-9943A36C17BC}" dt="2022-10-11T14:09:18.947" v="1" actId="27636"/>
        <pc:sldMkLst>
          <pc:docMk/>
          <pc:sldMk cId="0" sldId="326"/>
        </pc:sldMkLst>
        <pc:spChg chg="mod">
          <ac:chgData name="Suhas Vaishampayan." userId="ced7561172897a8c" providerId="LiveId" clId="{3088E214-CCAB-4837-85C7-9943A36C17BC}" dt="2022-10-11T14:09:18.947" v="1" actId="27636"/>
          <ac:spMkLst>
            <pc:docMk/>
            <pc:sldMk cId="0" sldId="326"/>
            <ac:spMk id="3" creationId="{00000000-0000-0000-0000-000000000000}"/>
          </ac:spMkLst>
        </pc:spChg>
      </pc:sldChg>
      <pc:sldChg chg="modSp add mod">
        <pc:chgData name="Suhas Vaishampayan." userId="ced7561172897a8c" providerId="LiveId" clId="{3088E214-CCAB-4837-85C7-9943A36C17BC}" dt="2022-10-11T14:09:51.966" v="12" actId="20577"/>
        <pc:sldMkLst>
          <pc:docMk/>
          <pc:sldMk cId="0" sldId="327"/>
        </pc:sldMkLst>
        <pc:spChg chg="mod">
          <ac:chgData name="Suhas Vaishampayan." userId="ced7561172897a8c" providerId="LiveId" clId="{3088E214-CCAB-4837-85C7-9943A36C17BC}" dt="2022-10-11T14:09:51.966" v="12" actId="20577"/>
          <ac:spMkLst>
            <pc:docMk/>
            <pc:sldMk cId="0" sldId="327"/>
            <ac:spMk id="2" creationId="{00000000-0000-0000-0000-000000000000}"/>
          </ac:spMkLst>
        </pc:spChg>
        <pc:spChg chg="mod">
          <ac:chgData name="Suhas Vaishampayan." userId="ced7561172897a8c" providerId="LiveId" clId="{3088E214-CCAB-4837-85C7-9943A36C17BC}" dt="2022-10-11T14:09:18.961" v="2" actId="27636"/>
          <ac:spMkLst>
            <pc:docMk/>
            <pc:sldMk cId="0" sldId="327"/>
            <ac:spMk id="3" creationId="{00000000-0000-0000-0000-000000000000}"/>
          </ac:spMkLst>
        </pc:spChg>
      </pc:sldChg>
      <pc:sldChg chg="modSp new mod">
        <pc:chgData name="Suhas Vaishampayan." userId="ced7561172897a8c" providerId="LiveId" clId="{3088E214-CCAB-4837-85C7-9943A36C17BC}" dt="2022-10-11T14:58:10.601" v="1535" actId="5793"/>
        <pc:sldMkLst>
          <pc:docMk/>
          <pc:sldMk cId="2348218504" sldId="328"/>
        </pc:sldMkLst>
        <pc:spChg chg="mod">
          <ac:chgData name="Suhas Vaishampayan." userId="ced7561172897a8c" providerId="LiveId" clId="{3088E214-CCAB-4837-85C7-9943A36C17BC}" dt="2022-10-11T14:31:37.142" v="1221" actId="27636"/>
          <ac:spMkLst>
            <pc:docMk/>
            <pc:sldMk cId="2348218504" sldId="328"/>
            <ac:spMk id="2" creationId="{DFC3961A-38D0-CD15-8C57-29668817E0F5}"/>
          </ac:spMkLst>
        </pc:spChg>
        <pc:spChg chg="mod">
          <ac:chgData name="Suhas Vaishampayan." userId="ced7561172897a8c" providerId="LiveId" clId="{3088E214-CCAB-4837-85C7-9943A36C17BC}" dt="2022-10-11T14:58:10.601" v="1535" actId="5793"/>
          <ac:spMkLst>
            <pc:docMk/>
            <pc:sldMk cId="2348218504" sldId="328"/>
            <ac:spMk id="3" creationId="{3BCB2DC1-6750-673A-880B-E0A9592BBA95}"/>
          </ac:spMkLst>
        </pc:spChg>
      </pc:sldChg>
      <pc:sldChg chg="addSp delSp modSp new mod">
        <pc:chgData name="Suhas Vaishampayan." userId="ced7561172897a8c" providerId="LiveId" clId="{3088E214-CCAB-4837-85C7-9943A36C17BC}" dt="2022-10-11T14:59:13.340" v="1605" actId="20577"/>
        <pc:sldMkLst>
          <pc:docMk/>
          <pc:sldMk cId="2541691185" sldId="329"/>
        </pc:sldMkLst>
        <pc:spChg chg="del">
          <ac:chgData name="Suhas Vaishampayan." userId="ced7561172897a8c" providerId="LiveId" clId="{3088E214-CCAB-4837-85C7-9943A36C17BC}" dt="2022-10-11T14:37:55.011" v="1294" actId="21"/>
          <ac:spMkLst>
            <pc:docMk/>
            <pc:sldMk cId="2541691185" sldId="329"/>
            <ac:spMk id="2" creationId="{41C3C34C-9DDC-9AED-4B3D-3649EF440262}"/>
          </ac:spMkLst>
        </pc:spChg>
        <pc:spChg chg="del mod">
          <ac:chgData name="Suhas Vaishampayan." userId="ced7561172897a8c" providerId="LiveId" clId="{3088E214-CCAB-4837-85C7-9943A36C17BC}" dt="2022-10-11T14:37:58.260" v="1296"/>
          <ac:spMkLst>
            <pc:docMk/>
            <pc:sldMk cId="2541691185" sldId="329"/>
            <ac:spMk id="3" creationId="{ABF0B0C1-E6F6-F820-3D52-7D9DB28FC7AC}"/>
          </ac:spMkLst>
        </pc:spChg>
        <pc:spChg chg="add mod">
          <ac:chgData name="Suhas Vaishampayan." userId="ced7561172897a8c" providerId="LiveId" clId="{3088E214-CCAB-4837-85C7-9943A36C17BC}" dt="2022-10-11T14:59:13.340" v="1605" actId="20577"/>
          <ac:spMkLst>
            <pc:docMk/>
            <pc:sldMk cId="2541691185" sldId="329"/>
            <ac:spMk id="4" creationId="{B297C79B-7A30-866C-98C2-44ABE94689C6}"/>
          </ac:spMkLst>
        </pc:spChg>
      </pc:sldChg>
      <pc:sldChg chg="new del">
        <pc:chgData name="Suhas Vaishampayan." userId="ced7561172897a8c" providerId="LiveId" clId="{3088E214-CCAB-4837-85C7-9943A36C17BC}" dt="2022-10-11T14:55:20.270" v="1477" actId="2696"/>
        <pc:sldMkLst>
          <pc:docMk/>
          <pc:sldMk cId="2363088740" sldId="330"/>
        </pc:sldMkLst>
      </pc:sldChg>
      <pc:sldChg chg="delSp modSp add mod">
        <pc:chgData name="Suhas Vaishampayan." userId="ced7561172897a8c" providerId="LiveId" clId="{3088E214-CCAB-4837-85C7-9943A36C17BC}" dt="2022-10-11T16:40:06.157" v="2319" actId="20577"/>
        <pc:sldMkLst>
          <pc:docMk/>
          <pc:sldMk cId="3654919086" sldId="330"/>
        </pc:sldMkLst>
        <pc:spChg chg="del">
          <ac:chgData name="Suhas Vaishampayan." userId="ced7561172897a8c" providerId="LiveId" clId="{3088E214-CCAB-4837-85C7-9943A36C17BC}" dt="2022-10-11T14:56:23.745" v="1487" actId="21"/>
          <ac:spMkLst>
            <pc:docMk/>
            <pc:sldMk cId="3654919086" sldId="330"/>
            <ac:spMk id="2" creationId="{EEE291B2-2AF5-720E-B012-CBDDF5FB5C56}"/>
          </ac:spMkLst>
        </pc:spChg>
        <pc:spChg chg="mod">
          <ac:chgData name="Suhas Vaishampayan." userId="ced7561172897a8c" providerId="LiveId" clId="{3088E214-CCAB-4837-85C7-9943A36C17BC}" dt="2022-10-11T16:40:06.157" v="2319" actId="20577"/>
          <ac:spMkLst>
            <pc:docMk/>
            <pc:sldMk cId="3654919086" sldId="330"/>
            <ac:spMk id="3" creationId="{5BE4436F-16C4-9E83-35CA-5E657C941BDE}"/>
          </ac:spMkLst>
        </pc:spChg>
      </pc:sldChg>
      <pc:sldChg chg="addSp delSp modSp new mod ord">
        <pc:chgData name="Suhas Vaishampayan." userId="ced7561172897a8c" providerId="LiveId" clId="{3088E214-CCAB-4837-85C7-9943A36C17BC}" dt="2022-10-11T15:07:21.410" v="1657" actId="255"/>
        <pc:sldMkLst>
          <pc:docMk/>
          <pc:sldMk cId="3157853579" sldId="331"/>
        </pc:sldMkLst>
        <pc:spChg chg="del">
          <ac:chgData name="Suhas Vaishampayan." userId="ced7561172897a8c" providerId="LiveId" clId="{3088E214-CCAB-4837-85C7-9943A36C17BC}" dt="2022-10-11T15:03:45.921" v="1609" actId="21"/>
          <ac:spMkLst>
            <pc:docMk/>
            <pc:sldMk cId="3157853579" sldId="331"/>
            <ac:spMk id="2" creationId="{70AB2A11-03DE-1A7B-8A1A-6C808FF0F176}"/>
          </ac:spMkLst>
        </pc:spChg>
        <pc:spChg chg="del mod">
          <ac:chgData name="Suhas Vaishampayan." userId="ced7561172897a8c" providerId="LiveId" clId="{3088E214-CCAB-4837-85C7-9943A36C17BC}" dt="2022-10-11T15:04:29.506" v="1611"/>
          <ac:spMkLst>
            <pc:docMk/>
            <pc:sldMk cId="3157853579" sldId="331"/>
            <ac:spMk id="3" creationId="{2B8CD28A-F28A-3D0C-21D9-3F24C6DB9A34}"/>
          </ac:spMkLst>
        </pc:spChg>
        <pc:spChg chg="add mod">
          <ac:chgData name="Suhas Vaishampayan." userId="ced7561172897a8c" providerId="LiveId" clId="{3088E214-CCAB-4837-85C7-9943A36C17BC}" dt="2022-10-11T15:07:21.410" v="1657" actId="255"/>
          <ac:spMkLst>
            <pc:docMk/>
            <pc:sldMk cId="3157853579" sldId="331"/>
            <ac:spMk id="5" creationId="{7AA11ED9-8E4A-0F0B-805B-81B998641D16}"/>
          </ac:spMkLst>
        </pc:spChg>
        <pc:picChg chg="add mod">
          <ac:chgData name="Suhas Vaishampayan." userId="ced7561172897a8c" providerId="LiveId" clId="{3088E214-CCAB-4837-85C7-9943A36C17BC}" dt="2022-10-11T15:04:43.528" v="1615" actId="14100"/>
          <ac:picMkLst>
            <pc:docMk/>
            <pc:sldMk cId="3157853579" sldId="331"/>
            <ac:picMk id="4" creationId="{82505A90-4B35-1AC7-A4EE-D476A2C24FE2}"/>
          </ac:picMkLst>
        </pc:picChg>
      </pc:sldChg>
      <pc:sldChg chg="addSp delSp modSp new del mod">
        <pc:chgData name="Suhas Vaishampayan." userId="ced7561172897a8c" providerId="LiveId" clId="{3088E214-CCAB-4837-85C7-9943A36C17BC}" dt="2022-10-11T14:56:04.938" v="1483" actId="2696"/>
        <pc:sldMkLst>
          <pc:docMk/>
          <pc:sldMk cId="3178994113" sldId="331"/>
        </pc:sldMkLst>
        <pc:spChg chg="add del mod">
          <ac:chgData name="Suhas Vaishampayan." userId="ced7561172897a8c" providerId="LiveId" clId="{3088E214-CCAB-4837-85C7-9943A36C17BC}" dt="2022-10-11T14:55:55.405" v="1482"/>
          <ac:spMkLst>
            <pc:docMk/>
            <pc:sldMk cId="3178994113" sldId="331"/>
            <ac:spMk id="2" creationId="{EB24DDBC-B4E8-BAB8-8875-B44611CE6285}"/>
          </ac:spMkLst>
        </pc:spChg>
      </pc:sldChg>
      <pc:sldChg chg="modSp add mod modAnim">
        <pc:chgData name="Suhas Vaishampayan." userId="ced7561172897a8c" providerId="LiveId" clId="{3088E214-CCAB-4837-85C7-9943A36C17BC}" dt="2022-10-11T16:09:35.707" v="1661" actId="27636"/>
        <pc:sldMkLst>
          <pc:docMk/>
          <pc:sldMk cId="0" sldId="354"/>
        </pc:sldMkLst>
        <pc:spChg chg="mod">
          <ac:chgData name="Suhas Vaishampayan." userId="ced7561172897a8c" providerId="LiveId" clId="{3088E214-CCAB-4837-85C7-9943A36C17BC}" dt="2022-10-11T16:09:35.707" v="1661" actId="27636"/>
          <ac:spMkLst>
            <pc:docMk/>
            <pc:sldMk cId="0" sldId="354"/>
            <ac:spMk id="3" creationId="{00000000-0000-0000-0000-000000000000}"/>
          </ac:spMkLst>
        </pc:spChg>
      </pc:sldChg>
      <pc:sldChg chg="modSp add mod ord">
        <pc:chgData name="Suhas Vaishampayan." userId="ced7561172897a8c" providerId="LiveId" clId="{3088E214-CCAB-4837-85C7-9943A36C17BC}" dt="2022-10-11T16:24:32.438" v="2115"/>
        <pc:sldMkLst>
          <pc:docMk/>
          <pc:sldMk cId="0" sldId="355"/>
        </pc:sldMkLst>
        <pc:spChg chg="mod">
          <ac:chgData name="Suhas Vaishampayan." userId="ced7561172897a8c" providerId="LiveId" clId="{3088E214-CCAB-4837-85C7-9943A36C17BC}" dt="2022-10-11T16:13:47.276" v="2006" actId="20577"/>
          <ac:spMkLst>
            <pc:docMk/>
            <pc:sldMk cId="0" sldId="355"/>
            <ac:spMk id="3" creationId="{00000000-0000-0000-0000-000000000000}"/>
          </ac:spMkLst>
        </pc:spChg>
      </pc:sldChg>
      <pc:sldChg chg="delSp modSp new mod">
        <pc:chgData name="Suhas Vaishampayan." userId="ced7561172897a8c" providerId="LiveId" clId="{3088E214-CCAB-4837-85C7-9943A36C17BC}" dt="2022-10-11T16:17:50.910" v="2110" actId="20577"/>
        <pc:sldMkLst>
          <pc:docMk/>
          <pc:sldMk cId="2149316931" sldId="356"/>
        </pc:sldMkLst>
        <pc:spChg chg="del">
          <ac:chgData name="Suhas Vaishampayan." userId="ced7561172897a8c" providerId="LiveId" clId="{3088E214-CCAB-4837-85C7-9943A36C17BC}" dt="2022-10-11T16:16:45.815" v="2011" actId="21"/>
          <ac:spMkLst>
            <pc:docMk/>
            <pc:sldMk cId="2149316931" sldId="356"/>
            <ac:spMk id="2" creationId="{E60EC279-D131-0049-7D3F-D450CB34A599}"/>
          </ac:spMkLst>
        </pc:spChg>
        <pc:spChg chg="mod">
          <ac:chgData name="Suhas Vaishampayan." userId="ced7561172897a8c" providerId="LiveId" clId="{3088E214-CCAB-4837-85C7-9943A36C17BC}" dt="2022-10-11T16:17:50.910" v="2110" actId="20577"/>
          <ac:spMkLst>
            <pc:docMk/>
            <pc:sldMk cId="2149316931" sldId="356"/>
            <ac:spMk id="3" creationId="{95D7808F-E400-DA98-8C4E-7CDF2FAB3B1F}"/>
          </ac:spMkLst>
        </pc:spChg>
      </pc:sldChg>
      <pc:sldChg chg="modSp new add del mod">
        <pc:chgData name="Suhas Vaishampayan." userId="ced7561172897a8c" providerId="LiveId" clId="{3088E214-CCAB-4837-85C7-9943A36C17BC}" dt="2022-10-11T16:44:51.126" v="2320" actId="2696"/>
        <pc:sldMkLst>
          <pc:docMk/>
          <pc:sldMk cId="789961549" sldId="357"/>
        </pc:sldMkLst>
        <pc:spChg chg="mod">
          <ac:chgData name="Suhas Vaishampayan." userId="ced7561172897a8c" providerId="LiveId" clId="{3088E214-CCAB-4837-85C7-9943A36C17BC}" dt="2022-10-11T16:19:11.908" v="2112" actId="5793"/>
          <ac:spMkLst>
            <pc:docMk/>
            <pc:sldMk cId="789961549" sldId="357"/>
            <ac:spMk id="3" creationId="{0084162D-66C7-68BB-D16F-7BFC70757D4E}"/>
          </ac:spMkLst>
        </pc:spChg>
      </pc:sldChg>
      <pc:sldChg chg="add">
        <pc:chgData name="Suhas Vaishampayan." userId="ced7561172897a8c" providerId="LiveId" clId="{3088E214-CCAB-4837-85C7-9943A36C17BC}" dt="2022-10-11T16:19:12.955" v="2113"/>
        <pc:sldMkLst>
          <pc:docMk/>
          <pc:sldMk cId="0" sldId="448"/>
        </pc:sldMkLst>
      </pc:sldChg>
      <pc:sldChg chg="addSp delSp modSp new mod">
        <pc:chgData name="Suhas Vaishampayan." userId="ced7561172897a8c" providerId="LiveId" clId="{3088E214-CCAB-4837-85C7-9943A36C17BC}" dt="2022-10-11T16:32:02.905" v="2268" actId="20577"/>
        <pc:sldMkLst>
          <pc:docMk/>
          <pc:sldMk cId="3501306543" sldId="449"/>
        </pc:sldMkLst>
        <pc:spChg chg="del">
          <ac:chgData name="Suhas Vaishampayan." userId="ced7561172897a8c" providerId="LiveId" clId="{3088E214-CCAB-4837-85C7-9943A36C17BC}" dt="2022-10-11T16:24:46.203" v="2117" actId="21"/>
          <ac:spMkLst>
            <pc:docMk/>
            <pc:sldMk cId="3501306543" sldId="449"/>
            <ac:spMk id="2" creationId="{4892208E-6AA6-2FEB-C9C6-E3FFA07875BE}"/>
          </ac:spMkLst>
        </pc:spChg>
        <pc:spChg chg="del mod">
          <ac:chgData name="Suhas Vaishampayan." userId="ced7561172897a8c" providerId="LiveId" clId="{3088E214-CCAB-4837-85C7-9943A36C17BC}" dt="2022-10-11T16:24:49.201" v="2119"/>
          <ac:spMkLst>
            <pc:docMk/>
            <pc:sldMk cId="3501306543" sldId="449"/>
            <ac:spMk id="3" creationId="{A740E2ED-1C6C-50DC-4DB5-B3801F50C1E8}"/>
          </ac:spMkLst>
        </pc:spChg>
        <pc:spChg chg="add mod">
          <ac:chgData name="Suhas Vaishampayan." userId="ced7561172897a8c" providerId="LiveId" clId="{3088E214-CCAB-4837-85C7-9943A36C17BC}" dt="2022-10-11T16:32:02.905" v="2268" actId="20577"/>
          <ac:spMkLst>
            <pc:docMk/>
            <pc:sldMk cId="3501306543" sldId="449"/>
            <ac:spMk id="4" creationId="{592FA85A-6C9A-D64B-5945-3E30A46A49AC}"/>
          </ac:spMkLst>
        </pc:spChg>
      </pc:sldChg>
      <pc:sldChg chg="delSp modSp new mod">
        <pc:chgData name="Suhas Vaishampayan." userId="ced7561172897a8c" providerId="LiveId" clId="{3088E214-CCAB-4837-85C7-9943A36C17BC}" dt="2022-10-11T16:36:16.719" v="2303" actId="255"/>
        <pc:sldMkLst>
          <pc:docMk/>
          <pc:sldMk cId="3148640328" sldId="450"/>
        </pc:sldMkLst>
        <pc:spChg chg="del">
          <ac:chgData name="Suhas Vaishampayan." userId="ced7561172897a8c" providerId="LiveId" clId="{3088E214-CCAB-4837-85C7-9943A36C17BC}" dt="2022-10-11T16:32:13.807" v="2270" actId="21"/>
          <ac:spMkLst>
            <pc:docMk/>
            <pc:sldMk cId="3148640328" sldId="450"/>
            <ac:spMk id="2" creationId="{0173682F-B476-5980-D85A-2C205B77BCE8}"/>
          </ac:spMkLst>
        </pc:spChg>
        <pc:spChg chg="mod">
          <ac:chgData name="Suhas Vaishampayan." userId="ced7561172897a8c" providerId="LiveId" clId="{3088E214-CCAB-4837-85C7-9943A36C17BC}" dt="2022-10-11T16:36:16.719" v="2303" actId="255"/>
          <ac:spMkLst>
            <pc:docMk/>
            <pc:sldMk cId="3148640328" sldId="450"/>
            <ac:spMk id="3" creationId="{BB6C3523-D785-1085-28B7-A548E10417A4}"/>
          </ac:spMkLst>
        </pc:spChg>
      </pc:sldChg>
      <pc:sldChg chg="new add del">
        <pc:chgData name="Suhas Vaishampayan." userId="ced7561172897a8c" providerId="LiveId" clId="{3088E214-CCAB-4837-85C7-9943A36C17BC}" dt="2022-10-11T16:39:33.305" v="2313" actId="680"/>
        <pc:sldMkLst>
          <pc:docMk/>
          <pc:sldMk cId="3776903612" sldId="451"/>
        </pc:sldMkLst>
      </pc:sldChg>
      <pc:sldChg chg="add del">
        <pc:chgData name="Suhas Vaishampayan." userId="ced7561172897a8c" providerId="LiveId" clId="{3088E214-CCAB-4837-85C7-9943A36C17BC}" dt="2022-10-11T16:39:31.652" v="2312"/>
        <pc:sldMkLst>
          <pc:docMk/>
          <pc:sldMk cId="0" sldId="482"/>
        </pc:sldMkLst>
      </pc:sldChg>
      <pc:sldChg chg="modSp add del mod">
        <pc:chgData name="Suhas Vaishampayan." userId="ced7561172897a8c" providerId="LiveId" clId="{3088E214-CCAB-4837-85C7-9943A36C17BC}" dt="2022-10-11T16:39:31.652" v="2312"/>
        <pc:sldMkLst>
          <pc:docMk/>
          <pc:sldMk cId="0" sldId="483"/>
        </pc:sldMkLst>
        <pc:spChg chg="mod">
          <ac:chgData name="Suhas Vaishampayan." userId="ced7561172897a8c" providerId="LiveId" clId="{3088E214-CCAB-4837-85C7-9943A36C17BC}" dt="2022-10-11T16:39:31.652" v="2312"/>
          <ac:spMkLst>
            <pc:docMk/>
            <pc:sldMk cId="0" sldId="483"/>
            <ac:spMk id="3" creationId="{0A26BBA1-B3EE-3E01-5C45-F794CD5EA79E}"/>
          </ac:spMkLst>
        </pc:spChg>
      </pc:sldChg>
      <pc:sldChg chg="add del">
        <pc:chgData name="Suhas Vaishampayan." userId="ced7561172897a8c" providerId="LiveId" clId="{3088E214-CCAB-4837-85C7-9943A36C17BC}" dt="2022-10-11T16:39:31.652" v="2312"/>
        <pc:sldMkLst>
          <pc:docMk/>
          <pc:sldMk cId="0" sldId="48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EB0B-9E0B-7913-2826-0F4A1BBFF2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1333C0-A114-86BE-EF4F-39059547C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220427-C77C-25BC-D317-940FE6C8A827}"/>
              </a:ext>
            </a:extLst>
          </p:cNvPr>
          <p:cNvSpPr>
            <a:spLocks noGrp="1"/>
          </p:cNvSpPr>
          <p:nvPr>
            <p:ph type="dt" sz="half" idx="10"/>
          </p:nvPr>
        </p:nvSpPr>
        <p:spPr/>
        <p:txBody>
          <a:bodyPr/>
          <a:lstStyle/>
          <a:p>
            <a:fld id="{0231920B-8100-4C91-8948-C9EEA5852146}" type="datetimeFigureOut">
              <a:rPr lang="en-IN" smtClean="0"/>
              <a:t>11-10-2022</a:t>
            </a:fld>
            <a:endParaRPr lang="en-IN"/>
          </a:p>
        </p:txBody>
      </p:sp>
      <p:sp>
        <p:nvSpPr>
          <p:cNvPr id="5" name="Footer Placeholder 4">
            <a:extLst>
              <a:ext uri="{FF2B5EF4-FFF2-40B4-BE49-F238E27FC236}">
                <a16:creationId xmlns:a16="http://schemas.microsoft.com/office/drawing/2014/main" id="{A191491D-D73F-1DB0-988E-8CD784693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D057EB-8FE0-2435-5D23-C00FFA3A98F5}"/>
              </a:ext>
            </a:extLst>
          </p:cNvPr>
          <p:cNvSpPr>
            <a:spLocks noGrp="1"/>
          </p:cNvSpPr>
          <p:nvPr>
            <p:ph type="sldNum" sz="quarter" idx="12"/>
          </p:nvPr>
        </p:nvSpPr>
        <p:spPr/>
        <p:txBody>
          <a:bodyPr/>
          <a:lstStyle/>
          <a:p>
            <a:fld id="{E3038122-29A3-4F42-9254-0655AC1437A8}" type="slidenum">
              <a:rPr lang="en-IN" smtClean="0"/>
              <a:t>‹#›</a:t>
            </a:fld>
            <a:endParaRPr lang="en-IN"/>
          </a:p>
        </p:txBody>
      </p:sp>
    </p:spTree>
    <p:extLst>
      <p:ext uri="{BB962C8B-B14F-4D97-AF65-F5344CB8AC3E}">
        <p14:creationId xmlns:p14="http://schemas.microsoft.com/office/powerpoint/2010/main" val="1047352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593A-72FE-FCB4-0622-729DA44220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BA56DA-8B9C-C640-9F3D-BF756F81E4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A190B-D449-11DD-00DC-0558BC5326F3}"/>
              </a:ext>
            </a:extLst>
          </p:cNvPr>
          <p:cNvSpPr>
            <a:spLocks noGrp="1"/>
          </p:cNvSpPr>
          <p:nvPr>
            <p:ph type="dt" sz="half" idx="10"/>
          </p:nvPr>
        </p:nvSpPr>
        <p:spPr/>
        <p:txBody>
          <a:bodyPr/>
          <a:lstStyle/>
          <a:p>
            <a:fld id="{0231920B-8100-4C91-8948-C9EEA5852146}" type="datetimeFigureOut">
              <a:rPr lang="en-IN" smtClean="0"/>
              <a:t>11-10-2022</a:t>
            </a:fld>
            <a:endParaRPr lang="en-IN"/>
          </a:p>
        </p:txBody>
      </p:sp>
      <p:sp>
        <p:nvSpPr>
          <p:cNvPr id="5" name="Footer Placeholder 4">
            <a:extLst>
              <a:ext uri="{FF2B5EF4-FFF2-40B4-BE49-F238E27FC236}">
                <a16:creationId xmlns:a16="http://schemas.microsoft.com/office/drawing/2014/main" id="{1CFD88D9-394A-728D-7AA8-14E4E2BF95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E07407-2C24-E793-21CB-A474FACA3724}"/>
              </a:ext>
            </a:extLst>
          </p:cNvPr>
          <p:cNvSpPr>
            <a:spLocks noGrp="1"/>
          </p:cNvSpPr>
          <p:nvPr>
            <p:ph type="sldNum" sz="quarter" idx="12"/>
          </p:nvPr>
        </p:nvSpPr>
        <p:spPr/>
        <p:txBody>
          <a:bodyPr/>
          <a:lstStyle/>
          <a:p>
            <a:fld id="{E3038122-29A3-4F42-9254-0655AC1437A8}" type="slidenum">
              <a:rPr lang="en-IN" smtClean="0"/>
              <a:t>‹#›</a:t>
            </a:fld>
            <a:endParaRPr lang="en-IN"/>
          </a:p>
        </p:txBody>
      </p:sp>
    </p:spTree>
    <p:extLst>
      <p:ext uri="{BB962C8B-B14F-4D97-AF65-F5344CB8AC3E}">
        <p14:creationId xmlns:p14="http://schemas.microsoft.com/office/powerpoint/2010/main" val="175258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D8A64C-042D-90B0-A1E6-E70063FEF5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477463-E0D5-84BE-ED12-1C205EDCF4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4447E6-7450-9DD6-51D5-B02EB4493442}"/>
              </a:ext>
            </a:extLst>
          </p:cNvPr>
          <p:cNvSpPr>
            <a:spLocks noGrp="1"/>
          </p:cNvSpPr>
          <p:nvPr>
            <p:ph type="dt" sz="half" idx="10"/>
          </p:nvPr>
        </p:nvSpPr>
        <p:spPr/>
        <p:txBody>
          <a:bodyPr/>
          <a:lstStyle/>
          <a:p>
            <a:fld id="{0231920B-8100-4C91-8948-C9EEA5852146}" type="datetimeFigureOut">
              <a:rPr lang="en-IN" smtClean="0"/>
              <a:t>11-10-2022</a:t>
            </a:fld>
            <a:endParaRPr lang="en-IN"/>
          </a:p>
        </p:txBody>
      </p:sp>
      <p:sp>
        <p:nvSpPr>
          <p:cNvPr id="5" name="Footer Placeholder 4">
            <a:extLst>
              <a:ext uri="{FF2B5EF4-FFF2-40B4-BE49-F238E27FC236}">
                <a16:creationId xmlns:a16="http://schemas.microsoft.com/office/drawing/2014/main" id="{8DDC834F-1DE8-4CAF-EEF2-917B9520C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3EA909-4CBC-03E3-C50C-D4E879A7CEEA}"/>
              </a:ext>
            </a:extLst>
          </p:cNvPr>
          <p:cNvSpPr>
            <a:spLocks noGrp="1"/>
          </p:cNvSpPr>
          <p:nvPr>
            <p:ph type="sldNum" sz="quarter" idx="12"/>
          </p:nvPr>
        </p:nvSpPr>
        <p:spPr/>
        <p:txBody>
          <a:bodyPr/>
          <a:lstStyle/>
          <a:p>
            <a:fld id="{E3038122-29A3-4F42-9254-0655AC1437A8}" type="slidenum">
              <a:rPr lang="en-IN" smtClean="0"/>
              <a:t>‹#›</a:t>
            </a:fld>
            <a:endParaRPr lang="en-IN"/>
          </a:p>
        </p:txBody>
      </p:sp>
    </p:spTree>
    <p:extLst>
      <p:ext uri="{BB962C8B-B14F-4D97-AF65-F5344CB8AC3E}">
        <p14:creationId xmlns:p14="http://schemas.microsoft.com/office/powerpoint/2010/main" val="145690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B842-8FC2-A8DA-966F-AE78439081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7F0445-3422-7F7C-1E82-F307AA589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37019E-0DFA-6FDE-9C18-F27C4B68640A}"/>
              </a:ext>
            </a:extLst>
          </p:cNvPr>
          <p:cNvSpPr>
            <a:spLocks noGrp="1"/>
          </p:cNvSpPr>
          <p:nvPr>
            <p:ph type="dt" sz="half" idx="10"/>
          </p:nvPr>
        </p:nvSpPr>
        <p:spPr/>
        <p:txBody>
          <a:bodyPr/>
          <a:lstStyle/>
          <a:p>
            <a:fld id="{0231920B-8100-4C91-8948-C9EEA5852146}" type="datetimeFigureOut">
              <a:rPr lang="en-IN" smtClean="0"/>
              <a:t>11-10-2022</a:t>
            </a:fld>
            <a:endParaRPr lang="en-IN"/>
          </a:p>
        </p:txBody>
      </p:sp>
      <p:sp>
        <p:nvSpPr>
          <p:cNvPr id="5" name="Footer Placeholder 4">
            <a:extLst>
              <a:ext uri="{FF2B5EF4-FFF2-40B4-BE49-F238E27FC236}">
                <a16:creationId xmlns:a16="http://schemas.microsoft.com/office/drawing/2014/main" id="{F49F3124-A639-DF6C-ACC7-36ECB10DA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DF3392-A010-D124-D369-E0CF3E4BACD0}"/>
              </a:ext>
            </a:extLst>
          </p:cNvPr>
          <p:cNvSpPr>
            <a:spLocks noGrp="1"/>
          </p:cNvSpPr>
          <p:nvPr>
            <p:ph type="sldNum" sz="quarter" idx="12"/>
          </p:nvPr>
        </p:nvSpPr>
        <p:spPr/>
        <p:txBody>
          <a:bodyPr/>
          <a:lstStyle/>
          <a:p>
            <a:fld id="{E3038122-29A3-4F42-9254-0655AC1437A8}" type="slidenum">
              <a:rPr lang="en-IN" smtClean="0"/>
              <a:t>‹#›</a:t>
            </a:fld>
            <a:endParaRPr lang="en-IN"/>
          </a:p>
        </p:txBody>
      </p:sp>
    </p:spTree>
    <p:extLst>
      <p:ext uri="{BB962C8B-B14F-4D97-AF65-F5344CB8AC3E}">
        <p14:creationId xmlns:p14="http://schemas.microsoft.com/office/powerpoint/2010/main" val="291927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AEA6-04C6-2591-354A-492522D15D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D532A0-9BA4-CE05-A19C-503E9EDCDF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364569-CE0C-AD3B-ECE4-65BADF289AD2}"/>
              </a:ext>
            </a:extLst>
          </p:cNvPr>
          <p:cNvSpPr>
            <a:spLocks noGrp="1"/>
          </p:cNvSpPr>
          <p:nvPr>
            <p:ph type="dt" sz="half" idx="10"/>
          </p:nvPr>
        </p:nvSpPr>
        <p:spPr/>
        <p:txBody>
          <a:bodyPr/>
          <a:lstStyle/>
          <a:p>
            <a:fld id="{0231920B-8100-4C91-8948-C9EEA5852146}" type="datetimeFigureOut">
              <a:rPr lang="en-IN" smtClean="0"/>
              <a:t>11-10-2022</a:t>
            </a:fld>
            <a:endParaRPr lang="en-IN"/>
          </a:p>
        </p:txBody>
      </p:sp>
      <p:sp>
        <p:nvSpPr>
          <p:cNvPr id="5" name="Footer Placeholder 4">
            <a:extLst>
              <a:ext uri="{FF2B5EF4-FFF2-40B4-BE49-F238E27FC236}">
                <a16:creationId xmlns:a16="http://schemas.microsoft.com/office/drawing/2014/main" id="{9AC1BE5E-93F4-65E7-4018-85669DB58B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AC70B9-AB70-3668-9DC4-6575354BC17B}"/>
              </a:ext>
            </a:extLst>
          </p:cNvPr>
          <p:cNvSpPr>
            <a:spLocks noGrp="1"/>
          </p:cNvSpPr>
          <p:nvPr>
            <p:ph type="sldNum" sz="quarter" idx="12"/>
          </p:nvPr>
        </p:nvSpPr>
        <p:spPr/>
        <p:txBody>
          <a:bodyPr/>
          <a:lstStyle/>
          <a:p>
            <a:fld id="{E3038122-29A3-4F42-9254-0655AC1437A8}" type="slidenum">
              <a:rPr lang="en-IN" smtClean="0"/>
              <a:t>‹#›</a:t>
            </a:fld>
            <a:endParaRPr lang="en-IN"/>
          </a:p>
        </p:txBody>
      </p:sp>
    </p:spTree>
    <p:extLst>
      <p:ext uri="{BB962C8B-B14F-4D97-AF65-F5344CB8AC3E}">
        <p14:creationId xmlns:p14="http://schemas.microsoft.com/office/powerpoint/2010/main" val="81889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7B51-696F-DA7A-FE1A-549C07E991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2A314C-89D3-38DD-1EB0-94863A836F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3A0559-8EF9-1283-78A8-7E2BF6C64A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037831-67EF-68B9-6CD3-FBACABFFD8C6}"/>
              </a:ext>
            </a:extLst>
          </p:cNvPr>
          <p:cNvSpPr>
            <a:spLocks noGrp="1"/>
          </p:cNvSpPr>
          <p:nvPr>
            <p:ph type="dt" sz="half" idx="10"/>
          </p:nvPr>
        </p:nvSpPr>
        <p:spPr/>
        <p:txBody>
          <a:bodyPr/>
          <a:lstStyle/>
          <a:p>
            <a:fld id="{0231920B-8100-4C91-8948-C9EEA5852146}" type="datetimeFigureOut">
              <a:rPr lang="en-IN" smtClean="0"/>
              <a:t>11-10-2022</a:t>
            </a:fld>
            <a:endParaRPr lang="en-IN"/>
          </a:p>
        </p:txBody>
      </p:sp>
      <p:sp>
        <p:nvSpPr>
          <p:cNvPr id="6" name="Footer Placeholder 5">
            <a:extLst>
              <a:ext uri="{FF2B5EF4-FFF2-40B4-BE49-F238E27FC236}">
                <a16:creationId xmlns:a16="http://schemas.microsoft.com/office/drawing/2014/main" id="{8BBF8BEC-83A6-5D8C-50F0-9038D365FF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5E46E-CB5A-3039-EB96-D78639F92797}"/>
              </a:ext>
            </a:extLst>
          </p:cNvPr>
          <p:cNvSpPr>
            <a:spLocks noGrp="1"/>
          </p:cNvSpPr>
          <p:nvPr>
            <p:ph type="sldNum" sz="quarter" idx="12"/>
          </p:nvPr>
        </p:nvSpPr>
        <p:spPr/>
        <p:txBody>
          <a:bodyPr/>
          <a:lstStyle/>
          <a:p>
            <a:fld id="{E3038122-29A3-4F42-9254-0655AC1437A8}" type="slidenum">
              <a:rPr lang="en-IN" smtClean="0"/>
              <a:t>‹#›</a:t>
            </a:fld>
            <a:endParaRPr lang="en-IN"/>
          </a:p>
        </p:txBody>
      </p:sp>
    </p:spTree>
    <p:extLst>
      <p:ext uri="{BB962C8B-B14F-4D97-AF65-F5344CB8AC3E}">
        <p14:creationId xmlns:p14="http://schemas.microsoft.com/office/powerpoint/2010/main" val="1360273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4397-EBDD-9306-CD50-8B3A0CAB56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3251ED-53A1-6DA8-5E9C-EEE4327102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073920-222E-A24C-FFCC-21E72F92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E8F0EB-C7B0-2D97-E62E-7653908C1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4EC45C-7AF0-FE46-634C-148D57FFD0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B2B650-3764-5676-8147-30CD08F52595}"/>
              </a:ext>
            </a:extLst>
          </p:cNvPr>
          <p:cNvSpPr>
            <a:spLocks noGrp="1"/>
          </p:cNvSpPr>
          <p:nvPr>
            <p:ph type="dt" sz="half" idx="10"/>
          </p:nvPr>
        </p:nvSpPr>
        <p:spPr/>
        <p:txBody>
          <a:bodyPr/>
          <a:lstStyle/>
          <a:p>
            <a:fld id="{0231920B-8100-4C91-8948-C9EEA5852146}" type="datetimeFigureOut">
              <a:rPr lang="en-IN" smtClean="0"/>
              <a:t>11-10-2022</a:t>
            </a:fld>
            <a:endParaRPr lang="en-IN"/>
          </a:p>
        </p:txBody>
      </p:sp>
      <p:sp>
        <p:nvSpPr>
          <p:cNvPr id="8" name="Footer Placeholder 7">
            <a:extLst>
              <a:ext uri="{FF2B5EF4-FFF2-40B4-BE49-F238E27FC236}">
                <a16:creationId xmlns:a16="http://schemas.microsoft.com/office/drawing/2014/main" id="{27C846D5-7C81-49F8-755E-259A62C683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89BD65-FCCC-A456-30B8-0341C721843C}"/>
              </a:ext>
            </a:extLst>
          </p:cNvPr>
          <p:cNvSpPr>
            <a:spLocks noGrp="1"/>
          </p:cNvSpPr>
          <p:nvPr>
            <p:ph type="sldNum" sz="quarter" idx="12"/>
          </p:nvPr>
        </p:nvSpPr>
        <p:spPr/>
        <p:txBody>
          <a:bodyPr/>
          <a:lstStyle/>
          <a:p>
            <a:fld id="{E3038122-29A3-4F42-9254-0655AC1437A8}" type="slidenum">
              <a:rPr lang="en-IN" smtClean="0"/>
              <a:t>‹#›</a:t>
            </a:fld>
            <a:endParaRPr lang="en-IN"/>
          </a:p>
        </p:txBody>
      </p:sp>
    </p:spTree>
    <p:extLst>
      <p:ext uri="{BB962C8B-B14F-4D97-AF65-F5344CB8AC3E}">
        <p14:creationId xmlns:p14="http://schemas.microsoft.com/office/powerpoint/2010/main" val="2700747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AFE1A-63E4-5581-B39D-9D76694E2B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263B1C-31CC-7A34-BBEB-103CE0AB5BF5}"/>
              </a:ext>
            </a:extLst>
          </p:cNvPr>
          <p:cNvSpPr>
            <a:spLocks noGrp="1"/>
          </p:cNvSpPr>
          <p:nvPr>
            <p:ph type="dt" sz="half" idx="10"/>
          </p:nvPr>
        </p:nvSpPr>
        <p:spPr/>
        <p:txBody>
          <a:bodyPr/>
          <a:lstStyle/>
          <a:p>
            <a:fld id="{0231920B-8100-4C91-8948-C9EEA5852146}" type="datetimeFigureOut">
              <a:rPr lang="en-IN" smtClean="0"/>
              <a:t>11-10-2022</a:t>
            </a:fld>
            <a:endParaRPr lang="en-IN"/>
          </a:p>
        </p:txBody>
      </p:sp>
      <p:sp>
        <p:nvSpPr>
          <p:cNvPr id="4" name="Footer Placeholder 3">
            <a:extLst>
              <a:ext uri="{FF2B5EF4-FFF2-40B4-BE49-F238E27FC236}">
                <a16:creationId xmlns:a16="http://schemas.microsoft.com/office/drawing/2014/main" id="{3756DDE3-4ED5-D0E4-84EC-C985318457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CBE6B2-AE01-E990-9A57-576A6DAEFC1B}"/>
              </a:ext>
            </a:extLst>
          </p:cNvPr>
          <p:cNvSpPr>
            <a:spLocks noGrp="1"/>
          </p:cNvSpPr>
          <p:nvPr>
            <p:ph type="sldNum" sz="quarter" idx="12"/>
          </p:nvPr>
        </p:nvSpPr>
        <p:spPr/>
        <p:txBody>
          <a:bodyPr/>
          <a:lstStyle/>
          <a:p>
            <a:fld id="{E3038122-29A3-4F42-9254-0655AC1437A8}" type="slidenum">
              <a:rPr lang="en-IN" smtClean="0"/>
              <a:t>‹#›</a:t>
            </a:fld>
            <a:endParaRPr lang="en-IN"/>
          </a:p>
        </p:txBody>
      </p:sp>
    </p:spTree>
    <p:extLst>
      <p:ext uri="{BB962C8B-B14F-4D97-AF65-F5344CB8AC3E}">
        <p14:creationId xmlns:p14="http://schemas.microsoft.com/office/powerpoint/2010/main" val="338081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9046EE-FE6A-B30C-4446-01E9E1AE8408}"/>
              </a:ext>
            </a:extLst>
          </p:cNvPr>
          <p:cNvSpPr>
            <a:spLocks noGrp="1"/>
          </p:cNvSpPr>
          <p:nvPr>
            <p:ph type="dt" sz="half" idx="10"/>
          </p:nvPr>
        </p:nvSpPr>
        <p:spPr/>
        <p:txBody>
          <a:bodyPr/>
          <a:lstStyle/>
          <a:p>
            <a:fld id="{0231920B-8100-4C91-8948-C9EEA5852146}" type="datetimeFigureOut">
              <a:rPr lang="en-IN" smtClean="0"/>
              <a:t>11-10-2022</a:t>
            </a:fld>
            <a:endParaRPr lang="en-IN"/>
          </a:p>
        </p:txBody>
      </p:sp>
      <p:sp>
        <p:nvSpPr>
          <p:cNvPr id="3" name="Footer Placeholder 2">
            <a:extLst>
              <a:ext uri="{FF2B5EF4-FFF2-40B4-BE49-F238E27FC236}">
                <a16:creationId xmlns:a16="http://schemas.microsoft.com/office/drawing/2014/main" id="{F6A71DFB-FD30-3858-3515-0CC437FC76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F10552-7DAD-6326-BB1F-0E94E6D900B9}"/>
              </a:ext>
            </a:extLst>
          </p:cNvPr>
          <p:cNvSpPr>
            <a:spLocks noGrp="1"/>
          </p:cNvSpPr>
          <p:nvPr>
            <p:ph type="sldNum" sz="quarter" idx="12"/>
          </p:nvPr>
        </p:nvSpPr>
        <p:spPr/>
        <p:txBody>
          <a:bodyPr/>
          <a:lstStyle/>
          <a:p>
            <a:fld id="{E3038122-29A3-4F42-9254-0655AC1437A8}" type="slidenum">
              <a:rPr lang="en-IN" smtClean="0"/>
              <a:t>‹#›</a:t>
            </a:fld>
            <a:endParaRPr lang="en-IN"/>
          </a:p>
        </p:txBody>
      </p:sp>
    </p:spTree>
    <p:extLst>
      <p:ext uri="{BB962C8B-B14F-4D97-AF65-F5344CB8AC3E}">
        <p14:creationId xmlns:p14="http://schemas.microsoft.com/office/powerpoint/2010/main" val="247149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6A6A-7F01-74D7-0E22-F704218F3C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A25032-7770-23BE-7186-28703AD0BF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A1D5D8-D826-B93A-BFBE-6C80F3A4C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BF91DD-2DB5-402D-3D4A-E795CE129B5D}"/>
              </a:ext>
            </a:extLst>
          </p:cNvPr>
          <p:cNvSpPr>
            <a:spLocks noGrp="1"/>
          </p:cNvSpPr>
          <p:nvPr>
            <p:ph type="dt" sz="half" idx="10"/>
          </p:nvPr>
        </p:nvSpPr>
        <p:spPr/>
        <p:txBody>
          <a:bodyPr/>
          <a:lstStyle/>
          <a:p>
            <a:fld id="{0231920B-8100-4C91-8948-C9EEA5852146}" type="datetimeFigureOut">
              <a:rPr lang="en-IN" smtClean="0"/>
              <a:t>11-10-2022</a:t>
            </a:fld>
            <a:endParaRPr lang="en-IN"/>
          </a:p>
        </p:txBody>
      </p:sp>
      <p:sp>
        <p:nvSpPr>
          <p:cNvPr id="6" name="Footer Placeholder 5">
            <a:extLst>
              <a:ext uri="{FF2B5EF4-FFF2-40B4-BE49-F238E27FC236}">
                <a16:creationId xmlns:a16="http://schemas.microsoft.com/office/drawing/2014/main" id="{6D55D1CF-457A-21C2-10F2-22653D11C7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D942E2-3B0E-97A5-6015-8AB930F28AB1}"/>
              </a:ext>
            </a:extLst>
          </p:cNvPr>
          <p:cNvSpPr>
            <a:spLocks noGrp="1"/>
          </p:cNvSpPr>
          <p:nvPr>
            <p:ph type="sldNum" sz="quarter" idx="12"/>
          </p:nvPr>
        </p:nvSpPr>
        <p:spPr/>
        <p:txBody>
          <a:bodyPr/>
          <a:lstStyle/>
          <a:p>
            <a:fld id="{E3038122-29A3-4F42-9254-0655AC1437A8}" type="slidenum">
              <a:rPr lang="en-IN" smtClean="0"/>
              <a:t>‹#›</a:t>
            </a:fld>
            <a:endParaRPr lang="en-IN"/>
          </a:p>
        </p:txBody>
      </p:sp>
    </p:spTree>
    <p:extLst>
      <p:ext uri="{BB962C8B-B14F-4D97-AF65-F5344CB8AC3E}">
        <p14:creationId xmlns:p14="http://schemas.microsoft.com/office/powerpoint/2010/main" val="233324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ABA9-B18F-1AF0-41AE-520BCCE2A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407DC2-02AB-2D70-8809-E6F4D2DE2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899CF8-765E-DFE9-4C0D-F38235322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A2B129-A159-46AC-019F-F0A5414CEBFD}"/>
              </a:ext>
            </a:extLst>
          </p:cNvPr>
          <p:cNvSpPr>
            <a:spLocks noGrp="1"/>
          </p:cNvSpPr>
          <p:nvPr>
            <p:ph type="dt" sz="half" idx="10"/>
          </p:nvPr>
        </p:nvSpPr>
        <p:spPr/>
        <p:txBody>
          <a:bodyPr/>
          <a:lstStyle/>
          <a:p>
            <a:fld id="{0231920B-8100-4C91-8948-C9EEA5852146}" type="datetimeFigureOut">
              <a:rPr lang="en-IN" smtClean="0"/>
              <a:t>11-10-2022</a:t>
            </a:fld>
            <a:endParaRPr lang="en-IN"/>
          </a:p>
        </p:txBody>
      </p:sp>
      <p:sp>
        <p:nvSpPr>
          <p:cNvPr id="6" name="Footer Placeholder 5">
            <a:extLst>
              <a:ext uri="{FF2B5EF4-FFF2-40B4-BE49-F238E27FC236}">
                <a16:creationId xmlns:a16="http://schemas.microsoft.com/office/drawing/2014/main" id="{5A4E102A-B3A6-B284-609E-00C8F680AE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A12008-904D-33D1-D1B7-7B4F129E82B5}"/>
              </a:ext>
            </a:extLst>
          </p:cNvPr>
          <p:cNvSpPr>
            <a:spLocks noGrp="1"/>
          </p:cNvSpPr>
          <p:nvPr>
            <p:ph type="sldNum" sz="quarter" idx="12"/>
          </p:nvPr>
        </p:nvSpPr>
        <p:spPr/>
        <p:txBody>
          <a:bodyPr/>
          <a:lstStyle/>
          <a:p>
            <a:fld id="{E3038122-29A3-4F42-9254-0655AC1437A8}" type="slidenum">
              <a:rPr lang="en-IN" smtClean="0"/>
              <a:t>‹#›</a:t>
            </a:fld>
            <a:endParaRPr lang="en-IN"/>
          </a:p>
        </p:txBody>
      </p:sp>
    </p:spTree>
    <p:extLst>
      <p:ext uri="{BB962C8B-B14F-4D97-AF65-F5344CB8AC3E}">
        <p14:creationId xmlns:p14="http://schemas.microsoft.com/office/powerpoint/2010/main" val="2133939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B1A358-4544-A863-8BD7-D427DC64B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DE8B2A-5AC5-F48D-9E50-11D74E7158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571BA4-23E5-6E8A-FC44-52D07A6100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31920B-8100-4C91-8948-C9EEA5852146}" type="datetimeFigureOut">
              <a:rPr lang="en-IN" smtClean="0"/>
              <a:t>11-10-2022</a:t>
            </a:fld>
            <a:endParaRPr lang="en-IN"/>
          </a:p>
        </p:txBody>
      </p:sp>
      <p:sp>
        <p:nvSpPr>
          <p:cNvPr id="5" name="Footer Placeholder 4">
            <a:extLst>
              <a:ext uri="{FF2B5EF4-FFF2-40B4-BE49-F238E27FC236}">
                <a16:creationId xmlns:a16="http://schemas.microsoft.com/office/drawing/2014/main" id="{9FB76557-46DC-D877-DE3C-AF00490AAD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18A02E-F301-B4F1-2362-55625683CC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38122-29A3-4F42-9254-0655AC1437A8}" type="slidenum">
              <a:rPr lang="en-IN" smtClean="0"/>
              <a:t>‹#›</a:t>
            </a:fld>
            <a:endParaRPr lang="en-IN"/>
          </a:p>
        </p:txBody>
      </p:sp>
    </p:spTree>
    <p:extLst>
      <p:ext uri="{BB962C8B-B14F-4D97-AF65-F5344CB8AC3E}">
        <p14:creationId xmlns:p14="http://schemas.microsoft.com/office/powerpoint/2010/main" val="1893736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United_States" TargetMode="External"/><Relationship Id="rId2" Type="http://schemas.openxmlformats.org/officeDocument/2006/relationships/hyperlink" Target="https://en.wikipedia.org/wiki/Capital_city"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vedantu.com/commerce/economic-growth"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insights/what-is-international-trade/" TargetMode="External"/><Relationship Id="rId2" Type="http://schemas.openxmlformats.org/officeDocument/2006/relationships/hyperlink" Target="https://www.investopedia.com/terms/i/imf.asp" TargetMode="External"/><Relationship Id="rId1" Type="http://schemas.openxmlformats.org/officeDocument/2006/relationships/slideLayout" Target="../slideLayouts/slideLayout2.xml"/><Relationship Id="rId5" Type="http://schemas.openxmlformats.org/officeDocument/2006/relationships/hyperlink" Target="https://www.investopedia.com/articles/03/073003.asp" TargetMode="External"/><Relationship Id="rId4" Type="http://schemas.openxmlformats.org/officeDocument/2006/relationships/hyperlink" Target="https://www.investopedia.com/terms/w/worldbank.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World_Ban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57167"/>
            <a:ext cx="8229600" cy="5768998"/>
          </a:xfrm>
        </p:spPr>
        <p:txBody>
          <a:bodyPr>
            <a:normAutofit fontScale="77500" lnSpcReduction="20000"/>
          </a:bodyPr>
          <a:lstStyle/>
          <a:p>
            <a:pPr>
              <a:buNone/>
            </a:pPr>
            <a:r>
              <a:rPr lang="en-US" dirty="0"/>
              <a:t>The IMF came into existence in 1945 after the end of second world war. Currently IMF is having its Head Quarter in Washington D.C. </a:t>
            </a:r>
            <a:r>
              <a:rPr lang="en-IN" dirty="0"/>
              <a:t> formally the </a:t>
            </a:r>
            <a:r>
              <a:rPr lang="en-IN" b="1" dirty="0"/>
              <a:t>District of Columbia</a:t>
            </a:r>
            <a:r>
              <a:rPr lang="en-IN" dirty="0"/>
              <a:t> and commonly referred to as </a:t>
            </a:r>
            <a:r>
              <a:rPr lang="en-IN" b="1" dirty="0"/>
              <a:t>Washington</a:t>
            </a:r>
            <a:r>
              <a:rPr lang="en-IN" dirty="0"/>
              <a:t> or </a:t>
            </a:r>
            <a:r>
              <a:rPr lang="en-IN" b="1" dirty="0"/>
              <a:t>D.C.</a:t>
            </a:r>
            <a:r>
              <a:rPr lang="en-IN" dirty="0"/>
              <a:t>, is the </a:t>
            </a:r>
            <a:r>
              <a:rPr lang="en-IN" dirty="0">
                <a:hlinkClick r:id="rId2" tooltip="Capital city"/>
              </a:rPr>
              <a:t>capital</a:t>
            </a:r>
            <a:r>
              <a:rPr lang="en-IN" dirty="0"/>
              <a:t> of the </a:t>
            </a:r>
            <a:r>
              <a:rPr lang="en-IN" dirty="0">
                <a:hlinkClick r:id="rId3" tooltip="United States"/>
              </a:rPr>
              <a:t>United States of America</a:t>
            </a:r>
            <a:endParaRPr lang="en-IN" dirty="0"/>
          </a:p>
          <a:p>
            <a:pPr>
              <a:buNone/>
            </a:pPr>
            <a:endParaRPr lang="en-IN" dirty="0"/>
          </a:p>
          <a:p>
            <a:pPr>
              <a:buNone/>
            </a:pPr>
            <a:r>
              <a:rPr lang="en-US" dirty="0"/>
              <a:t>Objectives of IMF:</a:t>
            </a:r>
          </a:p>
          <a:p>
            <a:pPr marL="514350" indent="-514350">
              <a:buAutoNum type="arabicParenR"/>
            </a:pPr>
            <a:r>
              <a:rPr lang="en-US" dirty="0"/>
              <a:t>To promote International monetary co operation</a:t>
            </a:r>
          </a:p>
          <a:p>
            <a:pPr marL="514350" indent="-514350">
              <a:buAutoNum type="arabicParenR"/>
            </a:pPr>
            <a:r>
              <a:rPr lang="en-US" dirty="0"/>
              <a:t>To facilitate the expansion and balance growth of International trade so that more employment and high level of real income growth</a:t>
            </a:r>
          </a:p>
          <a:p>
            <a:pPr marL="514350" indent="-514350">
              <a:buAutoNum type="arabicParenR"/>
            </a:pPr>
            <a:r>
              <a:rPr lang="en-US" dirty="0"/>
              <a:t>To promote exchange stability and maintain orderly exchange arrangements among members avoiding competitive exchange depreciation</a:t>
            </a:r>
          </a:p>
          <a:p>
            <a:pPr marL="514350" indent="-514350">
              <a:buAutoNum type="arabicParenR"/>
            </a:pPr>
            <a:r>
              <a:rPr lang="en-US" dirty="0"/>
              <a:t>To assist multilateral system of payments in respect of current transactions between members and elimination of foreign exchange restrictions.</a:t>
            </a:r>
          </a:p>
          <a:p>
            <a:pPr marL="514350" indent="-514350">
              <a:buAutoNum type="arabicParenR"/>
            </a:pPr>
            <a:r>
              <a:rPr lang="en-US" dirty="0"/>
              <a:t>To create confidence among the members by making the general resources of funds temporarily available to them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297C79B-7A30-866C-98C2-44ABE94689C6}"/>
              </a:ext>
            </a:extLst>
          </p:cNvPr>
          <p:cNvSpPr>
            <a:spLocks noGrp="1"/>
          </p:cNvSpPr>
          <p:nvPr>
            <p:ph idx="1"/>
          </p:nvPr>
        </p:nvSpPr>
        <p:spPr>
          <a:xfrm>
            <a:off x="838200" y="1825625"/>
            <a:ext cx="10515600" cy="4351338"/>
          </a:xfrm>
        </p:spPr>
        <p:txBody>
          <a:bodyPr/>
          <a:lstStyle/>
          <a:p>
            <a:pPr marL="0" indent="0">
              <a:buNone/>
            </a:pPr>
            <a:r>
              <a:rPr lang="en-US" b="0" i="0" dirty="0">
                <a:solidFill>
                  <a:srgbClr val="000000"/>
                </a:solidFill>
                <a:effectLst/>
                <a:latin typeface="Open Sans" panose="020B0606030504020204" pitchFamily="34" charset="0"/>
              </a:rPr>
              <a:t>Environmental scanning is a process of gathering information about the events and their relationship with the internal and external environment of the organization. The primary aim of environmental scanning is to find out the future prospects of business organization. </a:t>
            </a:r>
          </a:p>
          <a:p>
            <a:pPr marL="0" indent="0">
              <a:buNone/>
            </a:pPr>
            <a:r>
              <a:rPr lang="en-US" dirty="0">
                <a:solidFill>
                  <a:srgbClr val="000000"/>
                </a:solidFill>
                <a:latin typeface="Open Sans" panose="020B0606030504020204" pitchFamily="34" charset="0"/>
              </a:rPr>
              <a:t>All internal and external environmental factors are to consider here.</a:t>
            </a:r>
            <a:endParaRPr lang="en-IN" dirty="0"/>
          </a:p>
        </p:txBody>
      </p:sp>
    </p:spTree>
    <p:extLst>
      <p:ext uri="{BB962C8B-B14F-4D97-AF65-F5344CB8AC3E}">
        <p14:creationId xmlns:p14="http://schemas.microsoft.com/office/powerpoint/2010/main" val="254169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t>What is Globalization?</a:t>
            </a:r>
          </a:p>
          <a:p>
            <a:pPr>
              <a:buNone/>
            </a:pPr>
            <a:r>
              <a:rPr lang="en-US" dirty="0"/>
              <a:t>It refers to shift towards a more integrated and interdependent  world economy.</a:t>
            </a:r>
          </a:p>
          <a:p>
            <a:pPr>
              <a:buNone/>
            </a:pPr>
            <a:r>
              <a:rPr lang="en-IN" dirty="0"/>
              <a:t>Globalization or globalisation is the process of interaction and integration among people, companies, and governments worldwide. As a complex and multifaceted phenomenon, globalization is considered by some as a form of capitalist expansion which entails the integration of local and national economies into a global, unregulated market economy.</a:t>
            </a:r>
          </a:p>
          <a:p>
            <a:pPr>
              <a:buNone/>
            </a:pPr>
            <a:r>
              <a:rPr lang="en-US" dirty="0"/>
              <a:t>It increase the links between the economies</a:t>
            </a:r>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282"/>
            <a:ext cx="10515600" cy="5867681"/>
          </a:xfrm>
        </p:spPr>
        <p:txBody>
          <a:bodyPr>
            <a:normAutofit fontScale="62500" lnSpcReduction="20000"/>
          </a:bodyPr>
          <a:lstStyle/>
          <a:p>
            <a:pPr>
              <a:buNone/>
            </a:pPr>
            <a:r>
              <a:rPr lang="en-US" dirty="0"/>
              <a:t>Drivers of  Globalization:</a:t>
            </a:r>
          </a:p>
          <a:p>
            <a:pPr>
              <a:buNone/>
            </a:pPr>
            <a:r>
              <a:rPr lang="en-US" dirty="0"/>
              <a:t>1: Trade in goods and services</a:t>
            </a:r>
          </a:p>
          <a:p>
            <a:pPr>
              <a:buNone/>
            </a:pPr>
            <a:r>
              <a:rPr lang="en-US" dirty="0"/>
              <a:t>2: Financial flows</a:t>
            </a:r>
          </a:p>
          <a:p>
            <a:pPr>
              <a:buNone/>
            </a:pPr>
            <a:r>
              <a:rPr lang="en-US" dirty="0"/>
              <a:t>3: Investments and transnational corporations</a:t>
            </a:r>
          </a:p>
          <a:p>
            <a:pPr>
              <a:buNone/>
            </a:pPr>
            <a:r>
              <a:rPr lang="en-US" dirty="0"/>
              <a:t>4: Technology, transport  and communication</a:t>
            </a:r>
          </a:p>
          <a:p>
            <a:pPr>
              <a:buNone/>
            </a:pPr>
            <a:r>
              <a:rPr lang="en-US" dirty="0"/>
              <a:t>5: International division of </a:t>
            </a:r>
            <a:r>
              <a:rPr lang="en-US" dirty="0" err="1"/>
              <a:t>labour</a:t>
            </a:r>
            <a:r>
              <a:rPr lang="en-US" dirty="0"/>
              <a:t>.</a:t>
            </a:r>
          </a:p>
          <a:p>
            <a:pPr>
              <a:buNone/>
            </a:pPr>
            <a:r>
              <a:rPr lang="en-US" dirty="0"/>
              <a:t>Advantages and dis advantages of globalization:</a:t>
            </a:r>
          </a:p>
          <a:p>
            <a:pPr>
              <a:buNone/>
            </a:pPr>
            <a:r>
              <a:rPr lang="en-US" dirty="0"/>
              <a:t>More job</a:t>
            </a:r>
          </a:p>
          <a:p>
            <a:pPr>
              <a:buNone/>
            </a:pPr>
            <a:r>
              <a:rPr lang="en-US" dirty="0"/>
              <a:t>Market expansion</a:t>
            </a:r>
          </a:p>
          <a:p>
            <a:pPr>
              <a:buNone/>
            </a:pPr>
            <a:r>
              <a:rPr lang="en-US" dirty="0"/>
              <a:t>Technological progress</a:t>
            </a:r>
          </a:p>
          <a:p>
            <a:pPr>
              <a:buNone/>
            </a:pPr>
            <a:r>
              <a:rPr lang="en-IN" dirty="0"/>
              <a:t>More new goods</a:t>
            </a:r>
          </a:p>
          <a:p>
            <a:pPr>
              <a:buNone/>
            </a:pPr>
            <a:r>
              <a:rPr lang="en-IN" dirty="0"/>
              <a:t>Increase in the standard of living</a:t>
            </a:r>
          </a:p>
          <a:p>
            <a:pPr>
              <a:buNone/>
            </a:pPr>
            <a:r>
              <a:rPr lang="en-IN" dirty="0"/>
              <a:t>Economic growth/GDP growth</a:t>
            </a:r>
          </a:p>
          <a:p>
            <a:pPr>
              <a:buNone/>
            </a:pPr>
            <a:r>
              <a:rPr lang="en-US" dirty="0"/>
              <a:t>Dis advantages of globalization:</a:t>
            </a:r>
          </a:p>
          <a:p>
            <a:pPr>
              <a:buNone/>
            </a:pPr>
            <a:r>
              <a:rPr lang="en-US" dirty="0"/>
              <a:t>Job loss</a:t>
            </a:r>
          </a:p>
          <a:p>
            <a:pPr>
              <a:buNone/>
            </a:pPr>
            <a:r>
              <a:rPr lang="en-US" dirty="0"/>
              <a:t>Indian business which failed to compete suffer</a:t>
            </a:r>
          </a:p>
          <a:p>
            <a:pPr>
              <a:buNone/>
            </a:pPr>
            <a:r>
              <a:rPr lang="en-IN" dirty="0"/>
              <a:t>Indian market is captured by foreign goods.</a:t>
            </a:r>
          </a:p>
          <a:p>
            <a:pPr>
              <a:buNone/>
            </a:pPr>
            <a:r>
              <a:rPr lang="en-IN" dirty="0"/>
              <a:t>Cutthroat competition 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2FA85A-6C9A-D64B-5945-3E30A46A49AC}"/>
              </a:ext>
            </a:extLst>
          </p:cNvPr>
          <p:cNvSpPr>
            <a:spLocks noGrp="1"/>
          </p:cNvSpPr>
          <p:nvPr>
            <p:ph idx="1"/>
          </p:nvPr>
        </p:nvSpPr>
        <p:spPr>
          <a:xfrm>
            <a:off x="838200" y="268941"/>
            <a:ext cx="10515600" cy="5908022"/>
          </a:xfrm>
        </p:spPr>
        <p:txBody>
          <a:bodyPr>
            <a:normAutofit fontScale="85000" lnSpcReduction="20000"/>
          </a:bodyPr>
          <a:lstStyle/>
          <a:p>
            <a:pPr algn="just" rtl="0">
              <a:spcBef>
                <a:spcPts val="0"/>
              </a:spcBef>
              <a:spcAft>
                <a:spcPts val="400"/>
              </a:spcAft>
            </a:pPr>
            <a:r>
              <a:rPr lang="en-US" sz="1800" b="1" i="0" dirty="0">
                <a:solidFill>
                  <a:srgbClr val="000000"/>
                </a:solidFill>
                <a:effectLst/>
                <a:latin typeface="Open Sans" panose="020B0606030504020204" pitchFamily="34" charset="0"/>
              </a:rPr>
              <a:t>What is Privatization?</a:t>
            </a:r>
            <a:endParaRPr lang="en-US" b="1" i="0" dirty="0">
              <a:solidFill>
                <a:srgbClr val="000000"/>
              </a:solidFill>
              <a:effectLst/>
              <a:latin typeface="Open Sans" panose="020B0606030504020204" pitchFamily="34" charset="0"/>
            </a:endParaRPr>
          </a:p>
          <a:p>
            <a:pPr algn="just" rtl="0">
              <a:spcBef>
                <a:spcPts val="0"/>
              </a:spcBef>
              <a:spcAft>
                <a:spcPts val="0"/>
              </a:spcAft>
            </a:pPr>
            <a:r>
              <a:rPr lang="en-US" sz="1800" b="0" i="0" dirty="0">
                <a:solidFill>
                  <a:srgbClr val="000000"/>
                </a:solidFill>
                <a:effectLst/>
                <a:latin typeface="Open Sans" panose="020B0606030504020204" pitchFamily="34" charset="0"/>
              </a:rPr>
              <a:t>Privatization refers to the process of transferring ownership or control of the government assets, firms, and operations to the private investors. This process of transfer takes the form of issue and sale or outright distribution of shares to the general public. The term privatization broadly includes all other policies such as “outsourced” which is the process by which activities while </a:t>
            </a:r>
            <a:r>
              <a:rPr lang="en-US" sz="1800" b="0" i="0" dirty="0" err="1">
                <a:solidFill>
                  <a:srgbClr val="000000"/>
                </a:solidFill>
                <a:effectLst/>
                <a:latin typeface="Open Sans" panose="020B0606030504020204" pitchFamily="34" charset="0"/>
              </a:rPr>
              <a:t>publically</a:t>
            </a:r>
            <a:r>
              <a:rPr lang="en-US" sz="1800" b="0" i="0" dirty="0">
                <a:solidFill>
                  <a:srgbClr val="000000"/>
                </a:solidFill>
                <a:effectLst/>
                <a:latin typeface="Open Sans" panose="020B0606030504020204" pitchFamily="34" charset="0"/>
              </a:rPr>
              <a:t> organized or financed can be carried out by private sector companies. For example, garbage collection, street planning, housing, education, etc.</a:t>
            </a:r>
          </a:p>
          <a:p>
            <a:pPr marL="0" indent="0" algn="just" rtl="0">
              <a:spcBef>
                <a:spcPts val="0"/>
              </a:spcBef>
              <a:spcAft>
                <a:spcPts val="0"/>
              </a:spcAft>
              <a:buNone/>
            </a:pPr>
            <a:r>
              <a:rPr lang="en-US" sz="1800" dirty="0">
                <a:solidFill>
                  <a:srgbClr val="000000"/>
                </a:solidFill>
                <a:latin typeface="Open Sans" panose="020B0606030504020204" pitchFamily="34" charset="0"/>
              </a:rPr>
              <a:t>Merits/Advantages:</a:t>
            </a:r>
          </a:p>
          <a:p>
            <a:pPr marL="0" indent="0" algn="just" rtl="0">
              <a:spcBef>
                <a:spcPts val="0"/>
              </a:spcBef>
              <a:spcAft>
                <a:spcPts val="0"/>
              </a:spcAft>
              <a:buNone/>
            </a:pPr>
            <a:r>
              <a:rPr lang="en-US" sz="1800" b="1" i="0" dirty="0">
                <a:solidFill>
                  <a:srgbClr val="000000"/>
                </a:solidFill>
                <a:effectLst/>
                <a:latin typeface="Open Sans" panose="020B0606030504020204" pitchFamily="34" charset="0"/>
              </a:rPr>
              <a:t>Improved Efficiency:</a:t>
            </a:r>
            <a:r>
              <a:rPr lang="en-US" sz="1800" b="0" i="0" dirty="0">
                <a:solidFill>
                  <a:srgbClr val="000000"/>
                </a:solidFill>
                <a:effectLst/>
                <a:latin typeface="Open Sans" panose="020B0606030504020204" pitchFamily="34" charset="0"/>
              </a:rPr>
              <a:t> State-run companies are predominantly influenced by political intentions rather than economic well-being. It hinders the efficiency of public sector companies and prevents growth. Privatization deters government influence and aids </a:t>
            </a:r>
            <a:r>
              <a:rPr lang="en-US" sz="1800" b="0" i="0" u="none" strike="noStrike" dirty="0">
                <a:solidFill>
                  <a:srgbClr val="1155CC"/>
                </a:solidFill>
                <a:effectLst/>
                <a:latin typeface="Open Sans" panose="020B0606030504020204" pitchFamily="34" charset="0"/>
                <a:hlinkClick r:id="rId2"/>
              </a:rPr>
              <a:t>economic growth</a:t>
            </a:r>
            <a:r>
              <a:rPr lang="en-US" sz="1800" b="0" i="0" dirty="0">
                <a:solidFill>
                  <a:srgbClr val="000000"/>
                </a:solidFill>
                <a:effectLst/>
                <a:latin typeface="Open Sans" panose="020B0606030504020204" pitchFamily="34" charset="0"/>
              </a:rPr>
              <a:t>. As private bodies do not have a political agenda, they focus more on spurring growth and efficiency within an organization for a greater generation of revenues.</a:t>
            </a:r>
          </a:p>
          <a:p>
            <a:pPr marL="0" indent="0" algn="just" rtl="0">
              <a:spcBef>
                <a:spcPts val="0"/>
              </a:spcBef>
              <a:spcAft>
                <a:spcPts val="0"/>
              </a:spcAft>
              <a:buNone/>
            </a:pPr>
            <a:endParaRPr lang="en-US" sz="1800" b="0" i="0" dirty="0">
              <a:solidFill>
                <a:srgbClr val="000000"/>
              </a:solidFill>
              <a:effectLst/>
              <a:latin typeface="Open Sans" panose="020B0606030504020204" pitchFamily="34" charset="0"/>
            </a:endParaRPr>
          </a:p>
          <a:p>
            <a:pPr marL="0" indent="0" algn="just" rtl="0">
              <a:spcBef>
                <a:spcPts val="0"/>
              </a:spcBef>
              <a:spcAft>
                <a:spcPts val="0"/>
              </a:spcAft>
              <a:buNone/>
            </a:pPr>
            <a:r>
              <a:rPr lang="en-US" sz="1800" b="1" i="0" dirty="0">
                <a:solidFill>
                  <a:srgbClr val="000000"/>
                </a:solidFill>
                <a:effectLst/>
                <a:latin typeface="Open Sans" panose="020B0606030504020204" pitchFamily="34" charset="0"/>
              </a:rPr>
              <a:t>Increased Competition:</a:t>
            </a:r>
            <a:r>
              <a:rPr lang="en-US" sz="1800" b="0" i="0" dirty="0">
                <a:solidFill>
                  <a:srgbClr val="000000"/>
                </a:solidFill>
                <a:effectLst/>
                <a:latin typeface="Open Sans" panose="020B0606030504020204" pitchFamily="34" charset="0"/>
              </a:rPr>
              <a:t> State-run companies enjoy a monopoly and remain  undisturbed by competition in the market. Privatization, accompanied by deregulation of the market, allows the private sector to engage more actively and encourages competition. The competition will, in turn, accelerate overall industrial and economic growth and protect the market against monopolistic sluggishness. </a:t>
            </a:r>
          </a:p>
          <a:p>
            <a:pPr marL="0" indent="0" algn="just" rtl="0">
              <a:spcBef>
                <a:spcPts val="0"/>
              </a:spcBef>
              <a:spcAft>
                <a:spcPts val="0"/>
              </a:spcAft>
              <a:buNone/>
            </a:pPr>
            <a:endParaRPr lang="en-US" sz="1800" b="0" i="0" dirty="0">
              <a:solidFill>
                <a:srgbClr val="000000"/>
              </a:solidFill>
              <a:effectLst/>
              <a:latin typeface="Open Sans" panose="020B0606030504020204" pitchFamily="34" charset="0"/>
            </a:endParaRPr>
          </a:p>
          <a:p>
            <a:pPr marL="0" indent="0" algn="just" rtl="0">
              <a:spcBef>
                <a:spcPts val="0"/>
              </a:spcBef>
              <a:spcAft>
                <a:spcPts val="0"/>
              </a:spcAft>
              <a:buNone/>
            </a:pPr>
            <a:r>
              <a:rPr lang="en-US" sz="1800" b="1" i="0" dirty="0">
                <a:solidFill>
                  <a:srgbClr val="000000"/>
                </a:solidFill>
                <a:effectLst/>
                <a:latin typeface="Open Sans" panose="020B0606030504020204" pitchFamily="34" charset="0"/>
              </a:rPr>
              <a:t>Promotes Market Dynamism:</a:t>
            </a:r>
            <a:r>
              <a:rPr lang="en-US" sz="1800" b="0" i="0" dirty="0">
                <a:solidFill>
                  <a:srgbClr val="000000"/>
                </a:solidFill>
                <a:effectLst/>
                <a:latin typeface="Open Sans" panose="020B0606030504020204" pitchFamily="34" charset="0"/>
              </a:rPr>
              <a:t> Privatization liberates the economy from state control. Without government regulations dictating market progression, the market operates organically. Due to a lack of government interference, the market becomes more dynamic and follows integral economic values of demand and supply. Consumer response to a more dynamic and organically run market is greater and generates higher revenues. </a:t>
            </a:r>
          </a:p>
          <a:p>
            <a:pPr marL="0" indent="0" algn="just" rtl="0">
              <a:spcBef>
                <a:spcPts val="0"/>
              </a:spcBef>
              <a:spcAft>
                <a:spcPts val="0"/>
              </a:spcAft>
              <a:buNone/>
            </a:pPr>
            <a:endParaRPr lang="en-US" sz="1800" dirty="0">
              <a:solidFill>
                <a:srgbClr val="000000"/>
              </a:solidFill>
              <a:latin typeface="Open Sans" panose="020B0606030504020204" pitchFamily="34" charset="0"/>
            </a:endParaRPr>
          </a:p>
          <a:p>
            <a:pPr marL="0" indent="0" algn="just" rtl="0">
              <a:spcBef>
                <a:spcPts val="0"/>
              </a:spcBef>
              <a:spcAft>
                <a:spcPts val="0"/>
              </a:spcAft>
              <a:buNone/>
            </a:pPr>
            <a:r>
              <a:rPr lang="en-US" sz="1800" b="1" i="0" dirty="0">
                <a:solidFill>
                  <a:srgbClr val="000000"/>
                </a:solidFill>
                <a:effectLst/>
                <a:latin typeface="Open Sans" panose="020B0606030504020204" pitchFamily="34" charset="0"/>
              </a:rPr>
              <a:t>Revenue from the Sale of a Company:</a:t>
            </a:r>
            <a:r>
              <a:rPr lang="en-US" sz="1800" b="0" i="0" dirty="0">
                <a:solidFill>
                  <a:srgbClr val="000000"/>
                </a:solidFill>
                <a:effectLst/>
                <a:latin typeface="Open Sans" panose="020B0606030504020204" pitchFamily="34" charset="0"/>
              </a:rPr>
              <a:t> A primary objective of privatization is a one-time revenue generation for the government. Several governments have previously resorted to privatization when facing a fiscal crisis. </a:t>
            </a:r>
          </a:p>
          <a:p>
            <a:pPr marL="0" indent="0" algn="just" rtl="0">
              <a:spcBef>
                <a:spcPts val="0"/>
              </a:spcBef>
              <a:spcAft>
                <a:spcPts val="0"/>
              </a:spcAft>
              <a:buNone/>
            </a:pPr>
            <a:endParaRPr lang="en-US" sz="1800" b="0" i="0" dirty="0">
              <a:solidFill>
                <a:srgbClr val="000000"/>
              </a:solidFill>
              <a:effectLst/>
              <a:latin typeface="Open Sans" panose="020B0606030504020204" pitchFamily="34" charset="0"/>
            </a:endParaRPr>
          </a:p>
          <a:p>
            <a:pPr marL="0" indent="0" algn="just" rtl="0">
              <a:spcBef>
                <a:spcPts val="0"/>
              </a:spcBef>
              <a:spcAft>
                <a:spcPts val="0"/>
              </a:spcAft>
              <a:buNone/>
            </a:pPr>
            <a:r>
              <a:rPr lang="en-US" sz="1800" b="1" i="0" dirty="0">
                <a:solidFill>
                  <a:srgbClr val="000000"/>
                </a:solidFill>
                <a:effectLst/>
                <a:latin typeface="Open Sans" panose="020B0606030504020204" pitchFamily="34" charset="0"/>
              </a:rPr>
              <a:t>Lesser fiscal deficit</a:t>
            </a:r>
          </a:p>
          <a:p>
            <a:pPr marL="0" indent="0" algn="just" rtl="0">
              <a:spcBef>
                <a:spcPts val="0"/>
              </a:spcBef>
              <a:spcAft>
                <a:spcPts val="0"/>
              </a:spcAft>
              <a:buNone/>
            </a:pPr>
            <a:endParaRPr lang="en-US" sz="1800" b="1" i="0" dirty="0">
              <a:solidFill>
                <a:srgbClr val="000000"/>
              </a:solidFill>
              <a:effectLst/>
              <a:latin typeface="Open Sans" panose="020B0606030504020204" pitchFamily="34" charset="0"/>
            </a:endParaRPr>
          </a:p>
          <a:p>
            <a:pPr marL="0" indent="0" algn="just" rtl="0">
              <a:spcBef>
                <a:spcPts val="0"/>
              </a:spcBef>
              <a:spcAft>
                <a:spcPts val="0"/>
              </a:spcAft>
              <a:buNone/>
            </a:pPr>
            <a:r>
              <a:rPr lang="en-US" sz="1800" b="1" dirty="0">
                <a:solidFill>
                  <a:srgbClr val="000000"/>
                </a:solidFill>
                <a:latin typeface="Open Sans" panose="020B0606030504020204" pitchFamily="34" charset="0"/>
              </a:rPr>
              <a:t>More money for infrastructure development</a:t>
            </a:r>
          </a:p>
          <a:p>
            <a:pPr marL="0" indent="0" algn="just" rtl="0">
              <a:spcBef>
                <a:spcPts val="0"/>
              </a:spcBef>
              <a:spcAft>
                <a:spcPts val="0"/>
              </a:spcAft>
              <a:buNone/>
            </a:pPr>
            <a:endParaRPr lang="en-US" sz="1800" b="1" dirty="0">
              <a:solidFill>
                <a:srgbClr val="000000"/>
              </a:solidFill>
              <a:latin typeface="Open Sans" panose="020B0606030504020204" pitchFamily="34" charset="0"/>
            </a:endParaRPr>
          </a:p>
          <a:p>
            <a:pPr marL="0" indent="0" algn="just" rtl="0">
              <a:spcBef>
                <a:spcPts val="0"/>
              </a:spcBef>
              <a:spcAft>
                <a:spcPts val="0"/>
              </a:spcAft>
              <a:buNone/>
            </a:pPr>
            <a:r>
              <a:rPr lang="en-US" sz="1800" b="1" i="0" dirty="0">
                <a:solidFill>
                  <a:srgbClr val="000000"/>
                </a:solidFill>
                <a:effectLst/>
                <a:latin typeface="Open Sans" panose="020B0606030504020204" pitchFamily="34" charset="0"/>
              </a:rPr>
              <a:t>Loss making companies are closed</a:t>
            </a:r>
          </a:p>
          <a:p>
            <a:pPr marL="0" indent="0" algn="just" rtl="0">
              <a:spcBef>
                <a:spcPts val="0"/>
              </a:spcBef>
              <a:spcAft>
                <a:spcPts val="0"/>
              </a:spcAft>
              <a:buNone/>
            </a:pPr>
            <a:endParaRPr lang="en-US" sz="1800" b="1" i="0" dirty="0">
              <a:solidFill>
                <a:srgbClr val="000000"/>
              </a:solidFill>
              <a:effectLst/>
              <a:latin typeface="Open Sans" panose="020B0606030504020204" pitchFamily="34" charset="0"/>
            </a:endParaRPr>
          </a:p>
          <a:p>
            <a:pPr marL="0" indent="0" algn="just" rtl="0">
              <a:spcBef>
                <a:spcPts val="0"/>
              </a:spcBef>
              <a:spcAft>
                <a:spcPts val="0"/>
              </a:spcAft>
              <a:buNone/>
            </a:pPr>
            <a:r>
              <a:rPr lang="en-US" sz="1800" b="1" i="0" dirty="0">
                <a:solidFill>
                  <a:srgbClr val="000000"/>
                </a:solidFill>
                <a:effectLst/>
                <a:latin typeface="Open Sans" panose="020B0606030504020204" pitchFamily="34" charset="0"/>
              </a:rPr>
              <a:t>Better Customer Service:</a:t>
            </a:r>
            <a:r>
              <a:rPr lang="en-US" sz="1800" b="0" i="0" dirty="0">
                <a:solidFill>
                  <a:srgbClr val="000000"/>
                </a:solidFill>
                <a:effectLst/>
                <a:latin typeface="Open Sans" panose="020B0606030504020204" pitchFamily="34" charset="0"/>
              </a:rPr>
              <a:t> As private companies are profit-driven and function in a competitive market, their primary focus rests on efficient customer service. State-run companies lack this feature as they face no competition and are not financially motivated.  Furthermore, customer service is enhanced in privatization due to the elimination of unnecessary bureaucratic hassle. </a:t>
            </a:r>
            <a:endParaRPr lang="en-US" sz="1800" b="1" i="0" dirty="0">
              <a:solidFill>
                <a:srgbClr val="000000"/>
              </a:solidFill>
              <a:effectLst/>
              <a:latin typeface="Open Sans" panose="020B0606030504020204" pitchFamily="34" charset="0"/>
            </a:endParaRPr>
          </a:p>
          <a:p>
            <a:pPr marL="0" indent="0" algn="just" rtl="0">
              <a:spcBef>
                <a:spcPts val="0"/>
              </a:spcBef>
              <a:spcAft>
                <a:spcPts val="0"/>
              </a:spcAft>
              <a:buNone/>
            </a:pPr>
            <a:endParaRPr lang="en-US" b="0" i="0"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3501306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6C3523-D785-1085-28B7-A548E10417A4}"/>
              </a:ext>
            </a:extLst>
          </p:cNvPr>
          <p:cNvSpPr>
            <a:spLocks noGrp="1"/>
          </p:cNvSpPr>
          <p:nvPr>
            <p:ph idx="1"/>
          </p:nvPr>
        </p:nvSpPr>
        <p:spPr>
          <a:xfrm>
            <a:off x="838200" y="712694"/>
            <a:ext cx="10515600" cy="5768788"/>
          </a:xfrm>
        </p:spPr>
        <p:txBody>
          <a:bodyPr>
            <a:normAutofit/>
          </a:bodyPr>
          <a:lstStyle/>
          <a:p>
            <a:pPr marL="0" indent="0" algn="just" rtl="0">
              <a:spcBef>
                <a:spcPts val="0"/>
              </a:spcBef>
              <a:spcAft>
                <a:spcPts val="400"/>
              </a:spcAft>
              <a:buNone/>
            </a:pPr>
            <a:r>
              <a:rPr lang="en-US" sz="2000" b="1" i="0" dirty="0">
                <a:solidFill>
                  <a:srgbClr val="000000"/>
                </a:solidFill>
                <a:effectLst/>
              </a:rPr>
              <a:t>Disadvantage of Privatization:</a:t>
            </a:r>
          </a:p>
          <a:p>
            <a:pPr marL="0" indent="0" algn="just" rtl="0">
              <a:spcBef>
                <a:spcPts val="0"/>
              </a:spcBef>
              <a:spcAft>
                <a:spcPts val="400"/>
              </a:spcAft>
              <a:buNone/>
            </a:pPr>
            <a:r>
              <a:rPr lang="en-US" sz="2000" b="1" i="0" dirty="0">
                <a:solidFill>
                  <a:srgbClr val="000000"/>
                </a:solidFill>
                <a:effectLst/>
              </a:rPr>
              <a:t>Issues of Regulating Monopolies:</a:t>
            </a:r>
            <a:r>
              <a:rPr lang="en-US" sz="2000" b="0" i="0" dirty="0">
                <a:solidFill>
                  <a:srgbClr val="000000"/>
                </a:solidFill>
                <a:effectLst/>
              </a:rPr>
              <a:t> The private sector can manipulate their monopoly and neglect social costs. Privatization of certain state industries such as water and electricity regulators may create only single monopolies.</a:t>
            </a:r>
          </a:p>
          <a:p>
            <a:pPr marL="0" indent="0" algn="just" rtl="0">
              <a:spcBef>
                <a:spcPts val="0"/>
              </a:spcBef>
              <a:spcAft>
                <a:spcPts val="400"/>
              </a:spcAft>
              <a:buNone/>
            </a:pPr>
            <a:r>
              <a:rPr lang="en-US" sz="2000" b="1" i="0" dirty="0">
                <a:solidFill>
                  <a:srgbClr val="000000"/>
                </a:solidFill>
                <a:effectLst/>
              </a:rPr>
              <a:t>Public Interest:</a:t>
            </a:r>
            <a:r>
              <a:rPr lang="en-US" sz="2000" b="0" i="0" dirty="0">
                <a:solidFill>
                  <a:srgbClr val="000000"/>
                </a:solidFill>
                <a:effectLst/>
              </a:rPr>
              <a:t> The profit motive should not be the primary objective for the industry which performs an important public service, e.g. health care, education, and public transport. For example, According to the researchers, the private sector in India has grown independently without any major regulation; In the hands of Private health sector, some private practitioners are not even registered doctors and are referred to as quacks.</a:t>
            </a:r>
            <a:endParaRPr lang="en-US" sz="2000" dirty="0">
              <a:solidFill>
                <a:srgbClr val="000000"/>
              </a:solidFill>
            </a:endParaRPr>
          </a:p>
          <a:p>
            <a:pPr marL="0" indent="0" algn="just" rtl="0">
              <a:spcBef>
                <a:spcPts val="0"/>
              </a:spcBef>
              <a:spcAft>
                <a:spcPts val="400"/>
              </a:spcAft>
              <a:buNone/>
            </a:pPr>
            <a:r>
              <a:rPr lang="en-US" sz="2000" b="1" i="0" dirty="0">
                <a:solidFill>
                  <a:srgbClr val="000000"/>
                </a:solidFill>
                <a:effectLst/>
              </a:rPr>
              <a:t>Accountability:</a:t>
            </a:r>
            <a:r>
              <a:rPr lang="en-US" sz="2000" b="0" i="0" dirty="0">
                <a:solidFill>
                  <a:srgbClr val="000000"/>
                </a:solidFill>
                <a:effectLst/>
              </a:rPr>
              <a:t> The public does not have any control or administration of private companies. Privatization has a bad effect on accountability because Investors retain full authority to do anything.</a:t>
            </a:r>
          </a:p>
          <a:p>
            <a:pPr marL="0" indent="0" algn="just" rtl="0">
              <a:spcBef>
                <a:spcPts val="0"/>
              </a:spcBef>
              <a:spcAft>
                <a:spcPts val="400"/>
              </a:spcAft>
              <a:buNone/>
            </a:pPr>
            <a:r>
              <a:rPr lang="en-US" sz="2000" b="1" i="0" dirty="0">
                <a:solidFill>
                  <a:srgbClr val="000000"/>
                </a:solidFill>
                <a:effectLst/>
              </a:rPr>
              <a:t>Unassured Success: </a:t>
            </a:r>
            <a:r>
              <a:rPr lang="en-US" sz="2000" b="0" i="0" dirty="0">
                <a:solidFill>
                  <a:srgbClr val="000000"/>
                </a:solidFill>
                <a:effectLst/>
              </a:rPr>
              <a:t> Privatization is unassured in terms of the success rates of any individual unit, due to which many private sector companies suffer huge losses.</a:t>
            </a:r>
            <a:endParaRPr lang="en-US" sz="2000" dirty="0">
              <a:solidFill>
                <a:srgbClr val="000000"/>
              </a:solidFill>
            </a:endParaRPr>
          </a:p>
          <a:p>
            <a:pPr marL="0" indent="0" algn="just" rtl="0">
              <a:spcBef>
                <a:spcPts val="0"/>
              </a:spcBef>
              <a:spcAft>
                <a:spcPts val="400"/>
              </a:spcAft>
              <a:buNone/>
            </a:pPr>
            <a:r>
              <a:rPr lang="en-IN" sz="2000" b="0" i="0" dirty="0">
                <a:solidFill>
                  <a:srgbClr val="212121"/>
                </a:solidFill>
                <a:effectLst/>
              </a:rPr>
              <a:t>Less transparent</a:t>
            </a:r>
            <a:endParaRPr lang="en-US" sz="2000" b="0" i="0" dirty="0">
              <a:solidFill>
                <a:srgbClr val="000000"/>
              </a:solidFill>
              <a:effectLst/>
            </a:endParaRPr>
          </a:p>
          <a:p>
            <a:pPr marL="0" indent="0" algn="just" rtl="0">
              <a:spcBef>
                <a:spcPts val="0"/>
              </a:spcBef>
              <a:spcAft>
                <a:spcPts val="400"/>
              </a:spcAft>
              <a:buNone/>
            </a:pPr>
            <a:r>
              <a:rPr lang="en-IN" sz="2000" b="0" i="0" dirty="0">
                <a:solidFill>
                  <a:srgbClr val="212121"/>
                </a:solidFill>
                <a:effectLst/>
              </a:rPr>
              <a:t>Higher cost to consumers</a:t>
            </a:r>
            <a:endParaRPr lang="en-US" sz="2000" b="1" i="0" dirty="0">
              <a:solidFill>
                <a:srgbClr val="000000"/>
              </a:solidFill>
              <a:effectLst/>
            </a:endParaRPr>
          </a:p>
          <a:p>
            <a:pPr marL="0" indent="0">
              <a:buNone/>
            </a:pPr>
            <a:endParaRPr lang="en-IN" dirty="0"/>
          </a:p>
        </p:txBody>
      </p:sp>
    </p:spTree>
    <p:extLst>
      <p:ext uri="{BB962C8B-B14F-4D97-AF65-F5344CB8AC3E}">
        <p14:creationId xmlns:p14="http://schemas.microsoft.com/office/powerpoint/2010/main" val="3148640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www.civilserviceindia.com/subject/General-Studies/notes/images/elements-of-inclusive-growth.png">
            <a:extLst>
              <a:ext uri="{FF2B5EF4-FFF2-40B4-BE49-F238E27FC236}">
                <a16:creationId xmlns:a16="http://schemas.microsoft.com/office/drawing/2014/main" id="{82505A90-4B35-1AC7-A4EE-D476A2C24F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9929" y="2259106"/>
            <a:ext cx="9856695" cy="4114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7AA11ED9-8E4A-0F0B-805B-81B998641D16}"/>
              </a:ext>
            </a:extLst>
          </p:cNvPr>
          <p:cNvSpPr txBox="1"/>
          <p:nvPr/>
        </p:nvSpPr>
        <p:spPr>
          <a:xfrm>
            <a:off x="2017059" y="470647"/>
            <a:ext cx="6763870" cy="1569660"/>
          </a:xfrm>
          <a:prstGeom prst="rect">
            <a:avLst/>
          </a:prstGeom>
          <a:noFill/>
        </p:spPr>
        <p:txBody>
          <a:bodyPr wrap="square" rtlCol="0">
            <a:spAutoFit/>
          </a:bodyPr>
          <a:lstStyle/>
          <a:p>
            <a:pPr>
              <a:lnSpc>
                <a:spcPct val="100000"/>
              </a:lnSpc>
              <a:spcBef>
                <a:spcPct val="0"/>
              </a:spcBef>
              <a:buFontTx/>
              <a:buNone/>
            </a:pPr>
            <a:r>
              <a:rPr lang="en-IN" altLang="en-US" sz="2400" dirty="0">
                <a:solidFill>
                  <a:srgbClr val="000000"/>
                </a:solidFill>
                <a:cs typeface="Arial" panose="020B0604020202020204" pitchFamily="34" charset="0"/>
              </a:rPr>
              <a:t>The concept of Inclusive growth</a:t>
            </a:r>
          </a:p>
          <a:p>
            <a:pPr>
              <a:lnSpc>
                <a:spcPct val="100000"/>
              </a:lnSpc>
              <a:spcBef>
                <a:spcPct val="0"/>
              </a:spcBef>
              <a:buFontTx/>
              <a:buNone/>
            </a:pPr>
            <a:r>
              <a:rPr lang="en-IN" altLang="en-US" sz="2400" dirty="0">
                <a:solidFill>
                  <a:srgbClr val="000000"/>
                </a:solidFill>
                <a:cs typeface="Arial" panose="020B0604020202020204" pitchFamily="34" charset="0"/>
              </a:rPr>
              <a:t>Subsidies, JAM (</a:t>
            </a:r>
            <a:r>
              <a:rPr lang="en-IN" altLang="en-US" sz="2400" dirty="0" err="1">
                <a:solidFill>
                  <a:srgbClr val="000000"/>
                </a:solidFill>
                <a:cs typeface="Arial" panose="020B0604020202020204" pitchFamily="34" charset="0"/>
              </a:rPr>
              <a:t>Jandhan</a:t>
            </a:r>
            <a:r>
              <a:rPr lang="en-IN" altLang="en-US" sz="2400" dirty="0">
                <a:solidFill>
                  <a:srgbClr val="000000"/>
                </a:solidFill>
                <a:cs typeface="Arial" panose="020B0604020202020204" pitchFamily="34" charset="0"/>
              </a:rPr>
              <a:t>, Aadhar and</a:t>
            </a:r>
          </a:p>
          <a:p>
            <a:pPr>
              <a:lnSpc>
                <a:spcPct val="100000"/>
              </a:lnSpc>
              <a:spcBef>
                <a:spcPct val="0"/>
              </a:spcBef>
              <a:buFontTx/>
              <a:buNone/>
            </a:pPr>
            <a:r>
              <a:rPr lang="en-IN" altLang="en-US" sz="2400" dirty="0">
                <a:solidFill>
                  <a:srgbClr val="000000"/>
                </a:solidFill>
                <a:cs typeface="Arial" panose="020B0604020202020204" pitchFamily="34" charset="0"/>
              </a:rPr>
              <a:t>Mobile) and the "Make in India Campaign”.</a:t>
            </a:r>
          </a:p>
          <a:p>
            <a:pPr>
              <a:lnSpc>
                <a:spcPct val="100000"/>
              </a:lnSpc>
              <a:spcBef>
                <a:spcPct val="0"/>
              </a:spcBef>
              <a:buFontTx/>
              <a:buNone/>
            </a:pPr>
            <a:r>
              <a:rPr lang="en-IN" sz="2400" dirty="0">
                <a:solidFill>
                  <a:srgbClr val="000000"/>
                </a:solidFill>
                <a:cs typeface="Arial" panose="020B0604020202020204" pitchFamily="34" charset="0"/>
              </a:rPr>
              <a:t>JAM means: </a:t>
            </a:r>
            <a:r>
              <a:rPr lang="en-IN" sz="2400" dirty="0" err="1">
                <a:solidFill>
                  <a:srgbClr val="000000"/>
                </a:solidFill>
                <a:cs typeface="Arial" panose="020B0604020202020204" pitchFamily="34" charset="0"/>
              </a:rPr>
              <a:t>Jandhan</a:t>
            </a:r>
            <a:r>
              <a:rPr lang="en-IN" sz="2400" dirty="0">
                <a:solidFill>
                  <a:srgbClr val="000000"/>
                </a:solidFill>
                <a:cs typeface="Arial" panose="020B0604020202020204" pitchFamily="34" charset="0"/>
              </a:rPr>
              <a:t>, </a:t>
            </a:r>
            <a:r>
              <a:rPr lang="en-IN" sz="2400" dirty="0" err="1">
                <a:solidFill>
                  <a:srgbClr val="000000"/>
                </a:solidFill>
                <a:cs typeface="Arial" panose="020B0604020202020204" pitchFamily="34" charset="0"/>
              </a:rPr>
              <a:t>Adhar</a:t>
            </a:r>
            <a:r>
              <a:rPr lang="en-IN" sz="2400" dirty="0">
                <a:solidFill>
                  <a:srgbClr val="000000"/>
                </a:solidFill>
                <a:cs typeface="Arial" panose="020B0604020202020204" pitchFamily="34" charset="0"/>
              </a:rPr>
              <a:t> and Mobile</a:t>
            </a:r>
            <a:endParaRPr lang="en-IN" sz="2400" dirty="0"/>
          </a:p>
        </p:txBody>
      </p:sp>
    </p:spTree>
    <p:extLst>
      <p:ext uri="{BB962C8B-B14F-4D97-AF65-F5344CB8AC3E}">
        <p14:creationId xmlns:p14="http://schemas.microsoft.com/office/powerpoint/2010/main" val="315785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EBD5-5273-41BB-53AA-1E5799AC4746}"/>
              </a:ext>
            </a:extLst>
          </p:cNvPr>
          <p:cNvSpPr>
            <a:spLocks noGrp="1"/>
          </p:cNvSpPr>
          <p:nvPr>
            <p:ph type="title"/>
          </p:nvPr>
        </p:nvSpPr>
        <p:spPr>
          <a:xfrm>
            <a:off x="952500" y="214313"/>
            <a:ext cx="10972800" cy="642937"/>
          </a:xfrm>
        </p:spPr>
        <p:txBody>
          <a:bodyPr>
            <a:normAutofit/>
          </a:bodyPr>
          <a:lstStyle/>
          <a:p>
            <a:pPr>
              <a:defRPr/>
            </a:pPr>
            <a:r>
              <a:rPr lang="en-IN" sz="1800" dirty="0">
                <a:latin typeface="+mn-lt"/>
              </a:rPr>
              <a:t>What is the Difference Between International Monetary Fund (IMF) and the World Bank?</a:t>
            </a:r>
          </a:p>
        </p:txBody>
      </p:sp>
      <p:sp>
        <p:nvSpPr>
          <p:cNvPr id="3" name="Content Placeholder 2">
            <a:extLst>
              <a:ext uri="{FF2B5EF4-FFF2-40B4-BE49-F238E27FC236}">
                <a16:creationId xmlns:a16="http://schemas.microsoft.com/office/drawing/2014/main" id="{3F310329-08C8-5ABB-132C-0751CB96822B}"/>
              </a:ext>
            </a:extLst>
          </p:cNvPr>
          <p:cNvSpPr>
            <a:spLocks noGrp="1"/>
          </p:cNvSpPr>
          <p:nvPr>
            <p:ph idx="1"/>
          </p:nvPr>
        </p:nvSpPr>
        <p:spPr>
          <a:xfrm>
            <a:off x="0" y="785813"/>
            <a:ext cx="12192000" cy="6286500"/>
          </a:xfrm>
        </p:spPr>
        <p:txBody>
          <a:bodyPr>
            <a:normAutofit fontScale="85000" lnSpcReduction="20000"/>
          </a:bodyPr>
          <a:lstStyle/>
          <a:p>
            <a:pPr>
              <a:defRPr/>
            </a:pPr>
            <a:endParaRPr lang="en-IN" sz="2600" dirty="0"/>
          </a:p>
          <a:p>
            <a:pPr>
              <a:defRPr/>
            </a:pPr>
            <a:r>
              <a:rPr lang="en-IN" sz="2600" dirty="0"/>
              <a:t>The International Monetary Fund</a:t>
            </a:r>
          </a:p>
          <a:p>
            <a:pPr>
              <a:buFont typeface="Arial" panose="020B0604020202020204" pitchFamily="34" charset="0"/>
              <a:buNone/>
              <a:defRPr/>
            </a:pPr>
            <a:r>
              <a:rPr lang="en-IN" sz="2300" dirty="0"/>
              <a:t>The </a:t>
            </a:r>
            <a:r>
              <a:rPr lang="en-IN" sz="2300" dirty="0">
                <a:hlinkClick r:id="rId2"/>
              </a:rPr>
              <a:t>International Monetary Fund</a:t>
            </a:r>
            <a:r>
              <a:rPr lang="en-IN" sz="2300" dirty="0"/>
              <a:t> promotes monetary cooperation internationally and offers advice and assistance to facilitate building and maintaining a country’s economy. The IMF also provides loans and helps countries develop policy programs that solve balance of payment problems if a country cannot obtain financing sufficient to meet its international obligations. The loans offered by the IMF, however, are loaded with conditions. Often, a loan provided by the IMF as a form of "rescue" for countries in serious debt ultimately only stabilizes </a:t>
            </a:r>
            <a:r>
              <a:rPr lang="en-IN" sz="2300" dirty="0">
                <a:hlinkClick r:id="rId3"/>
              </a:rPr>
              <a:t>international trade</a:t>
            </a:r>
            <a:r>
              <a:rPr lang="en-IN" sz="2300" dirty="0"/>
              <a:t> and eventually results in the country repaying the loan. For this reason, the IMF has many critics worldwide.</a:t>
            </a:r>
          </a:p>
          <a:p>
            <a:pPr>
              <a:buFont typeface="Arial" panose="020B0604020202020204" pitchFamily="34" charset="0"/>
              <a:buNone/>
              <a:defRPr/>
            </a:pPr>
            <a:endParaRPr lang="en-IN" sz="2300" dirty="0"/>
          </a:p>
          <a:p>
            <a:pPr>
              <a:defRPr/>
            </a:pPr>
            <a:r>
              <a:rPr lang="en-IN" sz="2600" dirty="0"/>
              <a:t>The World Bank</a:t>
            </a:r>
          </a:p>
          <a:p>
            <a:pPr>
              <a:buFont typeface="Arial" panose="020B0604020202020204" pitchFamily="34" charset="0"/>
              <a:buNone/>
              <a:defRPr/>
            </a:pPr>
            <a:r>
              <a:rPr lang="en-IN" sz="2300" dirty="0"/>
              <a:t>The World Bank's purpose is to aid long-term economic development and reduce poverty in developing countries. It accomplishes this by making technical and financial support available to countries. The bank initially focused on rebuilding infrastructure in Western Europe following World War II and then turned its operational focus to developing countries. </a:t>
            </a:r>
            <a:r>
              <a:rPr lang="en-IN" sz="2300" dirty="0">
                <a:hlinkClick r:id="rId4"/>
              </a:rPr>
              <a:t>World Bank</a:t>
            </a:r>
            <a:r>
              <a:rPr lang="en-IN" sz="2300" dirty="0"/>
              <a:t> support helps countries reform inefficient economic sectors and implement specific projects, such as building health centres and schools or making clean water and electricity more widely available. World Bank assistance is typically long-term, funded by countries that are members of the bank through the issuing of bonds. The bank’s loans are not used as a type of bailout, like with the IMF, but as a fund for projects that help develop an underdeveloped or </a:t>
            </a:r>
            <a:r>
              <a:rPr lang="en-IN" sz="2300" dirty="0">
                <a:hlinkClick r:id="rId5"/>
              </a:rPr>
              <a:t>emerging market</a:t>
            </a:r>
            <a:r>
              <a:rPr lang="en-IN" sz="2300" dirty="0"/>
              <a:t> nation and make it more productive economically. </a:t>
            </a:r>
            <a:br>
              <a:rPr lang="en-IN" sz="2000" dirty="0"/>
            </a:br>
            <a:br>
              <a:rPr lang="en-IN" sz="2000" dirty="0"/>
            </a:br>
            <a:br>
              <a:rPr lang="en-IN" dirty="0"/>
            </a:br>
            <a:br>
              <a:rPr lang="en-IN"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Responsibilities/functions of IMF</a:t>
            </a:r>
            <a:endParaRPr lang="en-IN" dirty="0"/>
          </a:p>
        </p:txBody>
      </p:sp>
      <p:sp>
        <p:nvSpPr>
          <p:cNvPr id="3" name="Content Placeholder 2"/>
          <p:cNvSpPr>
            <a:spLocks noGrp="1"/>
          </p:cNvSpPr>
          <p:nvPr>
            <p:ph idx="1"/>
          </p:nvPr>
        </p:nvSpPr>
        <p:spPr/>
        <p:txBody>
          <a:bodyPr>
            <a:normAutofit/>
          </a:bodyPr>
          <a:lstStyle/>
          <a:p>
            <a:pPr>
              <a:buNone/>
            </a:pPr>
            <a:r>
              <a:rPr lang="en-US" dirty="0"/>
              <a:t>1)Promoting international monetary co operation</a:t>
            </a:r>
          </a:p>
          <a:p>
            <a:pPr>
              <a:buNone/>
            </a:pPr>
            <a:r>
              <a:rPr lang="en-US" dirty="0"/>
              <a:t>2) Facilitating the expansion and balance growth of International Trade</a:t>
            </a:r>
          </a:p>
          <a:p>
            <a:pPr>
              <a:buNone/>
            </a:pPr>
            <a:r>
              <a:rPr lang="en-US" dirty="0"/>
              <a:t>3) Promoting exchange stability</a:t>
            </a:r>
          </a:p>
          <a:p>
            <a:pPr>
              <a:buNone/>
            </a:pPr>
            <a:r>
              <a:rPr lang="en-US" dirty="0"/>
              <a:t>4) Assisting in the establishment of multilateral system of payment</a:t>
            </a:r>
          </a:p>
          <a:p>
            <a:pPr>
              <a:buNone/>
            </a:pPr>
            <a:r>
              <a:rPr lang="en-US" dirty="0"/>
              <a:t>5) Making its resources available to members experiencing balance of payment difficulties.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11222"/>
          </a:xfrm>
        </p:spPr>
        <p:txBody>
          <a:bodyPr>
            <a:normAutofit/>
          </a:bodyPr>
          <a:lstStyle/>
          <a:p>
            <a:r>
              <a:rPr lang="en-US" sz="2800" dirty="0"/>
              <a:t>World Bank Group</a:t>
            </a:r>
            <a:br>
              <a:rPr lang="en-US" sz="2800" dirty="0"/>
            </a:br>
            <a:r>
              <a:rPr lang="en-US" sz="2800" dirty="0"/>
              <a:t>Head office of World Bank is in Washington DC</a:t>
            </a:r>
            <a:endParaRPr lang="en-IN" sz="2800" dirty="0"/>
          </a:p>
        </p:txBody>
      </p:sp>
      <p:sp>
        <p:nvSpPr>
          <p:cNvPr id="3" name="Content Placeholder 2"/>
          <p:cNvSpPr>
            <a:spLocks noGrp="1"/>
          </p:cNvSpPr>
          <p:nvPr>
            <p:ph idx="1"/>
          </p:nvPr>
        </p:nvSpPr>
        <p:spPr>
          <a:xfrm>
            <a:off x="1738282" y="1285861"/>
            <a:ext cx="8715436" cy="5429288"/>
          </a:xfrm>
        </p:spPr>
        <p:txBody>
          <a:bodyPr>
            <a:normAutofit fontScale="70000" lnSpcReduction="20000"/>
          </a:bodyPr>
          <a:lstStyle/>
          <a:p>
            <a:pPr>
              <a:buNone/>
            </a:pPr>
            <a:r>
              <a:rPr lang="en-US" dirty="0"/>
              <a:t>The world Bank is the outcome of </a:t>
            </a:r>
            <a:r>
              <a:rPr lang="en-US" dirty="0" err="1"/>
              <a:t>Bretton</a:t>
            </a:r>
            <a:r>
              <a:rPr lang="en-US" dirty="0"/>
              <a:t>- Woods conference held in 1944 alongside of IMF, in the presence of number of important world delegates such as J.M Keynes from UK, Harry Dexter White, Senior US treasury Department officer and others.</a:t>
            </a:r>
          </a:p>
          <a:p>
            <a:pPr>
              <a:buNone/>
            </a:pPr>
            <a:r>
              <a:rPr lang="en-US" dirty="0"/>
              <a:t>The world bank was created primarily to lend to European countries to rebuild their economies that had been destroyed in the second world. </a:t>
            </a:r>
          </a:p>
          <a:p>
            <a:pPr>
              <a:buNone/>
            </a:pPr>
            <a:r>
              <a:rPr lang="en-US" dirty="0"/>
              <a:t>World bank evolved from </a:t>
            </a:r>
          </a:p>
          <a:p>
            <a:pPr>
              <a:buNone/>
            </a:pPr>
            <a:r>
              <a:rPr lang="en-US" dirty="0"/>
              <a:t>1)International Bank for Reconstruction and Development(IBRD). Today it has expanded to a closely associated group of five development institutions whose primary purpose is to reduce world wide poverty. Other four institutions are </a:t>
            </a:r>
          </a:p>
          <a:p>
            <a:pPr>
              <a:buNone/>
            </a:pPr>
            <a:r>
              <a:rPr lang="en-US" dirty="0"/>
              <a:t>2)International Development Association(IDA)</a:t>
            </a:r>
          </a:p>
          <a:p>
            <a:pPr>
              <a:buNone/>
            </a:pPr>
            <a:r>
              <a:rPr lang="en-US" dirty="0"/>
              <a:t>3)International Finance Corporation(IFC)</a:t>
            </a:r>
          </a:p>
          <a:p>
            <a:pPr>
              <a:buNone/>
            </a:pPr>
            <a:r>
              <a:rPr lang="en-US" dirty="0"/>
              <a:t>4)Multilateral Investment Guarantee Agency(MIGA)</a:t>
            </a:r>
          </a:p>
          <a:p>
            <a:pPr>
              <a:buNone/>
            </a:pPr>
            <a:r>
              <a:rPr lang="en-US" dirty="0"/>
              <a:t>5)International Centre for Settlement of Investment Dispute(ICSID)</a:t>
            </a:r>
          </a:p>
          <a:p>
            <a:pPr>
              <a:buNone/>
            </a:pPr>
            <a:endParaRPr lang="en-US" dirty="0"/>
          </a:p>
          <a:p>
            <a:pPr>
              <a:buNone/>
            </a:pPr>
            <a:r>
              <a:rPr lang="en-IN" dirty="0"/>
              <a:t>The first two are sometimes collectively (and confusingly) referred to as the </a:t>
            </a:r>
            <a:r>
              <a:rPr lang="en-IN" dirty="0">
                <a:hlinkClick r:id="rId2" tooltip="World Bank"/>
              </a:rPr>
              <a:t>World Bank</a:t>
            </a:r>
            <a:r>
              <a:rPr lang="en-IN"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714356"/>
          </a:xfrm>
        </p:spPr>
        <p:txBody>
          <a:bodyPr>
            <a:normAutofit/>
          </a:bodyPr>
          <a:lstStyle/>
          <a:p>
            <a:r>
              <a:rPr lang="en-US" sz="2800" dirty="0"/>
              <a:t>Objectives/functions of the World Bank.</a:t>
            </a:r>
            <a:endParaRPr lang="en-IN" sz="2800" dirty="0"/>
          </a:p>
        </p:txBody>
      </p:sp>
      <p:sp>
        <p:nvSpPr>
          <p:cNvPr id="3" name="Content Placeholder 2"/>
          <p:cNvSpPr>
            <a:spLocks noGrp="1"/>
          </p:cNvSpPr>
          <p:nvPr>
            <p:ph idx="1"/>
          </p:nvPr>
        </p:nvSpPr>
        <p:spPr>
          <a:xfrm>
            <a:off x="1981200" y="571481"/>
            <a:ext cx="8229600" cy="6072229"/>
          </a:xfrm>
        </p:spPr>
        <p:txBody>
          <a:bodyPr>
            <a:normAutofit fontScale="77500" lnSpcReduction="20000"/>
          </a:bodyPr>
          <a:lstStyle/>
          <a:p>
            <a:pPr marL="514350" indent="-514350">
              <a:buAutoNum type="arabicParenR"/>
            </a:pPr>
            <a:r>
              <a:rPr lang="en-US" dirty="0"/>
              <a:t>To assist reconstruction and redevelopment of territories of members by facilitating the investment of capital for productive purposes including </a:t>
            </a:r>
          </a:p>
          <a:p>
            <a:pPr marL="514350" indent="-514350">
              <a:buNone/>
            </a:pPr>
            <a:r>
              <a:rPr lang="en-US" dirty="0"/>
              <a:t>      a) The restoration of economies destroyed or disrupted by war </a:t>
            </a:r>
          </a:p>
          <a:p>
            <a:pPr marL="514350" indent="-514350">
              <a:buNone/>
            </a:pPr>
            <a:r>
              <a:rPr lang="en-US" dirty="0"/>
              <a:t>      b) Reconversion of productive facilities to peaceful needs </a:t>
            </a:r>
          </a:p>
          <a:p>
            <a:pPr marL="514350" indent="-514350">
              <a:buNone/>
            </a:pPr>
            <a:r>
              <a:rPr lang="en-US" dirty="0"/>
              <a:t>      c) The encouragement of the development of production facilities and resources in less developing countries</a:t>
            </a:r>
          </a:p>
          <a:p>
            <a:pPr marL="514350" indent="-514350">
              <a:buNone/>
            </a:pPr>
            <a:r>
              <a:rPr lang="en-US" dirty="0"/>
              <a:t>2) To promote private investment by means of guarantee or participation in loans and other investments made by private investors.</a:t>
            </a:r>
          </a:p>
          <a:p>
            <a:pPr marL="514350" indent="-514350">
              <a:buNone/>
            </a:pPr>
            <a:r>
              <a:rPr lang="en-US" dirty="0"/>
              <a:t>3) To supplement private investment, by providing on suitable conditions, finance for productive purposes out of its own capital fund</a:t>
            </a:r>
          </a:p>
          <a:p>
            <a:pPr marL="514350" indent="-514350">
              <a:buNone/>
            </a:pPr>
            <a:r>
              <a:rPr lang="en-US" dirty="0"/>
              <a:t>4) To promote the long range growth of international trade and maintenance of equilibrium in BOP</a:t>
            </a:r>
          </a:p>
          <a:p>
            <a:pPr marL="514350" indent="-514350">
              <a:buNone/>
            </a:pPr>
            <a:r>
              <a:rPr lang="en-US" dirty="0"/>
              <a:t>5) To arrange the loan made or guaranteed by it in relation to international  loans through other channels.</a:t>
            </a:r>
          </a:p>
          <a:p>
            <a:pPr marL="514350" indent="-514350">
              <a:buNone/>
            </a:pPr>
            <a:r>
              <a:rPr lang="en-US" dirty="0"/>
              <a:t>6) To assist in bringing about a smooth transition fro war time to peace time economy.    </a:t>
            </a:r>
          </a:p>
          <a:p>
            <a:pPr marL="514350" indent="-514350">
              <a:buNone/>
            </a:pPr>
            <a:r>
              <a:rPr lang="en-US" dirty="0"/>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D7808F-E400-DA98-8C4E-7CDF2FAB3B1F}"/>
              </a:ext>
            </a:extLst>
          </p:cNvPr>
          <p:cNvSpPr>
            <a:spLocks noGrp="1"/>
          </p:cNvSpPr>
          <p:nvPr>
            <p:ph idx="1"/>
          </p:nvPr>
        </p:nvSpPr>
        <p:spPr>
          <a:xfrm>
            <a:off x="838200" y="510988"/>
            <a:ext cx="10515600" cy="5665975"/>
          </a:xfrm>
        </p:spPr>
        <p:txBody>
          <a:bodyPr>
            <a:normAutofit fontScale="70000" lnSpcReduction="20000"/>
          </a:bodyPr>
          <a:lstStyle/>
          <a:p>
            <a:pPr>
              <a:buFont typeface="Arial" panose="020B0604020202020204" pitchFamily="34" charset="0"/>
              <a:buNone/>
              <a:defRPr/>
            </a:pPr>
            <a:r>
              <a:rPr lang="en-US" dirty="0"/>
              <a:t>WTO was formed in 1995 with the objective to help producers of goods and services, exporters and importers  to conduct their business internationally.</a:t>
            </a:r>
          </a:p>
          <a:p>
            <a:pPr>
              <a:buFont typeface="Arial" panose="020B0604020202020204" pitchFamily="34" charset="0"/>
              <a:buNone/>
              <a:defRPr/>
            </a:pPr>
            <a:r>
              <a:rPr lang="en-US" dirty="0"/>
              <a:t>WTO is the only global organization that deals with rules of the trade between the nations.</a:t>
            </a:r>
          </a:p>
          <a:p>
            <a:pPr>
              <a:buFont typeface="Arial" panose="020B0604020202020204" pitchFamily="34" charset="0"/>
              <a:buNone/>
              <a:defRPr/>
            </a:pPr>
            <a:r>
              <a:rPr lang="en-US" b="1" dirty="0"/>
              <a:t>Ministerial conference </a:t>
            </a:r>
            <a:r>
              <a:rPr lang="en-US" dirty="0"/>
              <a:t>is held very two years . It the primary decision making body. The </a:t>
            </a:r>
            <a:r>
              <a:rPr lang="en-US" b="1" dirty="0"/>
              <a:t>general council </a:t>
            </a:r>
            <a:r>
              <a:rPr lang="en-US" dirty="0"/>
              <a:t>is responsible for overseeing regulatory operations and as the body of dispute settlement mechanism. </a:t>
            </a:r>
          </a:p>
          <a:p>
            <a:pPr>
              <a:buFont typeface="Arial" panose="020B0604020202020204" pitchFamily="34" charset="0"/>
              <a:buNone/>
              <a:defRPr/>
            </a:pPr>
            <a:r>
              <a:rPr lang="en-US" dirty="0"/>
              <a:t>WTO agreements are negotiated and signed by large majority of the nations and ratified in their parliament.</a:t>
            </a:r>
          </a:p>
          <a:p>
            <a:pPr>
              <a:buFont typeface="Arial" panose="020B0604020202020204" pitchFamily="34" charset="0"/>
              <a:buNone/>
              <a:defRPr/>
            </a:pPr>
            <a:r>
              <a:rPr lang="en-US" dirty="0"/>
              <a:t>These agreements are rules for international business. </a:t>
            </a:r>
          </a:p>
          <a:p>
            <a:pPr>
              <a:buFont typeface="Arial" panose="020B0604020202020204" pitchFamily="34" charset="0"/>
              <a:buNone/>
              <a:defRPr/>
            </a:pPr>
            <a:r>
              <a:rPr lang="en-US" dirty="0"/>
              <a:t>Arguments for country to join WTO/advantages</a:t>
            </a:r>
          </a:p>
          <a:p>
            <a:pPr marL="514350" indent="-514350">
              <a:buFont typeface="Arial" panose="020B0604020202020204" pitchFamily="34" charset="0"/>
              <a:buAutoNum type="arabicParenR"/>
              <a:defRPr/>
            </a:pPr>
            <a:r>
              <a:rPr lang="en-US" dirty="0"/>
              <a:t>Disputes are settled officially</a:t>
            </a:r>
          </a:p>
          <a:p>
            <a:pPr marL="514350" indent="-514350">
              <a:buFont typeface="Arial" panose="020B0604020202020204" pitchFamily="34" charset="0"/>
              <a:buAutoNum type="arabicParenR"/>
              <a:defRPr/>
            </a:pPr>
            <a:r>
              <a:rPr lang="en-US" dirty="0"/>
              <a:t>WTO rules are consumer friendly</a:t>
            </a:r>
          </a:p>
          <a:p>
            <a:pPr marL="514350" indent="-514350">
              <a:buFont typeface="Arial" panose="020B0604020202020204" pitchFamily="34" charset="0"/>
              <a:buAutoNum type="arabicParenR"/>
              <a:defRPr/>
            </a:pPr>
            <a:r>
              <a:rPr lang="en-US" dirty="0"/>
              <a:t>Free trade cuts the cost of many goods</a:t>
            </a:r>
          </a:p>
          <a:p>
            <a:pPr marL="514350" indent="-514350">
              <a:buFont typeface="Arial" panose="020B0604020202020204" pitchFamily="34" charset="0"/>
              <a:buAutoNum type="arabicParenR"/>
              <a:defRPr/>
            </a:pPr>
            <a:r>
              <a:rPr lang="en-US" dirty="0"/>
              <a:t>WTO provides choice of many products</a:t>
            </a:r>
          </a:p>
          <a:p>
            <a:pPr marL="514350" indent="-514350">
              <a:buFont typeface="Arial" panose="020B0604020202020204" pitchFamily="34" charset="0"/>
              <a:buNone/>
              <a:defRPr/>
            </a:pPr>
            <a:r>
              <a:rPr lang="en-US" dirty="0"/>
              <a:t>Arguments against WTO/dis advantages</a:t>
            </a:r>
          </a:p>
          <a:p>
            <a:pPr marL="514350" indent="-514350">
              <a:buFont typeface="Arial" panose="020B0604020202020204" pitchFamily="34" charset="0"/>
              <a:buAutoNum type="arabicParenR"/>
              <a:defRPr/>
            </a:pPr>
            <a:r>
              <a:rPr lang="en-US" dirty="0"/>
              <a:t>WTO dictates terms</a:t>
            </a:r>
          </a:p>
          <a:p>
            <a:pPr marL="514350" indent="-514350">
              <a:buFont typeface="Arial" panose="020B0604020202020204" pitchFamily="34" charset="0"/>
              <a:buAutoNum type="arabicParenR"/>
              <a:defRPr/>
            </a:pPr>
            <a:r>
              <a:rPr lang="en-US" dirty="0"/>
              <a:t>It is free trade at any cost</a:t>
            </a:r>
          </a:p>
          <a:p>
            <a:pPr marL="514350" indent="-514350">
              <a:buFont typeface="Arial" panose="020B0604020202020204" pitchFamily="34" charset="0"/>
              <a:buAutoNum type="arabicParenR"/>
              <a:defRPr/>
            </a:pPr>
            <a:r>
              <a:rPr lang="en-US" dirty="0"/>
              <a:t>Small producers find it difficult to compete with MNCs.</a:t>
            </a:r>
          </a:p>
          <a:p>
            <a:pPr marL="0" indent="0">
              <a:buNone/>
            </a:pPr>
            <a:endParaRPr lang="en-IN" dirty="0"/>
          </a:p>
        </p:txBody>
      </p:sp>
    </p:spTree>
    <p:extLst>
      <p:ext uri="{BB962C8B-B14F-4D97-AF65-F5344CB8AC3E}">
        <p14:creationId xmlns:p14="http://schemas.microsoft.com/office/powerpoint/2010/main" val="2149316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961A-38D0-CD15-8C57-29668817E0F5}"/>
              </a:ext>
            </a:extLst>
          </p:cNvPr>
          <p:cNvSpPr>
            <a:spLocks noGrp="1"/>
          </p:cNvSpPr>
          <p:nvPr>
            <p:ph type="title"/>
          </p:nvPr>
        </p:nvSpPr>
        <p:spPr>
          <a:xfrm>
            <a:off x="838200" y="365125"/>
            <a:ext cx="10515600" cy="118969"/>
          </a:xfrm>
        </p:spPr>
        <p:txBody>
          <a:bodyPr>
            <a:normAutofit fontScale="90000"/>
          </a:bodyPr>
          <a:lstStyle/>
          <a:p>
            <a:r>
              <a:rPr lang="en-IN" sz="2400" dirty="0"/>
              <a:t>Difficulties in the measurement of National Income.</a:t>
            </a:r>
          </a:p>
        </p:txBody>
      </p:sp>
      <p:sp>
        <p:nvSpPr>
          <p:cNvPr id="3" name="Content Placeholder 2">
            <a:extLst>
              <a:ext uri="{FF2B5EF4-FFF2-40B4-BE49-F238E27FC236}">
                <a16:creationId xmlns:a16="http://schemas.microsoft.com/office/drawing/2014/main" id="{3BCB2DC1-6750-673A-880B-E0A9592BBA95}"/>
              </a:ext>
            </a:extLst>
          </p:cNvPr>
          <p:cNvSpPr>
            <a:spLocks noGrp="1"/>
          </p:cNvSpPr>
          <p:nvPr>
            <p:ph idx="1"/>
          </p:nvPr>
        </p:nvSpPr>
        <p:spPr>
          <a:xfrm>
            <a:off x="376518" y="724086"/>
            <a:ext cx="11483788" cy="5985995"/>
          </a:xfrm>
        </p:spPr>
        <p:txBody>
          <a:bodyPr>
            <a:normAutofit fontScale="70000" lnSpcReduction="20000"/>
          </a:bodyPr>
          <a:lstStyle/>
          <a:p>
            <a:pPr marL="0" indent="0">
              <a:buNone/>
            </a:pPr>
            <a:r>
              <a:rPr lang="en-IN" sz="3500" dirty="0"/>
              <a:t>1) Lack of reliable statistical data: what ever data available is use. It may or may not be reliable.</a:t>
            </a:r>
          </a:p>
          <a:p>
            <a:pPr marL="0" indent="0">
              <a:buNone/>
            </a:pPr>
            <a:r>
              <a:rPr lang="en-IN" sz="3500" dirty="0"/>
              <a:t>2) Problem of double counting: one commodity may be added twice as it is treated as some times final good and some times semifinished goods</a:t>
            </a:r>
          </a:p>
          <a:p>
            <a:pPr marL="0" indent="0">
              <a:buNone/>
            </a:pPr>
            <a:r>
              <a:rPr lang="en-IN" sz="3500" dirty="0"/>
              <a:t>3) Lot of output produce by the farmers is not coming to market and hence is not added. It results into underestimation of national income</a:t>
            </a:r>
          </a:p>
          <a:p>
            <a:pPr marL="0" indent="0">
              <a:buNone/>
            </a:pPr>
            <a:r>
              <a:rPr lang="en-IN" sz="3500" dirty="0"/>
              <a:t>4) Illiterate people: They do not keep proper account of their activity</a:t>
            </a:r>
          </a:p>
          <a:p>
            <a:pPr marL="0" indent="0">
              <a:buNone/>
            </a:pPr>
            <a:r>
              <a:rPr lang="en-IN" sz="3500" dirty="0"/>
              <a:t>5) Difficulty in calculation of depreciation. Hence difficult to calculate NNP/NDP</a:t>
            </a:r>
          </a:p>
          <a:p>
            <a:pPr marL="0" indent="0">
              <a:buNone/>
            </a:pPr>
            <a:r>
              <a:rPr lang="en-IN" sz="3500" dirty="0"/>
              <a:t>6) Illegal income is earned by the people which is not added</a:t>
            </a:r>
          </a:p>
          <a:p>
            <a:pPr marL="0" indent="0">
              <a:buNone/>
            </a:pPr>
            <a:r>
              <a:rPr lang="en-IN" sz="3500" dirty="0"/>
              <a:t>7) Defining national income is not easy. It is difficult to say which goods are final goods and which goods are intermediate goods.</a:t>
            </a:r>
          </a:p>
          <a:p>
            <a:pPr marL="0" indent="0">
              <a:buNone/>
            </a:pPr>
            <a:r>
              <a:rPr lang="en-IN" sz="3500" dirty="0"/>
              <a:t>8) Farm product kept for family consumption is difficult to add.</a:t>
            </a:r>
          </a:p>
          <a:p>
            <a:pPr marL="0" indent="0">
              <a:buNone/>
            </a:pPr>
            <a:r>
              <a:rPr lang="en-IN" sz="3500" dirty="0"/>
              <a:t>9) Rent of the house paid by the tenant is added into National income but if the house is owned by a person, how to add such rental value is a difficulty. </a:t>
            </a:r>
          </a:p>
          <a:p>
            <a:pPr marL="0" indent="0">
              <a:buNone/>
            </a:pPr>
            <a:br>
              <a:rPr lang="en-US" dirty="0"/>
            </a:br>
            <a:endParaRPr lang="en-IN" dirty="0"/>
          </a:p>
          <a:p>
            <a:pPr marL="0" indent="0">
              <a:buNone/>
            </a:pPr>
            <a:r>
              <a:rPr lang="en-IN" dirty="0"/>
              <a:t> </a:t>
            </a:r>
          </a:p>
          <a:p>
            <a:endParaRPr lang="en-IN" dirty="0"/>
          </a:p>
        </p:txBody>
      </p:sp>
    </p:spTree>
    <p:extLst>
      <p:ext uri="{BB962C8B-B14F-4D97-AF65-F5344CB8AC3E}">
        <p14:creationId xmlns:p14="http://schemas.microsoft.com/office/powerpoint/2010/main" val="2348218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E4436F-16C4-9E83-35CA-5E657C941BDE}"/>
              </a:ext>
            </a:extLst>
          </p:cNvPr>
          <p:cNvSpPr>
            <a:spLocks noGrp="1"/>
          </p:cNvSpPr>
          <p:nvPr>
            <p:ph idx="1"/>
          </p:nvPr>
        </p:nvSpPr>
        <p:spPr/>
        <p:txBody>
          <a:bodyPr>
            <a:normAutofit fontScale="92500" lnSpcReduction="10000"/>
          </a:bodyPr>
          <a:lstStyle/>
          <a:p>
            <a:pPr marL="0" indent="0">
              <a:buNone/>
            </a:pPr>
            <a:r>
              <a:rPr lang="en-IN" sz="2800" dirty="0"/>
              <a:t>What is added in National Income: Income earned by undertaking any legal economic activity. For example value of all final goods produced. Income earn by person by way of profit, salary, commission </a:t>
            </a:r>
          </a:p>
          <a:p>
            <a:pPr marL="0" indent="0">
              <a:buNone/>
            </a:pPr>
            <a:r>
              <a:rPr lang="en-IN" sz="2800" dirty="0"/>
              <a:t>What is not added in National Income:</a:t>
            </a:r>
          </a:p>
          <a:p>
            <a:pPr algn="l">
              <a:buFont typeface="Arial" panose="020B0604020202020204" pitchFamily="34" charset="0"/>
              <a:buChar char="•"/>
            </a:pPr>
            <a:r>
              <a:rPr lang="en-US" sz="2800" b="1" i="0" dirty="0">
                <a:solidFill>
                  <a:srgbClr val="333333"/>
                </a:solidFill>
                <a:effectLst/>
              </a:rPr>
              <a:t>Services of housewives (Care Economy)</a:t>
            </a:r>
          </a:p>
          <a:p>
            <a:pPr algn="l">
              <a:buFont typeface="Arial" panose="020B0604020202020204" pitchFamily="34" charset="0"/>
              <a:buChar char="•"/>
            </a:pPr>
            <a:r>
              <a:rPr lang="en-US" sz="2800" b="1" i="0" dirty="0">
                <a:solidFill>
                  <a:srgbClr val="333333"/>
                </a:solidFill>
                <a:effectLst/>
              </a:rPr>
              <a:t>Black money</a:t>
            </a:r>
          </a:p>
          <a:p>
            <a:pPr algn="l">
              <a:buFont typeface="Arial" panose="020B0604020202020204" pitchFamily="34" charset="0"/>
              <a:buChar char="•"/>
            </a:pPr>
            <a:r>
              <a:rPr lang="en-US" sz="2800" b="1" i="0" dirty="0">
                <a:solidFill>
                  <a:srgbClr val="333333"/>
                </a:solidFill>
                <a:effectLst/>
              </a:rPr>
              <a:t>Capital gains</a:t>
            </a:r>
          </a:p>
          <a:p>
            <a:pPr algn="l">
              <a:buFont typeface="Arial" panose="020B0604020202020204" pitchFamily="34" charset="0"/>
              <a:buChar char="•"/>
            </a:pPr>
            <a:r>
              <a:rPr lang="en-US" sz="2800" b="1" i="0" dirty="0">
                <a:solidFill>
                  <a:srgbClr val="333333"/>
                </a:solidFill>
                <a:effectLst/>
              </a:rPr>
              <a:t>Transfer payments: Pensions, subsidy, Scholarship</a:t>
            </a:r>
            <a:r>
              <a:rPr lang="en-US" sz="2800" b="1" i="0">
                <a:solidFill>
                  <a:srgbClr val="333333"/>
                </a:solidFill>
                <a:effectLst/>
              </a:rPr>
              <a:t>, gift</a:t>
            </a:r>
            <a:endParaRPr lang="en-US" sz="2800" b="1" i="0" dirty="0">
              <a:solidFill>
                <a:srgbClr val="333333"/>
              </a:solidFill>
              <a:effectLst/>
            </a:endParaRPr>
          </a:p>
          <a:p>
            <a:pPr algn="l">
              <a:buFont typeface="Arial" panose="020B0604020202020204" pitchFamily="34" charset="0"/>
              <a:buChar char="•"/>
            </a:pPr>
            <a:r>
              <a:rPr lang="en-US" sz="2800" b="1" i="0" dirty="0">
                <a:solidFill>
                  <a:srgbClr val="333333"/>
                </a:solidFill>
                <a:effectLst/>
              </a:rPr>
              <a:t>Goods made for self-use</a:t>
            </a:r>
          </a:p>
          <a:p>
            <a:pPr algn="l">
              <a:buFont typeface="Arial" panose="020B0604020202020204" pitchFamily="34" charset="0"/>
              <a:buChar char="•"/>
            </a:pPr>
            <a:r>
              <a:rPr lang="en-US" sz="2800" b="1" i="0" dirty="0">
                <a:solidFill>
                  <a:srgbClr val="333333"/>
                </a:solidFill>
                <a:effectLst/>
              </a:rPr>
              <a:t>Old goods, income from sale of old house, sale of shares etc.</a:t>
            </a:r>
          </a:p>
          <a:p>
            <a:pPr marL="0" indent="0">
              <a:buNone/>
            </a:pPr>
            <a:endParaRPr lang="en-IN" dirty="0"/>
          </a:p>
        </p:txBody>
      </p:sp>
    </p:spTree>
    <p:extLst>
      <p:ext uri="{BB962C8B-B14F-4D97-AF65-F5344CB8AC3E}">
        <p14:creationId xmlns:p14="http://schemas.microsoft.com/office/powerpoint/2010/main" val="3654919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2093</Words>
  <Application>Microsoft Office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Open Sans</vt:lpstr>
      <vt:lpstr>Office Theme</vt:lpstr>
      <vt:lpstr>PowerPoint Presentation</vt:lpstr>
      <vt:lpstr>PowerPoint Presentation</vt:lpstr>
      <vt:lpstr>What is the Difference Between International Monetary Fund (IMF) and the World Bank?</vt:lpstr>
      <vt:lpstr>Responsibilities/functions of IMF</vt:lpstr>
      <vt:lpstr>World Bank Group Head office of World Bank is in Washington DC</vt:lpstr>
      <vt:lpstr>Objectives/functions of the World Bank.</vt:lpstr>
      <vt:lpstr>PowerPoint Presentation</vt:lpstr>
      <vt:lpstr>Difficulties in the measurement of National Income.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Suhas Vaishampayan.</dc:creator>
  <cp:lastModifiedBy>Suhas Vaishampayan.</cp:lastModifiedBy>
  <cp:revision>2</cp:revision>
  <dcterms:created xsi:type="dcterms:W3CDTF">2022-10-11T14:07:21Z</dcterms:created>
  <dcterms:modified xsi:type="dcterms:W3CDTF">2022-10-11T16:46:33Z</dcterms:modified>
</cp:coreProperties>
</file>