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3"/>
  </p:notesMasterIdLst>
  <p:sldIdLst>
    <p:sldId id="256" r:id="rId2"/>
    <p:sldId id="403" r:id="rId3"/>
    <p:sldId id="260" r:id="rId4"/>
    <p:sldId id="258" r:id="rId5"/>
    <p:sldId id="262" r:id="rId6"/>
    <p:sldId id="266" r:id="rId7"/>
    <p:sldId id="404" r:id="rId8"/>
    <p:sldId id="362" r:id="rId9"/>
    <p:sldId id="457" r:id="rId10"/>
    <p:sldId id="267" r:id="rId11"/>
    <p:sldId id="268" r:id="rId12"/>
    <p:sldId id="270" r:id="rId13"/>
    <p:sldId id="399" r:id="rId14"/>
    <p:sldId id="271" r:id="rId15"/>
    <p:sldId id="285" r:id="rId16"/>
    <p:sldId id="284" r:id="rId17"/>
    <p:sldId id="392" r:id="rId18"/>
    <p:sldId id="393" r:id="rId19"/>
    <p:sldId id="395" r:id="rId20"/>
    <p:sldId id="401" r:id="rId21"/>
    <p:sldId id="364" r:id="rId22"/>
    <p:sldId id="405" r:id="rId23"/>
    <p:sldId id="406" r:id="rId24"/>
    <p:sldId id="407" r:id="rId25"/>
    <p:sldId id="409" r:id="rId26"/>
    <p:sldId id="451" r:id="rId27"/>
    <p:sldId id="452" r:id="rId28"/>
    <p:sldId id="453" r:id="rId29"/>
    <p:sldId id="454" r:id="rId30"/>
    <p:sldId id="455" r:id="rId31"/>
    <p:sldId id="456" r:id="rId32"/>
    <p:sldId id="423" r:id="rId33"/>
    <p:sldId id="424" r:id="rId34"/>
    <p:sldId id="425" r:id="rId35"/>
    <p:sldId id="426" r:id="rId36"/>
    <p:sldId id="427" r:id="rId37"/>
    <p:sldId id="428" r:id="rId38"/>
    <p:sldId id="429" r:id="rId39"/>
    <p:sldId id="430" r:id="rId40"/>
    <p:sldId id="431" r:id="rId41"/>
    <p:sldId id="43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28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DA0EE-5B5F-4294-A886-B9C50B5B1C31}" type="datetimeFigureOut">
              <a:rPr lang="en-IN" smtClean="0"/>
              <a:pPr/>
              <a:t>05/08/2022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090EB-73D2-485C-8542-BDDA7F1F37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327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1E0A3-FC6C-CB7D-0696-426515234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9A228-52B6-3F0A-45E0-897B491BD7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9AE53-CC17-52BC-044E-3886E545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F8D33-D513-4FFC-B351-8E762A390AC7}" type="datetime1">
              <a:rPr lang="en-IN" smtClean="0"/>
              <a:pPr/>
              <a:t>05/08/2022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03125-096C-54EF-CDB1-FB8A67E9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2015 Cengagje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C49FE-D547-EC74-0C26-B857131E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8D7E-2CC0-4FFA-9E8D-4BB92476D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61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0998-B54C-5A29-FAD2-D125B12F4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999D4-9365-5946-274E-429CDF0F3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95D3E-536E-64A1-12D8-C105D548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E0CE8-C389-4F00-8A1C-9ECEC3DCD522}" type="datetime1">
              <a:rPr lang="en-IN" smtClean="0"/>
              <a:pPr/>
              <a:t>05/08/2022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CB22D-CC3A-21BC-8C1F-FEAB3BAB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2015 Cengagje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6F1F0-B7D1-F79E-B3C7-DB7F418A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8D7E-2CC0-4FFA-9E8D-4BB92476D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5D46B-A7F4-C6BF-2E4D-4A0CC621A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9C9A5F-4462-491D-A9BB-A4309F33A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BABB-561E-B021-4F86-95EF25E4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F1427-D43A-412B-A30A-1F4A175CEE4A}" type="datetime1">
              <a:rPr lang="en-IN" smtClean="0"/>
              <a:pPr/>
              <a:t>05/08/2022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F3DCE-674D-D36D-3667-54B2CAE2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2015 Cengagje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303F8-B6B2-677A-017D-A2562B78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8D7E-2CC0-4FFA-9E8D-4BB92476D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5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2F78E-9197-E710-54B3-962A9BEF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43296-A2C5-EE33-062C-1E8424222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A67F-57D0-89D5-C1BC-8E4B7585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DDCF-9970-487B-A096-7CC552D383F3}" type="datetime1">
              <a:rPr lang="en-IN" smtClean="0"/>
              <a:pPr/>
              <a:t>05/08/2022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FD286-B2AE-3363-39A2-88313271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2015 Cengagje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C92DF-89B4-47C1-695D-B4031F79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8D7E-2CC0-4FFA-9E8D-4BB92476D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78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4A4A-5329-34DE-D545-6855FF2B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277EC-89D1-B6EC-E784-1AADBD17B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5AA64-6D0F-AAEA-E81E-999E20FE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83DF-37E6-40FD-A0E0-839B7E2CAEC9}" type="datetime1">
              <a:rPr lang="en-IN" smtClean="0"/>
              <a:pPr/>
              <a:t>05/08/2022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7A93C-EE42-F208-5690-0AC6843A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2015 Cengagje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73907-E8AD-3631-220D-A00D877C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8D7E-2CC0-4FFA-9E8D-4BB92476D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508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EAA2D-8ED8-D2EF-85F8-3F62E505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F2C1D-E905-0A2C-5303-55EBD7CD5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582C8-9827-FCB9-BB0E-8199B0D2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62046-E4C8-87D3-5211-922B829FC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2ED73-AB36-4E56-B82F-26B848C6FB2D}" type="datetime1">
              <a:rPr lang="en-IN" smtClean="0"/>
              <a:pPr/>
              <a:t>05/08/2022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0804-BD23-3622-F772-8C15449D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2015 Cengagje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33C96-72EA-858A-376D-7A314A0E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8D7E-2CC0-4FFA-9E8D-4BB92476D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06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4597-5185-13A5-DDA7-EF1A1219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6AE32-D457-D07D-DF71-A65A090A1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2D77E-3999-8421-CC18-6165F2874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61264-03AC-203B-F03C-8AB2504BF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F3DCD-AA99-35EE-0983-49ED4AF31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4899C-476B-3989-9AD1-43570A96B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B511-D644-4728-93A1-96328374343F}" type="datetime1">
              <a:rPr lang="en-IN" smtClean="0"/>
              <a:pPr/>
              <a:t>05/08/2022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597678-03B1-C76C-9964-3CF7F9C6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2015 Cengagje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FC819-F3D8-8114-85AE-29D2F446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8D7E-2CC0-4FFA-9E8D-4BB92476D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18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0D92D-D983-DDB2-14EA-B92CA5558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C912C-3B9E-C3B5-9562-C53259CDA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3BA22-6D84-4EC9-8224-65DA98737ECA}" type="datetime1">
              <a:rPr lang="en-IN" smtClean="0"/>
              <a:pPr/>
              <a:t>05/08/2022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E245E-FEE7-3392-4B59-631CF9B4D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2015 Cengagje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CC272-16F5-CB6D-1E9A-5F86B6A7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8D7E-2CC0-4FFA-9E8D-4BB92476D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26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08E984-793D-72B4-83FB-3C1B17797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AF629-B357-4367-94AD-5F1919E35F59}" type="datetime1">
              <a:rPr lang="en-IN" smtClean="0"/>
              <a:pPr/>
              <a:t>05/08/2022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387EC-132A-C4A6-9D2E-C70CE6210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2015 Cengagje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DB48C-65D9-F6A2-3220-C62E1925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8D7E-2CC0-4FFA-9E8D-4BB92476D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9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530E-E182-1EDA-D685-7B9B904E8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7864-A507-0FC7-D2AA-417B64487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FB64E-EF46-2110-BF7A-D28FFD5D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93C13-0500-B252-41C2-C96197B7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EC07F-971A-4142-B90D-364D9F5E0A83}" type="datetime1">
              <a:rPr lang="en-IN" smtClean="0"/>
              <a:pPr/>
              <a:t>05/08/2022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67E93-8E68-5F41-6609-C4AA374D9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2015 Cengagje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DA69E-B72A-66F2-7584-D8FD6C31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8D7E-2CC0-4FFA-9E8D-4BB92476D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9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D165-33DB-C3FB-7BB4-B9C1AE967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3FF5A-ABB8-01E6-7DCC-8EC61D3FC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4205B1-42A8-393A-A5EB-C106E9DB9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8DC4B-FAC0-E319-E2A0-26E7FC74A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B3C35-531E-4165-905B-8FBF93F0138C}" type="datetime1">
              <a:rPr lang="en-IN" smtClean="0"/>
              <a:pPr/>
              <a:t>05/08/2022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C4F03-706C-28AB-89FC-EAED15429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2015 Cengagje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CFE04-8142-4958-E13F-DB6E4106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48D7E-2CC0-4FFA-9E8D-4BB92476D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4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E036E5-C6A3-3AA3-82DD-A14FC57E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0C653-645D-6FCD-357A-0C5062EE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19744-CF46-49D0-A623-A55427906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137668-E483-4655-8235-AE688B3A9206}" type="datetime1">
              <a:rPr lang="en-IN" smtClean="0"/>
              <a:pPr/>
              <a:t>05/08/2022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E6C8F-5681-602C-E23A-288B2C5E0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/>
              <a:t>© 2015 Cengagje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A838A-6FFA-DAD7-B300-0F1033F4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148D7E-2CC0-4FFA-9E8D-4BB92476D7B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55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C27CB-19C4-D03B-4A59-F97CDAA0E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Regulatory Environment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1872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AC740C6-08DC-D0AB-F982-B8B14F446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1" y="228600"/>
            <a:ext cx="7116763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solidFill>
                  <a:srgbClr val="257566"/>
                </a:solidFill>
              </a:rPr>
              <a:t>Government’s</a:t>
            </a:r>
            <a:r>
              <a:rPr lang="en-US" altLang="en-US" sz="4000">
                <a:solidFill>
                  <a:srgbClr val="257566"/>
                </a:solidFill>
              </a:rPr>
              <a:t> </a:t>
            </a:r>
            <a:r>
              <a:rPr lang="en-US" altLang="en-US" sz="4000" b="1">
                <a:solidFill>
                  <a:srgbClr val="257566"/>
                </a:solidFill>
              </a:rPr>
              <a:t>Nonregulatory Influence on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8CC2CC-A1DA-0AA6-2067-852AF2A06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3055" y="1524000"/>
            <a:ext cx="9312709" cy="4800600"/>
          </a:xfrm>
        </p:spPr>
        <p:txBody>
          <a:bodyPr rtlCol="0">
            <a:norm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3200" b="1" dirty="0">
                <a:solidFill>
                  <a:srgbClr val="257566"/>
                </a:solidFill>
                <a:cs typeface="Times New Roman" pitchFamily="18" charset="0"/>
              </a:rPr>
              <a:t>Two major no regulatory issues - 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srgbClr val="257566"/>
                </a:solidFill>
              </a:rPr>
              <a:t>Industrial policy -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Concerned with the role of government in a national economy.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600" b="1" dirty="0">
                <a:solidFill>
                  <a:srgbClr val="257566"/>
                </a:solidFill>
              </a:rPr>
              <a:t>Privatization -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Whether current public functions (e.g., public education, public transit, social security, fire service) should be turned over to the private (business) sector?</a:t>
            </a:r>
          </a:p>
          <a:p>
            <a:pPr>
              <a:defRPr/>
            </a:pPr>
            <a:endParaRPr lang="en-US" sz="3600" dirty="0"/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7551BEF-404C-E509-A087-6DDDD7954D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0" y="228600"/>
            <a:ext cx="6705600" cy="914400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257566"/>
                </a:solidFill>
              </a:rPr>
              <a:t>Industrial Policy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08545-E21C-BE85-3B58-8DA634987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9819" y="1295400"/>
            <a:ext cx="9575946" cy="5029200"/>
          </a:xfrm>
        </p:spPr>
        <p:txBody>
          <a:bodyPr rtlCol="0">
            <a:norm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rgbClr val="257566"/>
                </a:solidFill>
                <a:cs typeface="Times New Roman" pitchFamily="18" charset="0"/>
              </a:rPr>
              <a:t>Industrial policy - 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Every form of state intervention that affects industry as a distinct part of the economy.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A current trend toward stronger industrial policy is likely to continue while the world economy works to recover from the global financial crisis.</a:t>
            </a:r>
          </a:p>
          <a:p>
            <a:pPr algn="l">
              <a:defRPr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300A29E-50AE-079C-1C45-D025AA076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5200" y="228600"/>
            <a:ext cx="6781800" cy="838200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257566"/>
                </a:solidFill>
              </a:rPr>
              <a:t>Privatization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BBC8C3-78C8-932A-56C1-094EC82E3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7" y="1371601"/>
            <a:ext cx="9520528" cy="5249863"/>
          </a:xfrm>
        </p:spPr>
        <p:txBody>
          <a:bodyPr rtlCol="0">
            <a:normAutofit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rgbClr val="257566"/>
                </a:solidFill>
                <a:cs typeface="Times New Roman" pitchFamily="18" charset="0"/>
              </a:rPr>
              <a:t>Privatization - 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process of changing a public organization to private control or ownership. 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intent is to capture the discipline of the free market and a spirit of entrepreneurial risk-taking. 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Two functions a government might perform: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Producing a service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Providing a service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8D686AF8-5666-AD7F-F68C-CF055DD5F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7764" y="228600"/>
            <a:ext cx="6446837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257566"/>
                </a:solidFill>
              </a:rPr>
              <a:t>The Privatization Debate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6964EE-81F3-399E-177B-12611DFCC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1447801"/>
            <a:ext cx="9409690" cy="5173663"/>
          </a:xfrm>
        </p:spPr>
        <p:txBody>
          <a:bodyPr rtlCol="0">
            <a:normAutofit fontScale="92500" lnSpcReduction="20000"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3800" b="1" dirty="0">
                <a:solidFill>
                  <a:schemeClr val="tx2">
                    <a:lumMod val="75000"/>
                  </a:schemeClr>
                </a:solidFill>
              </a:rPr>
              <a:t>Pro-Privatization -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100" dirty="0"/>
              <a:t>Government has no comparative advantage in many functions.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100" dirty="0"/>
              <a:t>Government is less efficient and less flexible.</a:t>
            </a:r>
          </a:p>
          <a:p>
            <a:pPr algn="l">
              <a:spcBef>
                <a:spcPts val="0"/>
              </a:spcBef>
              <a:spcAft>
                <a:spcPts val="1200"/>
              </a:spcAft>
              <a:defRPr/>
            </a:pPr>
            <a:r>
              <a:rPr lang="en-US" sz="3800" b="1" dirty="0">
                <a:solidFill>
                  <a:schemeClr val="tx2">
                    <a:lumMod val="75000"/>
                  </a:schemeClr>
                </a:solidFill>
              </a:rPr>
              <a:t>Anti-Privatization -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100" dirty="0"/>
              <a:t>Some activities cannot be effectively handled by the private sector.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100" dirty="0"/>
              <a:t>Privatization produces uneven results in efficiency gains and cost savings.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3100" dirty="0"/>
              <a:t>Privatization works best when the pursuit of profits does not work against broader social goals or public policy.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8E48-F0E9-5DC8-7A31-62063E55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2801" y="228600"/>
            <a:ext cx="7192963" cy="9906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 b="1" dirty="0">
                <a:solidFill>
                  <a:srgbClr val="257566"/>
                </a:solidFill>
              </a:rPr>
              <a:t>Other Nonregulatory </a:t>
            </a:r>
            <a:br>
              <a:rPr lang="en-US" sz="4000" b="1" dirty="0">
                <a:solidFill>
                  <a:srgbClr val="257566"/>
                </a:solidFill>
              </a:rPr>
            </a:br>
            <a:r>
              <a:rPr lang="en-US" sz="4000" b="1" dirty="0">
                <a:solidFill>
                  <a:srgbClr val="257566"/>
                </a:solidFill>
              </a:rPr>
              <a:t>Government Influences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1D0B9-DC0F-3795-2953-3A084A208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4727" y="1524001"/>
            <a:ext cx="9091037" cy="5097463"/>
          </a:xfrm>
        </p:spPr>
        <p:txBody>
          <a:bodyPr rtlCol="0">
            <a:normAutofit fontScale="32500" lnSpcReduction="20000"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8600" b="1" dirty="0">
                <a:solidFill>
                  <a:srgbClr val="257566"/>
                </a:solidFill>
              </a:rPr>
              <a:t>Government is: </a:t>
            </a:r>
          </a:p>
          <a:p>
            <a:pPr marL="720725" lvl="1" indent="-263525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7400" dirty="0"/>
              <a:t>A major employer</a:t>
            </a:r>
          </a:p>
          <a:p>
            <a:pPr marL="720725" lvl="1" indent="-263525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7400" dirty="0"/>
              <a:t>A standard setter</a:t>
            </a:r>
          </a:p>
          <a:p>
            <a:pPr marL="720725" lvl="1" indent="-263525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7400" dirty="0"/>
              <a:t>One of the largest purchasers</a:t>
            </a:r>
          </a:p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8600" b="1" dirty="0">
                <a:solidFill>
                  <a:srgbClr val="257566"/>
                </a:solidFill>
              </a:rPr>
              <a:t>Government influences business by:</a:t>
            </a:r>
          </a:p>
          <a:p>
            <a:pPr marL="720725" lvl="1" indent="-263525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7400" dirty="0"/>
              <a:t>The use of Subsidies</a:t>
            </a:r>
          </a:p>
          <a:p>
            <a:pPr marL="720725" lvl="1" indent="-263525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7400" dirty="0"/>
              <a:t>Transfer payments</a:t>
            </a:r>
          </a:p>
          <a:p>
            <a:pPr marL="720725" lvl="1" indent="-263525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7400" dirty="0"/>
              <a:t>Loans and loan guarantees</a:t>
            </a:r>
          </a:p>
          <a:p>
            <a:pPr marL="720725" lvl="1" indent="-263525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7400" dirty="0"/>
              <a:t>Taxation</a:t>
            </a:r>
          </a:p>
          <a:p>
            <a:pPr marL="720725" lvl="1" indent="-263525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7400" dirty="0"/>
              <a:t>Monetary policy</a:t>
            </a:r>
          </a:p>
          <a:p>
            <a:pPr marL="720725" lvl="1" indent="-263525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7400" dirty="0"/>
              <a:t>Moral encouragement</a:t>
            </a:r>
          </a:p>
          <a:p>
            <a:pPr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23B4-B9B0-3347-8553-EC752AF0C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1" y="228600"/>
            <a:ext cx="7116763" cy="9906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 b="1" dirty="0">
                <a:solidFill>
                  <a:srgbClr val="257566"/>
                </a:solidFill>
              </a:rPr>
              <a:t>Government’s </a:t>
            </a:r>
            <a:br>
              <a:rPr lang="en-US" sz="4000" b="1" dirty="0">
                <a:solidFill>
                  <a:srgbClr val="257566"/>
                </a:solidFill>
              </a:rPr>
            </a:br>
            <a:r>
              <a:rPr lang="en-US" sz="4000" b="1" dirty="0">
                <a:solidFill>
                  <a:srgbClr val="257566"/>
                </a:solidFill>
              </a:rPr>
              <a:t>Regulatory Influence on Business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0DF526-6019-CD2B-178E-A946C05B919B}"/>
              </a:ext>
            </a:extLst>
          </p:cNvPr>
          <p:cNvSpPr txBox="1"/>
          <p:nvPr/>
        </p:nvSpPr>
        <p:spPr>
          <a:xfrm>
            <a:off x="637309" y="1752600"/>
            <a:ext cx="9649691" cy="4648200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affecting every aspect of how business functions.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people agree that some regulation is necessary to ensure that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consumers and employees are treated fairly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not exposed to hazards, and to protect the environment.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businesses also think that regulation has often been too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scope, too </a:t>
            </a:r>
            <a:r>
              <a:rPr lang="en-US" sz="2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costly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burdensome in terms of red tape.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9FBE-6A86-3323-9FFF-D644035A7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1" y="228600"/>
            <a:ext cx="7116763" cy="10668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4000" b="1" dirty="0">
                <a:solidFill>
                  <a:srgbClr val="257566"/>
                </a:solidFill>
              </a:rPr>
              <a:t>Regulation - What Does It Mean</a:t>
            </a:r>
            <a:r>
              <a:rPr lang="en-US" sz="4000" dirty="0">
                <a:solidFill>
                  <a:srgbClr val="257566"/>
                </a:solidFill>
              </a:rPr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A75C1-2171-F2DA-29C4-81FB1B5EA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3" y="1524001"/>
            <a:ext cx="9077182" cy="5097463"/>
          </a:xfrm>
        </p:spPr>
        <p:txBody>
          <a:bodyPr rtlCol="0">
            <a:normAutofit lnSpcReduction="10000"/>
          </a:bodyPr>
          <a:lstStyle/>
          <a:p>
            <a:pPr algn="l">
              <a:spcBef>
                <a:spcPts val="0"/>
              </a:spcBef>
              <a:spcAft>
                <a:spcPts val="1200"/>
              </a:spcAft>
              <a:defRPr/>
            </a:pPr>
            <a:r>
              <a:rPr lang="en-US" b="1" dirty="0">
                <a:solidFill>
                  <a:srgbClr val="257566"/>
                </a:solidFill>
                <a:cs typeface="Times New Roman" pitchFamily="18" charset="0"/>
              </a:rPr>
              <a:t>Regulation - 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act of governing, </a:t>
            </a:r>
            <a:r>
              <a:rPr lang="en-US" sz="2800" b="1" u="sng" dirty="0"/>
              <a:t>directing according </a:t>
            </a:r>
            <a:r>
              <a:rPr lang="en-US" sz="2800" dirty="0"/>
              <a:t>to rule, or bringing under the </a:t>
            </a:r>
            <a:r>
              <a:rPr lang="en-US" sz="2800" b="1" u="sng" dirty="0"/>
              <a:t>control of law </a:t>
            </a:r>
            <a:r>
              <a:rPr lang="en-US" sz="2800" dirty="0"/>
              <a:t>or constituted authority.</a:t>
            </a:r>
          </a:p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srgbClr val="257566"/>
                </a:solidFill>
              </a:rPr>
              <a:t>A federal regulatory agency </a:t>
            </a:r>
            <a:r>
              <a:rPr lang="en-US" sz="2800" dirty="0">
                <a:solidFill>
                  <a:srgbClr val="257566"/>
                </a:solidFill>
              </a:rPr>
              <a:t>-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Has decision-making authority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Establishes standards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Operates principally  on domestic business 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Has members appointed by the President subject to Senate confirmation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Has its legal procedures governed by the Administrative Procedures Act</a:t>
            </a:r>
          </a:p>
          <a:p>
            <a:pPr algn="l">
              <a:defRPr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9D6CD53E-4457-72C7-34DC-AD537CBE3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7763" y="228600"/>
            <a:ext cx="6858000" cy="838200"/>
          </a:xfrm>
        </p:spPr>
        <p:txBody>
          <a:bodyPr/>
          <a:lstStyle/>
          <a:p>
            <a:pPr eaLnBrk="1" hangingPunct="1"/>
            <a:r>
              <a:rPr lang="en-US" altLang="en-US" sz="3600" b="1">
                <a:solidFill>
                  <a:srgbClr val="257566"/>
                </a:solidFill>
              </a:rPr>
              <a:t>Reasons</a:t>
            </a:r>
            <a:r>
              <a:rPr lang="en-US" altLang="en-US" sz="3600">
                <a:solidFill>
                  <a:srgbClr val="257566"/>
                </a:solidFill>
              </a:rPr>
              <a:t> </a:t>
            </a:r>
            <a:r>
              <a:rPr lang="en-US" altLang="en-US" sz="3600" b="1">
                <a:solidFill>
                  <a:srgbClr val="257566"/>
                </a:solidFill>
              </a:rPr>
              <a:t>for Regulation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E8D0A09-FB19-FCB9-2C05-B33ED943D085}"/>
              </a:ext>
            </a:extLst>
          </p:cNvPr>
          <p:cNvGrpSpPr>
            <a:grpSpLocks/>
          </p:cNvGrpSpPr>
          <p:nvPr/>
        </p:nvGrpSpPr>
        <p:grpSpPr bwMode="auto">
          <a:xfrm>
            <a:off x="4538932" y="2061597"/>
            <a:ext cx="4876800" cy="4191000"/>
            <a:chOff x="1632" y="1008"/>
            <a:chExt cx="3360" cy="2832"/>
          </a:xfrm>
          <a:solidFill>
            <a:schemeClr val="accent5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31A6DA77-0F32-D891-00D3-B9C7E94204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593"/>
              <a:ext cx="3360" cy="49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>
                  <a:latin typeface="Times New Roman" pitchFamily="18" charset="0"/>
                  <a:cs typeface="Times New Roman" pitchFamily="18" charset="0"/>
                </a:rPr>
                <a:t>Controlling negative externalities</a:t>
              </a:r>
            </a:p>
          </p:txBody>
        </p:sp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2C7C48B6-FA42-C925-8ECA-1CD1BFE44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78"/>
              <a:ext cx="3360" cy="49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>
                  <a:latin typeface="Times New Roman" pitchFamily="18" charset="0"/>
                  <a:cs typeface="Times New Roman" pitchFamily="18" charset="0"/>
                </a:rPr>
                <a:t>Achieving social goals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E71A55C2-2384-CBA4-08EC-8B2699C9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63"/>
              <a:ext cx="3360" cy="49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>
                  <a:latin typeface="Times New Roman" pitchFamily="18" charset="0"/>
                  <a:cs typeface="Times New Roman" pitchFamily="18" charset="0"/>
                </a:rPr>
                <a:t>Controlling excess profits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D367AB4-60BF-11F2-02CE-A3F8467CB5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008"/>
              <a:ext cx="3360" cy="49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>
                  <a:latin typeface="Times New Roman" pitchFamily="18" charset="0"/>
                  <a:cs typeface="Times New Roman" pitchFamily="18" charset="0"/>
                </a:rPr>
                <a:t>Controlling natural monopolies</a:t>
              </a:r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A647420C-22BA-89BA-13BC-E68D8C7034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3348"/>
              <a:ext cx="3360" cy="492"/>
            </a:xfrm>
            <a:prstGeom prst="rect">
              <a:avLst/>
            </a:prstGeom>
            <a:grpFill/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200" b="1" dirty="0">
                  <a:latin typeface="Times New Roman" pitchFamily="18" charset="0"/>
                  <a:cs typeface="Times New Roman" pitchFamily="18" charset="0"/>
                </a:rPr>
                <a:t>Controlling excessive competition </a:t>
              </a:r>
            </a:p>
          </p:txBody>
        </p:sp>
      </p:grpSp>
      <p:sp>
        <p:nvSpPr>
          <p:cNvPr id="20486" name="TextBox 2">
            <a:extLst>
              <a:ext uri="{FF2B5EF4-FFF2-40B4-BE49-F238E27FC236}">
                <a16:creationId xmlns:a16="http://schemas.microsoft.com/office/drawing/2014/main" id="{302CDFA5-AF58-09B7-BAB4-9A741272B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371601"/>
            <a:ext cx="5907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Most regulation arises out of a </a:t>
            </a:r>
            <a:r>
              <a:rPr lang="en-US" altLang="en-US" sz="2400" b="1" i="1">
                <a:latin typeface="Times New Roman" pitchFamily="18" charset="0"/>
                <a:cs typeface="Times New Roman" pitchFamily="18" charset="0"/>
              </a:rPr>
              <a:t>market failure</a:t>
            </a:r>
            <a:r>
              <a:rPr lang="en-US" alt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4E62-E4EF-D163-863F-733A9DE4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02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>
                <a:solidFill>
                  <a:srgbClr val="257566"/>
                </a:solidFill>
                <a:cs typeface="Times New Roman" panose="02020603050405020304" pitchFamily="18" charset="0"/>
              </a:rPr>
              <a:t>Types of Regulation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BEE7D-779E-C704-0254-06671B6D834B}"/>
              </a:ext>
            </a:extLst>
          </p:cNvPr>
          <p:cNvGrpSpPr>
            <a:grpSpLocks/>
          </p:cNvGrpSpPr>
          <p:nvPr/>
        </p:nvGrpSpPr>
        <p:grpSpPr bwMode="auto">
          <a:xfrm>
            <a:off x="1768466" y="1055948"/>
            <a:ext cx="8229600" cy="2336767"/>
            <a:chOff x="384" y="995"/>
            <a:chExt cx="5136" cy="13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CF12864-51DE-7694-8803-4848FD2A48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995"/>
              <a:ext cx="3168" cy="1321"/>
              <a:chOff x="2736" y="876"/>
              <a:chExt cx="2784" cy="1549"/>
            </a:xfrm>
          </p:grpSpPr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6B8B4CF4-2DAA-590F-9752-A5F20E711C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421"/>
                <a:ext cx="2784" cy="45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100" b="1" dirty="0">
                    <a:solidFill>
                      <a:schemeClr val="tx1"/>
                    </a:solidFill>
                    <a:cs typeface="Times New Roman" pitchFamily="18" charset="0"/>
                  </a:rPr>
                  <a:t>Civil Aeronautics Board</a:t>
                </a:r>
              </a:p>
            </p:txBody>
          </p:sp>
          <p:sp>
            <p:nvSpPr>
              <p:cNvPr id="16" name="Rectangle 7">
                <a:extLst>
                  <a:ext uri="{FF2B5EF4-FFF2-40B4-BE49-F238E27FC236}">
                    <a16:creationId xmlns:a16="http://schemas.microsoft.com/office/drawing/2014/main" id="{95E84918-121F-E488-6864-5B19A8DF8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967"/>
                <a:ext cx="2784" cy="458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100" b="1" dirty="0">
                    <a:solidFill>
                      <a:schemeClr val="tx1"/>
                    </a:solidFill>
                    <a:cs typeface="Times New Roman" pitchFamily="18" charset="0"/>
                  </a:rPr>
                  <a:t>Federal Communications Commission</a:t>
                </a:r>
              </a:p>
            </p:txBody>
          </p:sp>
          <p:sp>
            <p:nvSpPr>
              <p:cNvPr id="17" name="Rectangle 8">
                <a:extLst>
                  <a:ext uri="{FF2B5EF4-FFF2-40B4-BE49-F238E27FC236}">
                    <a16:creationId xmlns:a16="http://schemas.microsoft.com/office/drawing/2014/main" id="{53049590-E512-0D20-1AC1-47061A8DB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876"/>
                <a:ext cx="2784" cy="45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100" b="1" dirty="0">
                    <a:solidFill>
                      <a:schemeClr val="tx1"/>
                    </a:solidFill>
                    <a:cs typeface="Times New Roman" pitchFamily="18" charset="0"/>
                  </a:rPr>
                  <a:t>Interstate Commerce Commission</a:t>
                </a:r>
              </a:p>
            </p:txBody>
          </p:sp>
        </p:grp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A0C40B2B-904F-CF36-4CB5-8C0EDE1C8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08"/>
              <a:ext cx="1392" cy="129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Economic</a:t>
              </a:r>
              <a:b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</a:b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Regulation</a:t>
              </a:r>
            </a:p>
          </p:txBody>
        </p:sp>
        <p:cxnSp>
          <p:nvCxnSpPr>
            <p:cNvPr id="12" name="AutoShape 10">
              <a:extLst>
                <a:ext uri="{FF2B5EF4-FFF2-40B4-BE49-F238E27FC236}">
                  <a16:creationId xmlns:a16="http://schemas.microsoft.com/office/drawing/2014/main" id="{9B0CFE29-5992-2B6D-11F0-8587BF9A6534}"/>
                </a:ext>
              </a:extLst>
            </p:cNvPr>
            <p:cNvCxnSpPr>
              <a:cxnSpLocks noChangeShapeType="1"/>
              <a:stCxn id="11" idx="6"/>
              <a:endCxn id="17" idx="1"/>
            </p:cNvCxnSpPr>
            <p:nvPr/>
          </p:nvCxnSpPr>
          <p:spPr bwMode="auto">
            <a:xfrm flipV="1">
              <a:off x="1776" y="1191"/>
              <a:ext cx="576" cy="46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cxnSp>
        <p:cxnSp>
          <p:nvCxnSpPr>
            <p:cNvPr id="13" name="AutoShape 11">
              <a:extLst>
                <a:ext uri="{FF2B5EF4-FFF2-40B4-BE49-F238E27FC236}">
                  <a16:creationId xmlns:a16="http://schemas.microsoft.com/office/drawing/2014/main" id="{530D8D99-1905-AAF9-D590-228668B0698D}"/>
                </a:ext>
              </a:extLst>
            </p:cNvPr>
            <p:cNvCxnSpPr>
              <a:cxnSpLocks noChangeShapeType="1"/>
              <a:stCxn id="11" idx="6"/>
              <a:endCxn id="15" idx="1"/>
            </p:cNvCxnSpPr>
            <p:nvPr/>
          </p:nvCxnSpPr>
          <p:spPr bwMode="auto">
            <a:xfrm>
              <a:off x="1776" y="1656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cxnSp>
        <p:cxnSp>
          <p:nvCxnSpPr>
            <p:cNvPr id="14" name="AutoShape 12">
              <a:extLst>
                <a:ext uri="{FF2B5EF4-FFF2-40B4-BE49-F238E27FC236}">
                  <a16:creationId xmlns:a16="http://schemas.microsoft.com/office/drawing/2014/main" id="{0CA599DF-5662-96F4-0398-17F6FCF83139}"/>
                </a:ext>
              </a:extLst>
            </p:cNvPr>
            <p:cNvCxnSpPr>
              <a:cxnSpLocks noChangeShapeType="1"/>
              <a:stCxn id="11" idx="6"/>
              <a:endCxn id="16" idx="1"/>
            </p:cNvCxnSpPr>
            <p:nvPr/>
          </p:nvCxnSpPr>
          <p:spPr bwMode="auto">
            <a:xfrm>
              <a:off x="1776" y="1656"/>
              <a:ext cx="576" cy="46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</p:cxnSp>
      </p:grpSp>
      <p:grpSp>
        <p:nvGrpSpPr>
          <p:cNvPr id="18" name="Group 13">
            <a:extLst>
              <a:ext uri="{FF2B5EF4-FFF2-40B4-BE49-F238E27FC236}">
                <a16:creationId xmlns:a16="http://schemas.microsoft.com/office/drawing/2014/main" id="{77639DCE-4A8A-C2E2-F3B9-0B78DC0EF6EC}"/>
              </a:ext>
            </a:extLst>
          </p:cNvPr>
          <p:cNvGrpSpPr>
            <a:grpSpLocks/>
          </p:cNvGrpSpPr>
          <p:nvPr/>
        </p:nvGrpSpPr>
        <p:grpSpPr bwMode="auto">
          <a:xfrm>
            <a:off x="1753011" y="3690256"/>
            <a:ext cx="8229600" cy="2286000"/>
            <a:chOff x="384" y="995"/>
            <a:chExt cx="5136" cy="132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9" name="Group 14">
              <a:extLst>
                <a:ext uri="{FF2B5EF4-FFF2-40B4-BE49-F238E27FC236}">
                  <a16:creationId xmlns:a16="http://schemas.microsoft.com/office/drawing/2014/main" id="{50C6791B-3404-0168-A2E2-446A1C6AE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995"/>
              <a:ext cx="3168" cy="1321"/>
              <a:chOff x="2736" y="876"/>
              <a:chExt cx="2784" cy="1549"/>
            </a:xfrm>
          </p:grpSpPr>
          <p:sp>
            <p:nvSpPr>
              <p:cNvPr id="24" name="Rectangle 15">
                <a:extLst>
                  <a:ext uri="{FF2B5EF4-FFF2-40B4-BE49-F238E27FC236}">
                    <a16:creationId xmlns:a16="http://schemas.microsoft.com/office/drawing/2014/main" id="{E2FE4B50-F8BC-4F6C-D4EF-468D8C7BA4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421"/>
                <a:ext cx="2784" cy="45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100" b="1" dirty="0">
                    <a:cs typeface="Times New Roman" pitchFamily="18" charset="0"/>
                  </a:rPr>
                  <a:t>Occupational Safety and </a:t>
                </a:r>
                <a:br>
                  <a:rPr lang="en-US" sz="2100" b="1" dirty="0">
                    <a:cs typeface="Times New Roman" pitchFamily="18" charset="0"/>
                  </a:rPr>
                </a:br>
                <a:r>
                  <a:rPr lang="en-US" sz="2100" b="1" dirty="0">
                    <a:cs typeface="Times New Roman" pitchFamily="18" charset="0"/>
                  </a:rPr>
                  <a:t>Health Administration</a:t>
                </a:r>
              </a:p>
            </p:txBody>
          </p:sp>
          <p:sp>
            <p:nvSpPr>
              <p:cNvPr id="25" name="Rectangle 16">
                <a:extLst>
                  <a:ext uri="{FF2B5EF4-FFF2-40B4-BE49-F238E27FC236}">
                    <a16:creationId xmlns:a16="http://schemas.microsoft.com/office/drawing/2014/main" id="{C1C0C18D-3B5B-7031-AB4C-5C5DD049E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1967"/>
                <a:ext cx="2784" cy="45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100" b="1" dirty="0">
                    <a:cs typeface="Times New Roman" pitchFamily="18" charset="0"/>
                  </a:rPr>
                  <a:t>Environmental Protection Agency</a:t>
                </a:r>
              </a:p>
            </p:txBody>
          </p:sp>
          <p:sp>
            <p:nvSpPr>
              <p:cNvPr id="26" name="Rectangle 17">
                <a:extLst>
                  <a:ext uri="{FF2B5EF4-FFF2-40B4-BE49-F238E27FC236}">
                    <a16:creationId xmlns:a16="http://schemas.microsoft.com/office/drawing/2014/main" id="{529D30B6-33FD-81EC-F4FF-CEF5CC311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876"/>
                <a:ext cx="2784" cy="45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100" b="1" dirty="0">
                    <a:cs typeface="Times New Roman" pitchFamily="18" charset="0"/>
                  </a:rPr>
                  <a:t>Equal Employment</a:t>
                </a:r>
                <a:br>
                  <a:rPr lang="en-US" sz="2100" b="1" dirty="0">
                    <a:cs typeface="Times New Roman" pitchFamily="18" charset="0"/>
                  </a:rPr>
                </a:br>
                <a:r>
                  <a:rPr lang="en-US" sz="2100" b="1" dirty="0">
                    <a:cs typeface="Times New Roman" pitchFamily="18" charset="0"/>
                  </a:rPr>
                  <a:t>Opportunity Commission</a:t>
                </a:r>
              </a:p>
            </p:txBody>
          </p:sp>
        </p:grp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689A630C-B33A-E189-4013-6CEF28257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008"/>
              <a:ext cx="1392" cy="129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/>
              </a:pP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Social</a:t>
              </a:r>
              <a:b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</a:br>
              <a:r>
                <a:rPr lang="en-US" sz="2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cs typeface="Times New Roman" pitchFamily="18" charset="0"/>
                </a:rPr>
                <a:t>Regulation</a:t>
              </a:r>
            </a:p>
          </p:txBody>
        </p:sp>
        <p:cxnSp>
          <p:nvCxnSpPr>
            <p:cNvPr id="21" name="AutoShape 19">
              <a:extLst>
                <a:ext uri="{FF2B5EF4-FFF2-40B4-BE49-F238E27FC236}">
                  <a16:creationId xmlns:a16="http://schemas.microsoft.com/office/drawing/2014/main" id="{C130EBB8-D02A-E650-3414-04A5E682E466}"/>
                </a:ext>
              </a:extLst>
            </p:cNvPr>
            <p:cNvCxnSpPr>
              <a:cxnSpLocks noChangeShapeType="1"/>
              <a:stCxn id="20" idx="6"/>
              <a:endCxn id="26" idx="1"/>
            </p:cNvCxnSpPr>
            <p:nvPr/>
          </p:nvCxnSpPr>
          <p:spPr bwMode="auto">
            <a:xfrm flipV="1">
              <a:off x="1776" y="1191"/>
              <a:ext cx="576" cy="46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  <p:cxnSp>
          <p:nvCxnSpPr>
            <p:cNvPr id="22" name="AutoShape 20">
              <a:extLst>
                <a:ext uri="{FF2B5EF4-FFF2-40B4-BE49-F238E27FC236}">
                  <a16:creationId xmlns:a16="http://schemas.microsoft.com/office/drawing/2014/main" id="{A21E7B60-6A53-085B-1B28-C1427DCD3983}"/>
                </a:ext>
              </a:extLst>
            </p:cNvPr>
            <p:cNvCxnSpPr>
              <a:cxnSpLocks noChangeShapeType="1"/>
              <a:stCxn id="20" idx="6"/>
              <a:endCxn id="24" idx="1"/>
            </p:cNvCxnSpPr>
            <p:nvPr/>
          </p:nvCxnSpPr>
          <p:spPr bwMode="auto">
            <a:xfrm>
              <a:off x="1776" y="1656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23" name="AutoShape 21">
              <a:extLst>
                <a:ext uri="{FF2B5EF4-FFF2-40B4-BE49-F238E27FC236}">
                  <a16:creationId xmlns:a16="http://schemas.microsoft.com/office/drawing/2014/main" id="{7F8B7E65-76DF-3924-CC13-FCFCFA985691}"/>
                </a:ext>
              </a:extLst>
            </p:cNvPr>
            <p:cNvCxnSpPr>
              <a:cxnSpLocks noChangeShapeType="1"/>
              <a:stCxn id="20" idx="6"/>
              <a:endCxn id="25" idx="1"/>
            </p:cNvCxnSpPr>
            <p:nvPr/>
          </p:nvCxnSpPr>
          <p:spPr bwMode="auto">
            <a:xfrm>
              <a:off x="1776" y="1656"/>
              <a:ext cx="576" cy="465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69C37-FA2F-61D6-943C-F5E333DB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670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>
                <a:solidFill>
                  <a:srgbClr val="257566"/>
                </a:solidFill>
              </a:rPr>
              <a:t>Comparison of Economic and Social Regulation</a:t>
            </a:r>
          </a:p>
        </p:txBody>
      </p:sp>
      <p:graphicFrame>
        <p:nvGraphicFramePr>
          <p:cNvPr id="9" name="Group 35">
            <a:extLst>
              <a:ext uri="{FF2B5EF4-FFF2-40B4-BE49-F238E27FC236}">
                <a16:creationId xmlns:a16="http://schemas.microsoft.com/office/drawing/2014/main" id="{243F0C83-09DD-F5A9-C03F-42591CC0E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133951"/>
              </p:ext>
            </p:extLst>
          </p:nvPr>
        </p:nvGraphicFramePr>
        <p:xfrm>
          <a:off x="1124857" y="947057"/>
          <a:ext cx="8229600" cy="574575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3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8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3848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             		Economic Regulations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Social Regulations</a:t>
                      </a:r>
                      <a:endParaRPr kumimoji="0" lang="en-US" sz="1800" b="1" i="1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43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Focus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Market conditions;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economic variables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People in roles as employees, consumers and citizens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3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Affected Industries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Selected (railroads, aeronautics, communications)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Virtually all industries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6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Examples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itchFamily="18" charset="0"/>
                        </a:rPr>
                        <a:t>Civil Aeronautics Board (</a:t>
                      </a: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itchFamily="18" charset="0"/>
                        </a:rPr>
                        <a:t>CAB)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itchFamily="18" charset="0"/>
                        </a:rPr>
                        <a:t>Federal Communications Commission (FCC)</a:t>
                      </a:r>
                      <a:endParaRPr kumimoji="0" 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itchFamily="18" charset="0"/>
                        </a:rPr>
                        <a:t>Equal Employment Opportunity Commission (EEOC), Occupational Safety and Health Administration (OSHA), </a:t>
                      </a:r>
                      <a:b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itchFamily="18" charset="0"/>
                        </a:rPr>
                      </a:br>
                      <a:r>
                        <a:rPr kumimoji="0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itchFamily="18" charset="0"/>
                        </a:rPr>
                        <a:t> Consumer Product Safety Commission (CPSC)</a:t>
                      </a:r>
                      <a:r>
                        <a:rPr kumimoji="0" lang="en-US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kumimoji="0" lang="en-IN" sz="1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Times New Roman" pitchFamily="18" charset="0"/>
                        </a:rPr>
                        <a:t>Environmental Protection Agency (EPA)</a:t>
                      </a:r>
                      <a:endParaRPr kumimoji="0" lang="en-US" sz="1800" u="none" strike="noStrike" kern="1200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13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Current Trend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Had been moving from regulation to deregulation, but fallout from the economic crisis reversed the trend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385370"/>
                        </a:buClr>
                        <a:buSzPct val="12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Times New Roman" pitchFamily="18" charset="0"/>
                        </a:rPr>
                        <a:t>Efforts underway to create an independent consumer financial protection agency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 marT="45653" marB="45653" horzOverflow="overflow">
                    <a:cell3D prstMaterial="dkEdge">
                      <a:bevel/>
                      <a:lightRig rig="flood" dir="t"/>
                    </a:cell3D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279C81D4-0CC0-A1DA-5244-C9505B0DEC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5201" y="228600"/>
            <a:ext cx="7040563" cy="1219200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257566"/>
                </a:solidFill>
              </a:rPr>
              <a:t>Business, Government, </a:t>
            </a:r>
            <a:br>
              <a:rPr lang="en-US" altLang="en-US" sz="4000" b="1">
                <a:solidFill>
                  <a:srgbClr val="257566"/>
                </a:solidFill>
              </a:rPr>
            </a:br>
            <a:r>
              <a:rPr lang="en-US" altLang="en-US" sz="4000" b="1">
                <a:solidFill>
                  <a:srgbClr val="257566"/>
                </a:solidFill>
              </a:rPr>
              <a:t>and Regulation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350547-0948-6B5E-7F49-A3C0DF034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7527" y="1676400"/>
            <a:ext cx="9548237" cy="4800600"/>
          </a:xfrm>
        </p:spPr>
        <p:txBody>
          <a:bodyPr rtlCol="0">
            <a:normAutofit/>
          </a:bodyPr>
          <a:lstStyle/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government tends to become involved in business after serious problems arise, and there has been no shortage of problems.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EBCB2C4-3B11-BF11-3DB1-F50623185F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1" y="228600"/>
            <a:ext cx="7116763" cy="1066800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257566"/>
                </a:solidFill>
              </a:rPr>
              <a:t>Issues Related to Regulation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9AE8C3-F855-987E-EDC7-C28100646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8364" y="1524001"/>
            <a:ext cx="9178636" cy="5097463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n-US" sz="2800" b="1" dirty="0">
                <a:solidFill>
                  <a:srgbClr val="257566"/>
                </a:solidFill>
              </a:rPr>
              <a:t>Innovation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rgbClr val="257566"/>
                </a:solidFill>
              </a:rPr>
              <a:t>may be affected – 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When corporate budgets must focus on “defensive research” certain types of innovation are less likely to take place. </a:t>
            </a:r>
          </a:p>
          <a:p>
            <a:pPr algn="l">
              <a:defRPr/>
            </a:pPr>
            <a:r>
              <a:rPr lang="en-US" sz="2800" b="1" dirty="0">
                <a:solidFill>
                  <a:srgbClr val="257566"/>
                </a:solidFill>
              </a:rPr>
              <a:t>New investments in plant and equipment may be affected –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To the extent that corporate funds must be used for regulatory compliance, they are diverted from more productive uses. </a:t>
            </a:r>
          </a:p>
          <a:p>
            <a:pPr algn="l">
              <a:defRPr/>
            </a:pPr>
            <a:r>
              <a:rPr lang="en-US" sz="2800" b="1" dirty="0">
                <a:solidFill>
                  <a:srgbClr val="257566"/>
                </a:solidFill>
              </a:rPr>
              <a:t>Small business may be adversely affected –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Federal regulations can have a disproportionately adverse effect on small firms because of the (lack of) economies of scale.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DFE0F4A-0E22-FA0F-5822-85E650DEB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7763" y="228600"/>
            <a:ext cx="6858000" cy="838200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257566"/>
                </a:solidFill>
              </a:rPr>
              <a:t>Deregulation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C60184-BADE-9878-6D2C-6D96688AC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9927" y="1295401"/>
            <a:ext cx="9395837" cy="5326063"/>
          </a:xfrm>
        </p:spPr>
        <p:txBody>
          <a:bodyPr rtlCol="0">
            <a:normAutofit/>
          </a:bodyPr>
          <a:lstStyle/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b="1" dirty="0">
                <a:solidFill>
                  <a:srgbClr val="257566"/>
                </a:solidFill>
                <a:cs typeface="Times New Roman" pitchFamily="18" charset="0"/>
              </a:rPr>
              <a:t>Represents a counterforce </a:t>
            </a:r>
            <a:r>
              <a:rPr lang="en-US" sz="4000" b="1" dirty="0">
                <a:solidFill>
                  <a:srgbClr val="257566"/>
                </a:solidFill>
              </a:rPr>
              <a:t>-   </a:t>
            </a:r>
            <a:r>
              <a:rPr lang="en-US" sz="2800" dirty="0">
                <a:solidFill>
                  <a:srgbClr val="000000"/>
                </a:solidFill>
              </a:rPr>
              <a:t>aimed at keeping the </a:t>
            </a:r>
            <a:r>
              <a:rPr lang="en-US" sz="2800" b="1" u="sng" dirty="0">
                <a:solidFill>
                  <a:srgbClr val="000000"/>
                </a:solidFill>
              </a:rPr>
              <a:t>economy in balance</a:t>
            </a:r>
            <a:r>
              <a:rPr lang="en-US" sz="2800" dirty="0">
                <a:solidFill>
                  <a:srgbClr val="000000"/>
                </a:solidFill>
              </a:rPr>
              <a:t>. A continual striving for the </a:t>
            </a:r>
            <a:r>
              <a:rPr lang="en-US" sz="2800" b="1" u="sng" dirty="0">
                <a:solidFill>
                  <a:srgbClr val="000000"/>
                </a:solidFill>
              </a:rPr>
              <a:t>balance of freedom </a:t>
            </a:r>
            <a:r>
              <a:rPr lang="en-US" sz="2800" dirty="0">
                <a:solidFill>
                  <a:srgbClr val="000000"/>
                </a:solidFill>
              </a:rPr>
              <a:t>and control for business will be best for society. </a:t>
            </a:r>
          </a:p>
          <a:p>
            <a:pPr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b="1" dirty="0">
                <a:solidFill>
                  <a:srgbClr val="257566"/>
                </a:solidFill>
                <a:cs typeface="Times New Roman" pitchFamily="18" charset="0"/>
              </a:rPr>
              <a:t>Purpose of Deregulation -</a:t>
            </a:r>
          </a:p>
          <a:p>
            <a:pPr lvl="1" indent="-457200" algn="l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Intended to </a:t>
            </a:r>
            <a:r>
              <a:rPr lang="en-US" sz="2800" b="1" u="sng" dirty="0">
                <a:solidFill>
                  <a:schemeClr val="tx1"/>
                </a:solidFill>
                <a:cs typeface="Times New Roman" pitchFamily="18" charset="0"/>
              </a:rPr>
              <a:t>increase competition </a:t>
            </a: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with hopes for greater efficiency, lower prices, and enhanced innovation.</a:t>
            </a:r>
          </a:p>
          <a:p>
            <a:pPr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1195-0FDF-9BEA-4FB1-2ACD3C3632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9143" y="228600"/>
            <a:ext cx="8876621" cy="8382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sz="4000" b="1" dirty="0">
                <a:solidFill>
                  <a:srgbClr val="257566"/>
                </a:solidFill>
              </a:rPr>
              <a:t>The Changing World of Deregulation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8B344-7C77-C08A-3764-5554F7DD4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8255" y="1371601"/>
            <a:ext cx="10567059" cy="5249863"/>
          </a:xfrm>
        </p:spPr>
        <p:txBody>
          <a:bodyPr rtlCol="0">
            <a:no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Deregulation which began in the 1980s had mixed results.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Some prices fell, but more competitors were </a:t>
            </a:r>
            <a:r>
              <a:rPr lang="en-US" sz="2200" b="1" u="sng" dirty="0"/>
              <a:t>unable to compete </a:t>
            </a:r>
            <a:r>
              <a:rPr lang="en-US" sz="2200" dirty="0"/>
              <a:t>with the dominant firms.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 savings &amp; loan industry crisis cost the government a $124 billion bailout.</a:t>
            </a: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Repeal of the </a:t>
            </a:r>
            <a:r>
              <a:rPr lang="en-US" sz="2200" b="1" u="sng" dirty="0"/>
              <a:t>Glass-Steagall Act </a:t>
            </a:r>
            <a:r>
              <a:rPr lang="en-US" sz="2200" dirty="0"/>
              <a:t>caused the global recession that began in 2008. </a:t>
            </a:r>
          </a:p>
          <a:p>
            <a:pPr marL="914400" lvl="1" indent="-4572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US" sz="2200" b="0" i="0" dirty="0">
                <a:solidFill>
                  <a:srgbClr val="202124"/>
                </a:solidFill>
                <a:effectLst/>
              </a:rPr>
              <a:t>The Glass-Steagall Act, also known as the Banking Act of 1933, is </a:t>
            </a:r>
            <a:r>
              <a:rPr lang="en-US" sz="2200" b="1" i="0" dirty="0">
                <a:solidFill>
                  <a:srgbClr val="202124"/>
                </a:solidFill>
                <a:effectLst/>
              </a:rPr>
              <a:t>a piece of legislation that separated investment and commercial banking</a:t>
            </a:r>
            <a:r>
              <a:rPr lang="en-US" sz="2200" b="0" i="0" dirty="0">
                <a:solidFill>
                  <a:srgbClr val="202124"/>
                </a:solidFill>
                <a:effectLst/>
              </a:rPr>
              <a:t>. It was sponsored by two members of the US Congress, Senator Carter Glass, and Representative Henry Steagall</a:t>
            </a:r>
            <a:endParaRPr lang="en-US" sz="2200" dirty="0"/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 dilemma is how to enhance competition </a:t>
            </a:r>
            <a:r>
              <a:rPr lang="en-US" sz="2200" i="1" dirty="0"/>
              <a:t>without </a:t>
            </a:r>
            <a:r>
              <a:rPr lang="en-US" sz="2200" dirty="0"/>
              <a:t>sacrificing applicable social regulations such as health and safety requirements.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lnSpc>
                <a:spcPct val="100000"/>
              </a:lnSpc>
              <a:defRPr/>
            </a:pP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5434" y="461963"/>
            <a:ext cx="5687484" cy="696912"/>
          </a:xfrm>
        </p:spPr>
        <p:txBody>
          <a:bodyPr tIns="13335" rtlCol="0">
            <a:normAutofit fontScale="90000"/>
          </a:bodyPr>
          <a:lstStyle/>
          <a:p>
            <a:pPr marL="12700" eaLnBrk="1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defRPr/>
            </a:pPr>
            <a:r>
              <a:rPr spc="-5" dirty="0"/>
              <a:t>Importance</a:t>
            </a:r>
            <a:r>
              <a:rPr spc="-5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5" dirty="0"/>
              <a:t>law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34" y="1557338"/>
            <a:ext cx="5939367" cy="2947602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n-US" sz="2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People living in an organized society have to follow certain common rules and the state has to enforce these rules. </a:t>
            </a:r>
          </a:p>
          <a:p>
            <a:pPr marL="12700" algn="just">
              <a:spcBef>
                <a:spcPts val="100"/>
              </a:spcBef>
            </a:pPr>
            <a:endParaRPr lang="en-US" sz="2700" dirty="0"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12700" algn="just">
              <a:spcBef>
                <a:spcPts val="100"/>
              </a:spcBef>
            </a:pPr>
            <a:r>
              <a:rPr lang="en-US" sz="2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Law is the sum of these rules which </a:t>
            </a:r>
            <a:r>
              <a:rPr lang="en-US" sz="2700" b="1" u="sng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regulate the life of people.</a:t>
            </a:r>
            <a:r>
              <a:rPr lang="en-US" sz="2700" b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</a:t>
            </a:r>
            <a:r>
              <a:rPr lang="en-US" sz="27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Otherwise, peaceful living is impossible.</a:t>
            </a:r>
          </a:p>
        </p:txBody>
      </p:sp>
      <p:pic>
        <p:nvPicPr>
          <p:cNvPr id="15364" name="object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8267" y="1663700"/>
            <a:ext cx="4174067" cy="377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461963"/>
            <a:ext cx="5183717" cy="696912"/>
          </a:xfrm>
        </p:spPr>
        <p:txBody>
          <a:bodyPr tIns="13335" rtlCol="0">
            <a:normAutofit fontScale="90000"/>
          </a:bodyPr>
          <a:lstStyle/>
          <a:p>
            <a:pPr marL="12700" eaLnBrk="1" fontAlgn="auto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defRPr/>
            </a:pPr>
            <a:r>
              <a:rPr spc="-10" dirty="0"/>
              <a:t>Definition</a:t>
            </a:r>
            <a:r>
              <a:rPr spc="-6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5" dirty="0"/>
              <a:t>law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7833" y="1774825"/>
            <a:ext cx="5835651" cy="2085827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According to Holland,</a:t>
            </a:r>
          </a:p>
          <a:p>
            <a:pPr marL="12700" algn="just">
              <a:spcBef>
                <a:spcPts val="763"/>
              </a:spcBef>
            </a:pP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“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Law is a rule of external human action enforced by a sovereign political authority</a:t>
            </a:r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”.</a:t>
            </a:r>
          </a:p>
        </p:txBody>
      </p:sp>
      <p:pic>
        <p:nvPicPr>
          <p:cNvPr id="16388" name="object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68117" y="2497138"/>
            <a:ext cx="4595283" cy="225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82901" y="476477"/>
            <a:ext cx="6430433" cy="696912"/>
          </a:xfrm>
        </p:spPr>
        <p:txBody>
          <a:bodyPr tIns="13335" rtlCol="0"/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b="0" spc="-10" dirty="0"/>
              <a:t>Classification</a:t>
            </a:r>
            <a:r>
              <a:rPr b="0" dirty="0"/>
              <a:t> </a:t>
            </a:r>
            <a:r>
              <a:rPr b="0" spc="-5" dirty="0"/>
              <a:t>of</a:t>
            </a:r>
            <a:r>
              <a:rPr b="0" spc="5" dirty="0"/>
              <a:t> </a:t>
            </a:r>
            <a:r>
              <a:rPr b="0" spc="-20" dirty="0"/>
              <a:t>Laws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433" y="1746478"/>
            <a:ext cx="7171267" cy="4193456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527685" indent="-515620" fontAlgn="auto">
              <a:spcBef>
                <a:spcPts val="100"/>
              </a:spcBef>
              <a:spcAft>
                <a:spcPts val="0"/>
              </a:spcAft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Pubic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60" dirty="0">
                <a:latin typeface="Times New Roman" pitchFamily="18" charset="0"/>
                <a:cs typeface="Times New Roman" pitchFamily="18" charset="0"/>
              </a:rPr>
              <a:t>Law.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527685" indent="-515620" fontAlgn="auto">
              <a:spcBef>
                <a:spcPts val="2165"/>
              </a:spcBef>
              <a:spcAft>
                <a:spcPts val="0"/>
              </a:spcAft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Civil</a:t>
            </a:r>
            <a:r>
              <a:rPr sz="3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Criminal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5" dirty="0">
                <a:latin typeface="Times New Roman" pitchFamily="18" charset="0"/>
                <a:cs typeface="Times New Roman" pitchFamily="18" charset="0"/>
              </a:rPr>
              <a:t>Law.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527685" indent="-515620" fontAlgn="auto">
              <a:spcBef>
                <a:spcPts val="2160"/>
              </a:spcBef>
              <a:spcAft>
                <a:spcPts val="0"/>
              </a:spcAft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sz="3000" spc="-5" dirty="0">
                <a:latin typeface="Times New Roman" pitchFamily="18" charset="0"/>
                <a:cs typeface="Times New Roman" pitchFamily="18" charset="0"/>
              </a:rPr>
              <a:t>National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10" dirty="0">
                <a:latin typeface="Times New Roman" pitchFamily="18" charset="0"/>
                <a:cs typeface="Times New Roman" pitchFamily="18" charset="0"/>
              </a:rPr>
              <a:t>International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60" dirty="0">
                <a:latin typeface="Times New Roman" pitchFamily="18" charset="0"/>
                <a:cs typeface="Times New Roman" pitchFamily="18" charset="0"/>
              </a:rPr>
              <a:t>Law.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527685" indent="-515620" fontAlgn="auto">
              <a:spcBef>
                <a:spcPts val="2160"/>
              </a:spcBef>
              <a:spcAft>
                <a:spcPts val="0"/>
              </a:spcAft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sz="3000" spc="-15" dirty="0">
                <a:latin typeface="Times New Roman" pitchFamily="18" charset="0"/>
                <a:cs typeface="Times New Roman" pitchFamily="18" charset="0"/>
              </a:rPr>
              <a:t>Statute</a:t>
            </a:r>
            <a:r>
              <a:rPr sz="3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Common </a:t>
            </a:r>
            <a:r>
              <a:rPr sz="3000" spc="-55" dirty="0">
                <a:latin typeface="Times New Roman" pitchFamily="18" charset="0"/>
                <a:cs typeface="Times New Roman" pitchFamily="18" charset="0"/>
              </a:rPr>
              <a:t>Law.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527685" indent="-515620" fontAlgn="auto">
              <a:spcBef>
                <a:spcPts val="2165"/>
              </a:spcBef>
              <a:spcAft>
                <a:spcPts val="0"/>
              </a:spcAft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sz="3000" spc="-15" dirty="0">
                <a:latin typeface="Times New Roman" pitchFamily="18" charset="0"/>
                <a:cs typeface="Times New Roman" pitchFamily="18" charset="0"/>
              </a:rPr>
              <a:t>General</a:t>
            </a:r>
            <a:r>
              <a:rPr sz="3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" dirty="0">
                <a:latin typeface="Times New Roman" pitchFamily="18" charset="0"/>
                <a:cs typeface="Times New Roman" pitchFamily="18" charset="0"/>
              </a:rPr>
              <a:t>Special</a:t>
            </a:r>
            <a:r>
              <a:rPr sz="30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55" dirty="0">
                <a:latin typeface="Times New Roman" pitchFamily="18" charset="0"/>
                <a:cs typeface="Times New Roman" pitchFamily="18" charset="0"/>
              </a:rPr>
              <a:t>Law.</a:t>
            </a:r>
            <a:endParaRPr sz="3000">
              <a:latin typeface="Times New Roman" pitchFamily="18" charset="0"/>
              <a:cs typeface="Times New Roman" pitchFamily="18" charset="0"/>
            </a:endParaRPr>
          </a:p>
          <a:p>
            <a:pPr marL="527685" indent="-515620" fontAlgn="auto">
              <a:spcBef>
                <a:spcPts val="2160"/>
              </a:spcBef>
              <a:spcAft>
                <a:spcPts val="0"/>
              </a:spcAft>
              <a:buFontTx/>
              <a:buAutoNum type="arabicPeriod"/>
              <a:tabLst>
                <a:tab pos="527685" algn="l"/>
                <a:tab pos="528320" algn="l"/>
              </a:tabLst>
              <a:defRPr/>
            </a:pPr>
            <a:r>
              <a:rPr sz="3000" spc="-15" dirty="0">
                <a:latin typeface="Times New Roman" pitchFamily="18" charset="0"/>
                <a:cs typeface="Times New Roman" pitchFamily="18" charset="0"/>
              </a:rPr>
              <a:t>Natural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000" spc="-20" dirty="0">
                <a:latin typeface="Times New Roman" pitchFamily="18" charset="0"/>
                <a:cs typeface="Times New Roman" pitchFamily="18" charset="0"/>
              </a:rPr>
              <a:t>physical </a:t>
            </a:r>
            <a:r>
              <a:rPr sz="3000" spc="-55" dirty="0">
                <a:latin typeface="Times New Roman" pitchFamily="18" charset="0"/>
                <a:cs typeface="Times New Roman" pitchFamily="18" charset="0"/>
              </a:rPr>
              <a:t>Law.</a:t>
            </a:r>
            <a:endParaRPr sz="3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2" name="object 4"/>
          <p:cNvPicPr>
            <a:picLocks noChangeAspect="1" noChangeArrowheads="1"/>
          </p:cNvPicPr>
          <p:nvPr/>
        </p:nvPicPr>
        <p:blipFill>
          <a:blip r:embed="rId2" cstate="print">
            <a:lum bright="11000" contrast="-3000"/>
          </a:blip>
          <a:srcRect/>
          <a:stretch>
            <a:fillRect/>
          </a:stretch>
        </p:blipFill>
        <p:spPr bwMode="auto">
          <a:xfrm>
            <a:off x="7518400" y="1690914"/>
            <a:ext cx="4267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spc="-5" dirty="0"/>
              <a:t>Public</a:t>
            </a:r>
            <a:r>
              <a:rPr lang="en-IN" spc="-75" dirty="0"/>
              <a:t> </a:t>
            </a:r>
            <a:r>
              <a:rPr lang="en-IN" spc="-10" dirty="0"/>
              <a:t>Law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839788" y="2577645"/>
            <a:ext cx="5157787" cy="368458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>
                <a:ea typeface="Calibri" pitchFamily="34" charset="0"/>
              </a:rPr>
              <a:t>Public Law is concerned with the legal relation </a:t>
            </a:r>
            <a:r>
              <a:rPr lang="en-US" b="1" u="sng" dirty="0">
                <a:ea typeface="Calibri" pitchFamily="34" charset="0"/>
              </a:rPr>
              <a:t>between the state and the individuals. </a:t>
            </a:r>
          </a:p>
          <a:p>
            <a:pPr algn="just"/>
            <a:r>
              <a:rPr lang="en-US" dirty="0">
                <a:ea typeface="Calibri" pitchFamily="34" charset="0"/>
              </a:rPr>
              <a:t>All laws relating to the distribution and exercise of </a:t>
            </a:r>
            <a:r>
              <a:rPr lang="en-US" b="1" u="sng" dirty="0">
                <a:ea typeface="Calibri" pitchFamily="34" charset="0"/>
              </a:rPr>
              <a:t>power by the state </a:t>
            </a:r>
            <a:r>
              <a:rPr lang="en-US" dirty="0">
                <a:ea typeface="Calibri" pitchFamily="34" charset="0"/>
              </a:rPr>
              <a:t>are part of public law.</a:t>
            </a:r>
          </a:p>
          <a:p>
            <a:pPr algn="just"/>
            <a:r>
              <a:rPr lang="en-IN" spc="-5" dirty="0"/>
              <a:t>Th</a:t>
            </a:r>
            <a:r>
              <a:rPr lang="en-IN" dirty="0"/>
              <a:t>e	</a:t>
            </a:r>
            <a:r>
              <a:rPr lang="en-IN" spc="5" dirty="0"/>
              <a:t>a</a:t>
            </a:r>
            <a:r>
              <a:rPr lang="en-IN" dirty="0"/>
              <a:t>im	of </a:t>
            </a:r>
            <a:r>
              <a:rPr lang="en-IN" spc="5" dirty="0"/>
              <a:t>pu</a:t>
            </a:r>
            <a:r>
              <a:rPr lang="en-IN" spc="-5" dirty="0"/>
              <a:t>bli</a:t>
            </a:r>
            <a:r>
              <a:rPr lang="en-IN" dirty="0"/>
              <a:t>c l</a:t>
            </a:r>
            <a:r>
              <a:rPr lang="en-IN" spc="-30" dirty="0"/>
              <a:t>a</a:t>
            </a:r>
            <a:r>
              <a:rPr lang="en-IN" dirty="0"/>
              <a:t>w </a:t>
            </a:r>
            <a:r>
              <a:rPr lang="en-IN" spc="5" dirty="0"/>
              <a:t>is the </a:t>
            </a:r>
            <a:r>
              <a:rPr lang="en-US" b="1" u="sng" dirty="0">
                <a:ea typeface="Calibri" pitchFamily="34" charset="0"/>
              </a:rPr>
              <a:t>promotion of social objectives and the protection </a:t>
            </a:r>
            <a:r>
              <a:rPr lang="en-IN" b="1" u="sng" dirty="0"/>
              <a:t>of the </a:t>
            </a:r>
            <a:r>
              <a:rPr lang="en-IN" b="1" u="sng" spc="-10" dirty="0"/>
              <a:t>collective</a:t>
            </a:r>
            <a:r>
              <a:rPr lang="en-US" b="1" u="sng" dirty="0">
                <a:ea typeface="Calibri" pitchFamily="34" charset="0"/>
              </a:rPr>
              <a:t> interest of individuals.</a:t>
            </a:r>
          </a:p>
          <a:p>
            <a:pPr algn="just">
              <a:spcBef>
                <a:spcPts val="100"/>
              </a:spcBef>
            </a:pPr>
            <a:r>
              <a:rPr lang="en-US" dirty="0">
                <a:ea typeface="Calibri" pitchFamily="34" charset="0"/>
              </a:rPr>
              <a:t>The </a:t>
            </a:r>
            <a:r>
              <a:rPr lang="en-IN" dirty="0"/>
              <a:t>cri</a:t>
            </a:r>
            <a:r>
              <a:rPr lang="en-IN" spc="-10" dirty="0"/>
              <a:t>m</a:t>
            </a:r>
            <a:r>
              <a:rPr lang="en-IN" dirty="0"/>
              <a:t>inal</a:t>
            </a:r>
            <a:r>
              <a:rPr lang="en-US" dirty="0">
                <a:ea typeface="Calibri" pitchFamily="34" charset="0"/>
              </a:rPr>
              <a:t> law, constitutional, law	, and administrative law are </a:t>
            </a:r>
            <a:r>
              <a:rPr lang="en-IN" spc="-15" dirty="0"/>
              <a:t>examples</a:t>
            </a:r>
            <a:r>
              <a:rPr lang="en-IN" spc="-25" dirty="0"/>
              <a:t> </a:t>
            </a:r>
            <a:r>
              <a:rPr lang="en-IN" dirty="0"/>
              <a:t>of</a:t>
            </a:r>
            <a:r>
              <a:rPr lang="en-IN" spc="-20" dirty="0"/>
              <a:t> </a:t>
            </a:r>
            <a:r>
              <a:rPr lang="en-IN" spc="-5" dirty="0"/>
              <a:t>public</a:t>
            </a:r>
            <a:r>
              <a:rPr lang="en-IN" spc="15" dirty="0"/>
              <a:t> </a:t>
            </a:r>
            <a:r>
              <a:rPr lang="en-IN" spc="-60" dirty="0"/>
              <a:t>law.</a:t>
            </a:r>
            <a:endParaRPr lang="en-IN" dirty="0"/>
          </a:p>
          <a:p>
            <a:pPr algn="just"/>
            <a:endParaRPr lang="en-US" u="sng" dirty="0">
              <a:ea typeface="Calibri" pitchFamily="34" charset="0"/>
            </a:endParaRPr>
          </a:p>
          <a:p>
            <a:pPr algn="just"/>
            <a:endParaRPr lang="en-US" dirty="0">
              <a:ea typeface="Calibri" pitchFamily="34" charset="0"/>
            </a:endParaRPr>
          </a:p>
          <a:p>
            <a:pPr algn="just"/>
            <a:endParaRPr lang="en-US" b="1" u="sng" dirty="0">
              <a:ea typeface="Calibri" pitchFamily="34" charset="0"/>
            </a:endParaRPr>
          </a:p>
          <a:p>
            <a:pPr algn="just"/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spc="-20" dirty="0"/>
              <a:t>Private</a:t>
            </a:r>
            <a:r>
              <a:rPr lang="en-IN" spc="-105" dirty="0"/>
              <a:t> </a:t>
            </a:r>
            <a:r>
              <a:rPr lang="en-IN" spc="-10" dirty="0"/>
              <a:t>Law</a:t>
            </a: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72200" y="2563131"/>
            <a:ext cx="5183188" cy="3684588"/>
          </a:xfrm>
        </p:spPr>
        <p:txBody>
          <a:bodyPr>
            <a:normAutofit/>
          </a:bodyPr>
          <a:lstStyle/>
          <a:p>
            <a:pPr marL="469900" indent="-457200" algn="just">
              <a:spcBef>
                <a:spcPts val="463"/>
              </a:spcBef>
              <a:tabLst>
                <a:tab pos="2924175" algn="l"/>
              </a:tabLst>
            </a:pPr>
            <a:r>
              <a:rPr lang="en-US" sz="2200" dirty="0">
                <a:ea typeface="Calibri" pitchFamily="34" charset="0"/>
              </a:rPr>
              <a:t>Private Law is that part of the law that determines the relationship between </a:t>
            </a:r>
            <a:r>
              <a:rPr lang="en-US" sz="2200" b="1" u="sng" dirty="0">
                <a:ea typeface="Calibri" pitchFamily="34" charset="0"/>
              </a:rPr>
              <a:t>individuals</a:t>
            </a:r>
            <a:r>
              <a:rPr lang="en-US" sz="2200" dirty="0">
                <a:ea typeface="Calibri" pitchFamily="34" charset="0"/>
              </a:rPr>
              <a:t> in their ordinary private capabilities. </a:t>
            </a:r>
          </a:p>
          <a:p>
            <a:pPr marL="469900" indent="-457200" algn="just">
              <a:spcBef>
                <a:spcPts val="463"/>
              </a:spcBef>
              <a:tabLst>
                <a:tab pos="2924175" algn="l"/>
              </a:tabLst>
            </a:pPr>
            <a:r>
              <a:rPr lang="en-US" sz="2200" dirty="0">
                <a:ea typeface="Calibri" pitchFamily="34" charset="0"/>
              </a:rPr>
              <a:t>The primary purpose of privacy laws is the </a:t>
            </a:r>
            <a:r>
              <a:rPr lang="en-US" sz="2200" b="1" u="sng" dirty="0">
                <a:ea typeface="Calibri" pitchFamily="34" charset="0"/>
              </a:rPr>
              <a:t>protection of individual interests</a:t>
            </a:r>
            <a:r>
              <a:rPr lang="en-US" sz="2200" dirty="0">
                <a:ea typeface="Calibri" pitchFamily="34" charset="0"/>
              </a:rPr>
              <a:t>. </a:t>
            </a:r>
          </a:p>
          <a:p>
            <a:pPr marL="469900" indent="-457200" algn="just">
              <a:spcBef>
                <a:spcPts val="463"/>
              </a:spcBef>
              <a:tabLst>
                <a:tab pos="2924175" algn="l"/>
              </a:tabLst>
            </a:pPr>
            <a:r>
              <a:rPr lang="en-US" sz="2200" dirty="0">
                <a:ea typeface="Calibri" pitchFamily="34" charset="0"/>
              </a:rPr>
              <a:t>The law of contracts, the law of property, torts, etc. are various forms of private law.</a:t>
            </a:r>
          </a:p>
          <a:p>
            <a:pPr algn="just"/>
            <a:endParaRPr lang="en-IN" sz="2200" dirty="0"/>
          </a:p>
        </p:txBody>
      </p:sp>
      <p:pic>
        <p:nvPicPr>
          <p:cNvPr id="9" name="object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9430" y="238806"/>
            <a:ext cx="2779311" cy="1343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object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87861" y="0"/>
            <a:ext cx="2715681" cy="157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8-Point Star 10"/>
          <p:cNvSpPr/>
          <p:nvPr/>
        </p:nvSpPr>
        <p:spPr>
          <a:xfrm>
            <a:off x="217714" y="493486"/>
            <a:ext cx="783772" cy="841828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2073041"/>
            <a:ext cx="5157787" cy="82391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spc="-5" dirty="0"/>
              <a:t>Civil</a:t>
            </a:r>
            <a:r>
              <a:rPr lang="en-IN" spc="-70" dirty="0"/>
              <a:t> </a:t>
            </a:r>
            <a:r>
              <a:rPr lang="en-IN" spc="-10" dirty="0"/>
              <a:t>Law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896953"/>
            <a:ext cx="5157787" cy="3684588"/>
          </a:xfrm>
        </p:spPr>
        <p:txBody>
          <a:bodyPr>
            <a:normAutofit/>
          </a:bodyPr>
          <a:lstStyle/>
          <a:p>
            <a:pPr marL="469900" indent="-457200" algn="just">
              <a:lnSpc>
                <a:spcPct val="130000"/>
              </a:lnSpc>
              <a:spcBef>
                <a:spcPts val="100"/>
              </a:spcBef>
            </a:pPr>
            <a:r>
              <a:rPr lang="en-US" sz="2200" dirty="0">
                <a:ea typeface="Calibri" pitchFamily="34" charset="0"/>
              </a:rPr>
              <a:t>Civil Law provides remedies to </a:t>
            </a:r>
            <a:r>
              <a:rPr lang="en-US" sz="2200" b="1" u="sng" dirty="0">
                <a:ea typeface="Calibri" pitchFamily="34" charset="0"/>
              </a:rPr>
              <a:t>individual victims</a:t>
            </a:r>
            <a:r>
              <a:rPr lang="en-US" sz="2200" dirty="0">
                <a:ea typeface="Calibri" pitchFamily="34" charset="0"/>
              </a:rPr>
              <a:t>, which are recognized by statutes or decided cases. </a:t>
            </a:r>
          </a:p>
          <a:p>
            <a:pPr marL="469900" indent="-457200" algn="just">
              <a:lnSpc>
                <a:spcPct val="130000"/>
              </a:lnSpc>
              <a:spcBef>
                <a:spcPts val="100"/>
              </a:spcBef>
            </a:pPr>
            <a:r>
              <a:rPr lang="en-US" sz="2200" dirty="0">
                <a:ea typeface="Calibri" pitchFamily="34" charset="0"/>
              </a:rPr>
              <a:t>Civil Law creates a framework that delivers the </a:t>
            </a:r>
            <a:r>
              <a:rPr lang="en-US" sz="2200" b="1" u="sng" dirty="0">
                <a:ea typeface="Calibri" pitchFamily="34" charset="0"/>
              </a:rPr>
              <a:t>rights and obligations of individuals</a:t>
            </a:r>
            <a:r>
              <a:rPr lang="en-US" sz="2200" dirty="0">
                <a:ea typeface="Calibri" pitchFamily="34" charset="0"/>
              </a:rPr>
              <a:t> in their dealings with one another.</a:t>
            </a:r>
          </a:p>
          <a:p>
            <a:endParaRPr lang="en-IN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73041"/>
            <a:ext cx="5183188" cy="823912"/>
          </a:xfrm>
          <a:solidFill>
            <a:schemeClr val="accent2"/>
          </a:solidFill>
        </p:spPr>
        <p:txBody>
          <a:bodyPr/>
          <a:lstStyle/>
          <a:p>
            <a:pPr algn="ctr"/>
            <a:r>
              <a:rPr lang="en-IN" spc="-5" dirty="0"/>
              <a:t>Criminal</a:t>
            </a:r>
            <a:r>
              <a:rPr lang="en-IN" spc="-95" dirty="0"/>
              <a:t> </a:t>
            </a:r>
            <a:r>
              <a:rPr lang="en-IN" spc="-10" dirty="0"/>
              <a:t>Law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96953"/>
            <a:ext cx="5183188" cy="3684588"/>
          </a:xfrm>
        </p:spPr>
        <p:txBody>
          <a:bodyPr>
            <a:noAutofit/>
          </a:bodyPr>
          <a:lstStyle/>
          <a:p>
            <a:pPr marL="469900" indent="-457200" algn="just">
              <a:lnSpc>
                <a:spcPct val="100000"/>
              </a:lnSpc>
              <a:spcBef>
                <a:spcPts val="100"/>
              </a:spcBef>
              <a:tabLst>
                <a:tab pos="2252663" algn="l"/>
                <a:tab pos="3808413" algn="l"/>
              </a:tabLst>
            </a:pPr>
            <a:r>
              <a:rPr lang="en-US" sz="2200" dirty="0">
                <a:ea typeface="Calibri" pitchFamily="34" charset="0"/>
              </a:rPr>
              <a:t>Criminal Law means law relating to crime. It deals with </a:t>
            </a:r>
            <a:r>
              <a:rPr lang="en-US" sz="2200" b="1" u="sng" dirty="0">
                <a:ea typeface="Calibri" pitchFamily="34" charset="0"/>
              </a:rPr>
              <a:t>offenses and their punishments. </a:t>
            </a:r>
          </a:p>
          <a:p>
            <a:pPr marL="469900" indent="-457200" algn="just">
              <a:lnSpc>
                <a:spcPct val="100000"/>
              </a:lnSpc>
              <a:spcBef>
                <a:spcPts val="100"/>
              </a:spcBef>
              <a:tabLst>
                <a:tab pos="2252663" algn="l"/>
                <a:tab pos="3808413" algn="l"/>
              </a:tabLst>
            </a:pPr>
            <a:endParaRPr lang="en-US" sz="2200" dirty="0">
              <a:ea typeface="Calibri" pitchFamily="34" charset="0"/>
            </a:endParaRPr>
          </a:p>
          <a:p>
            <a:pPr marL="469900" indent="-457200" algn="just">
              <a:lnSpc>
                <a:spcPct val="100000"/>
              </a:lnSpc>
              <a:spcBef>
                <a:spcPts val="100"/>
              </a:spcBef>
              <a:tabLst>
                <a:tab pos="2252663" algn="l"/>
                <a:tab pos="3808413" algn="l"/>
              </a:tabLst>
            </a:pPr>
            <a:r>
              <a:rPr lang="en-US" sz="2200" dirty="0">
                <a:ea typeface="Calibri" pitchFamily="34" charset="0"/>
              </a:rPr>
              <a:t>One of the major objectives of Criminal Law is to </a:t>
            </a:r>
            <a:r>
              <a:rPr lang="en-US" sz="2200" b="1" u="sng" dirty="0">
                <a:ea typeface="Calibri" pitchFamily="34" charset="0"/>
              </a:rPr>
              <a:t>punish the wrongdoer </a:t>
            </a:r>
            <a:r>
              <a:rPr lang="en-US" sz="2200" dirty="0">
                <a:ea typeface="Calibri" pitchFamily="34" charset="0"/>
              </a:rPr>
              <a:t>for action which is deemed to be contrary to the interests of the state and its citizens.</a:t>
            </a:r>
          </a:p>
          <a:p>
            <a:pPr>
              <a:lnSpc>
                <a:spcPct val="100000"/>
              </a:lnSpc>
            </a:pPr>
            <a:endParaRPr lang="en-IN" sz="2200" dirty="0"/>
          </a:p>
        </p:txBody>
      </p:sp>
      <p:pic>
        <p:nvPicPr>
          <p:cNvPr id="7" name="object 4"/>
          <p:cNvPicPr>
            <a:picLocks noChangeAspect="1" noChangeArrowheads="1"/>
          </p:cNvPicPr>
          <p:nvPr/>
        </p:nvPicPr>
        <p:blipFill>
          <a:blip r:embed="rId2" cstate="print">
            <a:lum bright="18000"/>
          </a:blip>
          <a:srcRect/>
          <a:stretch>
            <a:fillRect/>
          </a:stretch>
        </p:blipFill>
        <p:spPr bwMode="auto">
          <a:xfrm>
            <a:off x="4397828" y="0"/>
            <a:ext cx="3971195" cy="2002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8-Point Star 7"/>
          <p:cNvSpPr/>
          <p:nvPr/>
        </p:nvSpPr>
        <p:spPr>
          <a:xfrm>
            <a:off x="217714" y="493486"/>
            <a:ext cx="783772" cy="841828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sz="2200" spc="-5" dirty="0"/>
              <a:t>National</a:t>
            </a:r>
            <a:r>
              <a:rPr lang="en-IN" sz="2200" spc="-75" dirty="0"/>
              <a:t> </a:t>
            </a:r>
            <a:r>
              <a:rPr lang="en-IN" sz="2200" spc="-10" dirty="0"/>
              <a:t>Law</a:t>
            </a:r>
            <a:endParaRPr lang="en-IN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sz="2200" dirty="0">
                <a:ea typeface="Calibri" pitchFamily="34" charset="0"/>
              </a:rPr>
              <a:t>National Laws refer to  internal legal </a:t>
            </a:r>
            <a:r>
              <a:rPr lang="en-US" sz="2200" b="1" u="sng" dirty="0">
                <a:ea typeface="Calibri" pitchFamily="34" charset="0"/>
              </a:rPr>
              <a:t>rules of the country.</a:t>
            </a:r>
          </a:p>
          <a:p>
            <a:pPr algn="just"/>
            <a:endParaRPr lang="en-IN" sz="2200" dirty="0"/>
          </a:p>
          <a:p>
            <a:pPr algn="just"/>
            <a:r>
              <a:rPr lang="en-IN" sz="2200" dirty="0"/>
              <a:t>Example </a:t>
            </a:r>
            <a:r>
              <a:rPr lang="en-US" sz="2200" dirty="0"/>
              <a:t>civil law; common law; customary law; religious law </a:t>
            </a:r>
            <a:endParaRPr lang="en-IN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sz="2200" spc="-15" dirty="0"/>
              <a:t>International </a:t>
            </a:r>
            <a:r>
              <a:rPr lang="en-IN" sz="2200" spc="-10" dirty="0"/>
              <a:t>Law</a:t>
            </a:r>
            <a:endParaRPr lang="en-IN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366657" cy="3684588"/>
          </a:xfrm>
        </p:spPr>
        <p:txBody>
          <a:bodyPr>
            <a:normAutofit/>
          </a:bodyPr>
          <a:lstStyle/>
          <a:p>
            <a:pPr lvl="0"/>
            <a:r>
              <a:rPr lang="en-US" sz="2200" dirty="0">
                <a:ea typeface="Calibri" pitchFamily="34" charset="0"/>
              </a:rPr>
              <a:t>International	Law is	a  body	of rules which are regarded as </a:t>
            </a:r>
            <a:r>
              <a:rPr lang="en-US" sz="2200" b="1" u="sng" dirty="0">
                <a:ea typeface="Calibri" pitchFamily="34" charset="0"/>
              </a:rPr>
              <a:t>legally binding </a:t>
            </a:r>
            <a:r>
              <a:rPr lang="en-US" sz="2200" dirty="0">
                <a:ea typeface="Calibri" pitchFamily="34" charset="0"/>
              </a:rPr>
              <a:t>on their relationship with </a:t>
            </a:r>
            <a:r>
              <a:rPr lang="en-US" sz="2200" b="1" u="sng" dirty="0">
                <a:ea typeface="Calibri" pitchFamily="34" charset="0"/>
              </a:rPr>
              <a:t>other nations</a:t>
            </a:r>
          </a:p>
          <a:p>
            <a:r>
              <a:rPr lang="en-IN" sz="2200" dirty="0"/>
              <a:t>Examples </a:t>
            </a:r>
            <a:r>
              <a:rPr lang="en-US" sz="2200" dirty="0"/>
              <a:t>human rights, environmental law, trade law, intellectual property rights, air law, space law and maritime law.</a:t>
            </a:r>
            <a:endParaRPr lang="en-IN" sz="2200" dirty="0"/>
          </a:p>
        </p:txBody>
      </p:sp>
      <p:sp>
        <p:nvSpPr>
          <p:cNvPr id="7" name="8-Point Star 6"/>
          <p:cNvSpPr/>
          <p:nvPr/>
        </p:nvSpPr>
        <p:spPr>
          <a:xfrm>
            <a:off x="217714" y="493486"/>
            <a:ext cx="783772" cy="841828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2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200" spc="-20" dirty="0"/>
              <a:t>Statute</a:t>
            </a:r>
            <a:r>
              <a:rPr lang="en-IN" sz="2200" spc="-70" dirty="0"/>
              <a:t> </a:t>
            </a:r>
            <a:r>
              <a:rPr lang="en-IN" sz="2200" spc="-10" dirty="0"/>
              <a:t>Law</a:t>
            </a:r>
            <a:endParaRPr lang="en-IN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215900" indent="-215900" algn="just">
              <a:lnSpc>
                <a:spcPct val="100000"/>
              </a:lnSpc>
              <a:spcBef>
                <a:spcPts val="100"/>
              </a:spcBef>
              <a:tabLst>
                <a:tab pos="3876675" algn="l"/>
              </a:tabLst>
            </a:pPr>
            <a:r>
              <a:rPr lang="en-US" sz="2200" dirty="0">
                <a:ea typeface="Calibri" pitchFamily="34" charset="0"/>
              </a:rPr>
              <a:t>Law </a:t>
            </a:r>
            <a:r>
              <a:rPr lang="en-US" sz="2200" b="1" u="sng" dirty="0">
                <a:ea typeface="Calibri" pitchFamily="34" charset="0"/>
              </a:rPr>
              <a:t>laid down in the Acts  of Parliament </a:t>
            </a:r>
            <a:r>
              <a:rPr lang="en-US" sz="2200" dirty="0">
                <a:ea typeface="Calibri" pitchFamily="34" charset="0"/>
              </a:rPr>
              <a:t>or Assemblies are known as Statute Laws. </a:t>
            </a:r>
          </a:p>
          <a:p>
            <a:pPr marL="215900" indent="-215900" algn="just">
              <a:lnSpc>
                <a:spcPct val="100000"/>
              </a:lnSpc>
              <a:spcBef>
                <a:spcPts val="100"/>
              </a:spcBef>
              <a:tabLst>
                <a:tab pos="3876675" algn="l"/>
              </a:tabLst>
            </a:pPr>
            <a:endParaRPr lang="en-US" sz="2200" dirty="0">
              <a:ea typeface="Calibri" pitchFamily="34" charset="0"/>
            </a:endParaRPr>
          </a:p>
          <a:p>
            <a:pPr marL="215900" indent="-215900" algn="just">
              <a:lnSpc>
                <a:spcPct val="100000"/>
              </a:lnSpc>
              <a:spcBef>
                <a:spcPts val="100"/>
              </a:spcBef>
              <a:tabLst>
                <a:tab pos="3876675" algn="l"/>
              </a:tabLst>
            </a:pPr>
            <a:r>
              <a:rPr lang="en-US" sz="2200" dirty="0">
                <a:ea typeface="Calibri" pitchFamily="34" charset="0"/>
              </a:rPr>
              <a:t>Bill proposed  in the parliament becomes  acts.</a:t>
            </a:r>
          </a:p>
          <a:p>
            <a:pPr marL="215900" indent="-215900" algn="just">
              <a:lnSpc>
                <a:spcPct val="100000"/>
              </a:lnSpc>
              <a:spcBef>
                <a:spcPts val="100"/>
              </a:spcBef>
              <a:tabLst>
                <a:tab pos="3876675" algn="l"/>
              </a:tabLst>
            </a:pPr>
            <a:r>
              <a:rPr lang="en-US" sz="2200" dirty="0"/>
              <a:t>example, you are given a citation for violating the speed limit you have broken a vehicle and traffic law.</a:t>
            </a:r>
          </a:p>
          <a:p>
            <a:pPr algn="just">
              <a:lnSpc>
                <a:spcPct val="100000"/>
              </a:lnSpc>
            </a:pPr>
            <a:endParaRPr lang="en-IN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accent2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200" spc="-5" dirty="0"/>
              <a:t>Common</a:t>
            </a:r>
            <a:r>
              <a:rPr lang="en-IN" sz="2200" spc="-90" dirty="0"/>
              <a:t> </a:t>
            </a:r>
            <a:r>
              <a:rPr lang="en-IN" sz="2200" spc="-10" dirty="0"/>
              <a:t>Law</a:t>
            </a:r>
            <a:endParaRPr lang="en-IN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174625" indent="-174625" algn="just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ea typeface="Calibri" pitchFamily="34" charset="0"/>
              </a:rPr>
              <a:t>Common Law consists of those principles, usages, and rules of action applicable to the  </a:t>
            </a:r>
            <a:r>
              <a:rPr lang="en-US" sz="2200" b="1" u="sng" dirty="0">
                <a:ea typeface="Calibri" pitchFamily="34" charset="0"/>
              </a:rPr>
              <a:t>Government, Security of persons, and of property</a:t>
            </a:r>
            <a:r>
              <a:rPr lang="en-US" sz="2200" dirty="0">
                <a:ea typeface="Calibri" pitchFamily="34" charset="0"/>
              </a:rPr>
              <a:t>.  </a:t>
            </a:r>
          </a:p>
          <a:p>
            <a:pPr marL="174625" indent="-174625" algn="just">
              <a:lnSpc>
                <a:spcPct val="100000"/>
              </a:lnSpc>
              <a:spcBef>
                <a:spcPts val="100"/>
              </a:spcBef>
            </a:pPr>
            <a:endParaRPr lang="en-US" sz="2200" dirty="0">
              <a:ea typeface="Calibri" pitchFamily="34" charset="0"/>
            </a:endParaRPr>
          </a:p>
          <a:p>
            <a:pPr marL="174625" indent="-174625" algn="just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ea typeface="Calibri" pitchFamily="34" charset="0"/>
              </a:rPr>
              <a:t>Common Law  of Hindus regarding marriage, succession  of property etc are made statutory law by bringing  necessary changes.</a:t>
            </a:r>
          </a:p>
          <a:p>
            <a:pPr marL="44450" indent="-31750" algn="just">
              <a:lnSpc>
                <a:spcPct val="100000"/>
              </a:lnSpc>
              <a:spcBef>
                <a:spcPts val="100"/>
              </a:spcBef>
            </a:pPr>
            <a:endParaRPr lang="en-US" sz="2200" dirty="0">
              <a:ea typeface="Calibri" pitchFamily="34" charset="0"/>
            </a:endParaRPr>
          </a:p>
          <a:p>
            <a:pPr algn="just">
              <a:lnSpc>
                <a:spcPct val="100000"/>
              </a:lnSpc>
            </a:pPr>
            <a:endParaRPr lang="en-IN" sz="2200" dirty="0"/>
          </a:p>
        </p:txBody>
      </p:sp>
      <p:sp>
        <p:nvSpPr>
          <p:cNvPr id="7" name="8-Point Star 6"/>
          <p:cNvSpPr/>
          <p:nvPr/>
        </p:nvSpPr>
        <p:spPr>
          <a:xfrm>
            <a:off x="217714" y="493486"/>
            <a:ext cx="783772" cy="841828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34B0BF3-1BBA-5EDF-7EE2-C892153FD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419" y="228600"/>
            <a:ext cx="9728346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>
                <a:solidFill>
                  <a:srgbClr val="257566"/>
                </a:solidFill>
              </a:rPr>
              <a:t>The Pendulum of </a:t>
            </a:r>
            <a:br>
              <a:rPr lang="en-US" altLang="en-US" sz="4000" b="1" dirty="0">
                <a:solidFill>
                  <a:srgbClr val="257566"/>
                </a:solidFill>
              </a:rPr>
            </a:br>
            <a:r>
              <a:rPr lang="en-US" altLang="en-US" sz="4000" b="1" dirty="0">
                <a:solidFill>
                  <a:srgbClr val="257566"/>
                </a:solidFill>
              </a:rPr>
              <a:t>Government’s Role in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111CD-E5CE-FF08-66F0-66330C17A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037" y="1752601"/>
            <a:ext cx="9977728" cy="4868863"/>
          </a:xfrm>
        </p:spPr>
        <p:txBody>
          <a:bodyPr rtlCol="0">
            <a:normAutofit/>
          </a:bodyPr>
          <a:lstStyle/>
          <a:p>
            <a:pPr marL="457200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The areas in which government regulates change, and its varying roles increase the complexity of its relationship with business. Government can: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srgbClr val="257566"/>
                </a:solidFill>
              </a:rPr>
              <a:t>Determine the rules </a:t>
            </a:r>
            <a:r>
              <a:rPr lang="en-US" sz="2600" dirty="0"/>
              <a:t>of the game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Be a </a:t>
            </a:r>
            <a:r>
              <a:rPr lang="en-US" sz="2600" b="1" dirty="0">
                <a:solidFill>
                  <a:srgbClr val="257566"/>
                </a:solidFill>
              </a:rPr>
              <a:t>major purchaser </a:t>
            </a:r>
            <a:r>
              <a:rPr lang="en-US" sz="2600" dirty="0"/>
              <a:t>with buying power that can affect a business’ or industry’s chances of survival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srgbClr val="257566"/>
                </a:solidFill>
              </a:rPr>
              <a:t>Strengthen some </a:t>
            </a:r>
            <a:r>
              <a:rPr lang="en-US" sz="2600" dirty="0"/>
              <a:t>businesses and weaken others</a:t>
            </a:r>
          </a:p>
          <a:p>
            <a:pPr marL="914400" lvl="1" indent="-45720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US" sz="2600" b="1" dirty="0">
                <a:solidFill>
                  <a:srgbClr val="257566"/>
                </a:solidFill>
              </a:rPr>
              <a:t>Create new businesses </a:t>
            </a:r>
            <a:r>
              <a:rPr lang="en-US" sz="2600" dirty="0"/>
              <a:t>and industries through subsidization and privatization </a:t>
            </a:r>
          </a:p>
          <a:p>
            <a:pPr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2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200" spc="-15" dirty="0"/>
              <a:t>General</a:t>
            </a:r>
            <a:r>
              <a:rPr lang="en-IN" sz="2200" spc="-80" dirty="0"/>
              <a:t> </a:t>
            </a:r>
            <a:r>
              <a:rPr lang="en-IN" sz="2200" spc="-10" dirty="0"/>
              <a:t>Law</a:t>
            </a:r>
            <a:endParaRPr lang="en-IN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74625" indent="-138113" algn="just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ea typeface="Calibri" pitchFamily="34" charset="0"/>
              </a:rPr>
              <a:t>General Laws are those  laws applicable to all  persons and things in a  country. </a:t>
            </a:r>
          </a:p>
          <a:p>
            <a:pPr marL="174625" indent="-138113" algn="just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ea typeface="Calibri" pitchFamily="34" charset="0"/>
              </a:rPr>
              <a:t>They have  general applications.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accent2"/>
          </a:solidFill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sz="2200" dirty="0"/>
              <a:t>Special</a:t>
            </a:r>
            <a:r>
              <a:rPr lang="en-IN" sz="2200" spc="-105" dirty="0"/>
              <a:t> </a:t>
            </a:r>
            <a:r>
              <a:rPr lang="en-IN" sz="2200" spc="-20" dirty="0"/>
              <a:t>Laws</a:t>
            </a:r>
            <a:endParaRPr lang="en-IN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200" dirty="0">
                <a:ea typeface="Calibri" pitchFamily="34" charset="0"/>
              </a:rPr>
              <a:t>Special Laws are  applicable only to certain  special circumstances.</a:t>
            </a:r>
          </a:p>
          <a:p>
            <a:pPr algn="just">
              <a:lnSpc>
                <a:spcPct val="100000"/>
              </a:lnSpc>
            </a:pPr>
            <a:r>
              <a:rPr lang="en-US" sz="2200" dirty="0">
                <a:ea typeface="Calibri" pitchFamily="34" charset="0"/>
              </a:rPr>
              <a:t> Local Law, Marital Law, Conventional Law etc are  some special Laws.</a:t>
            </a:r>
          </a:p>
          <a:p>
            <a:pPr>
              <a:lnSpc>
                <a:spcPct val="100000"/>
              </a:lnSpc>
            </a:pPr>
            <a:endParaRPr lang="en-IN" sz="2200" dirty="0"/>
          </a:p>
        </p:txBody>
      </p:sp>
      <p:sp>
        <p:nvSpPr>
          <p:cNvPr id="7" name="8-Point Star 6"/>
          <p:cNvSpPr/>
          <p:nvPr/>
        </p:nvSpPr>
        <p:spPr>
          <a:xfrm>
            <a:off x="217714" y="493486"/>
            <a:ext cx="783772" cy="841828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5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sz="2200" spc="-20" dirty="0"/>
              <a:t>Natural</a:t>
            </a:r>
            <a:r>
              <a:rPr lang="en-IN" sz="2200" spc="-85" dirty="0"/>
              <a:t> </a:t>
            </a:r>
            <a:r>
              <a:rPr lang="en-IN" sz="2200" spc="-15" dirty="0"/>
              <a:t>law</a:t>
            </a:r>
            <a:endParaRPr lang="en-IN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174625" indent="-174625" algn="just">
              <a:spcBef>
                <a:spcPts val="100"/>
              </a:spcBef>
            </a:pPr>
            <a:r>
              <a:rPr lang="en-US" sz="2200" dirty="0">
                <a:ea typeface="Calibri" pitchFamily="34" charset="0"/>
              </a:rPr>
              <a:t>By natural Law is meant  the principles of natural  right and wrong. </a:t>
            </a:r>
          </a:p>
          <a:p>
            <a:pPr marL="174625" indent="-174625" algn="just">
              <a:spcBef>
                <a:spcPts val="100"/>
              </a:spcBef>
            </a:pPr>
            <a:r>
              <a:rPr lang="en-US" sz="2200" dirty="0">
                <a:ea typeface="Calibri" pitchFamily="34" charset="0"/>
              </a:rPr>
              <a:t>Natural  Law is considered to be the Highest reason implanted by  nature which commands what ought to  be done and forbids the  opposite.</a:t>
            </a:r>
          </a:p>
          <a:p>
            <a:pPr marL="174625" indent="-174625" algn="just">
              <a:spcBef>
                <a:spcPts val="100"/>
              </a:spcBef>
            </a:pPr>
            <a:r>
              <a:rPr lang="en-US" sz="2200" dirty="0">
                <a:ea typeface="Calibri" pitchFamily="34" charset="0"/>
              </a:rPr>
              <a:t>Examples </a:t>
            </a:r>
            <a:r>
              <a:rPr lang="en-US" sz="16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200" dirty="0"/>
              <a:t>the right of citizens to life, liberty, and the pursuit of happiness</a:t>
            </a:r>
          </a:p>
          <a:p>
            <a:pPr marL="12700" algn="just">
              <a:spcBef>
                <a:spcPts val="100"/>
              </a:spcBef>
            </a:pPr>
            <a:endParaRPr lang="en-US" sz="2200" dirty="0">
              <a:ea typeface="Calibri" pitchFamily="34" charset="0"/>
            </a:endParaRPr>
          </a:p>
          <a:p>
            <a:pPr algn="just"/>
            <a:endParaRPr lang="en-IN" sz="22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accent2"/>
          </a:solidFill>
        </p:spPr>
        <p:txBody>
          <a:bodyPr/>
          <a:lstStyle/>
          <a:p>
            <a:pPr algn="ctr"/>
            <a:r>
              <a:rPr lang="en-IN" sz="2200" spc="-20" dirty="0"/>
              <a:t>Physical</a:t>
            </a:r>
            <a:r>
              <a:rPr lang="en-IN" sz="2200" spc="-95" dirty="0"/>
              <a:t> </a:t>
            </a:r>
            <a:r>
              <a:rPr lang="en-IN" sz="2200" spc="-15" dirty="0"/>
              <a:t>Law</a:t>
            </a:r>
            <a:endParaRPr lang="en-IN" sz="22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174625" indent="-87313">
              <a:spcBef>
                <a:spcPts val="105"/>
              </a:spcBef>
              <a:defRPr/>
            </a:pPr>
            <a:r>
              <a:rPr lang="en-US" sz="2200" dirty="0">
                <a:ea typeface="Calibri" pitchFamily="34" charset="0"/>
              </a:rPr>
              <a:t>Physical Laws are those laws that describe the </a:t>
            </a:r>
            <a:r>
              <a:rPr lang="en-IN" sz="2200" dirty="0">
                <a:ea typeface="Calibri" pitchFamily="34" charset="0"/>
              </a:rPr>
              <a:t>general nature and principles </a:t>
            </a:r>
            <a:r>
              <a:rPr lang="en-IN" sz="2200" dirty="0"/>
              <a:t>ac</a:t>
            </a:r>
            <a:r>
              <a:rPr lang="en-IN" sz="2200" spc="-30" dirty="0"/>
              <a:t>c</a:t>
            </a:r>
            <a:r>
              <a:rPr lang="en-IN" sz="2200" spc="-5" dirty="0"/>
              <a:t>o</a:t>
            </a:r>
            <a:r>
              <a:rPr lang="en-IN" sz="2200" spc="-50" dirty="0"/>
              <a:t>r</a:t>
            </a:r>
            <a:r>
              <a:rPr lang="en-IN" sz="2200" spc="-5" dirty="0"/>
              <a:t>di</a:t>
            </a:r>
            <a:r>
              <a:rPr lang="en-IN" sz="2200" spc="-15" dirty="0"/>
              <a:t>n</a:t>
            </a:r>
            <a:r>
              <a:rPr lang="en-IN" sz="2200" dirty="0"/>
              <a:t>g </a:t>
            </a:r>
            <a:r>
              <a:rPr lang="en-IN" sz="2200" spc="-45" dirty="0"/>
              <a:t>to</a:t>
            </a:r>
            <a:r>
              <a:rPr lang="en-IN" sz="2200" dirty="0"/>
              <a:t> </a:t>
            </a:r>
            <a:r>
              <a:rPr lang="en-IN" sz="2200" dirty="0">
                <a:ea typeface="Calibri" pitchFamily="34" charset="0"/>
              </a:rPr>
              <a:t>Which the Physical </a:t>
            </a:r>
            <a:r>
              <a:rPr lang="en-IN" sz="2200" spc="-5" dirty="0"/>
              <a:t>phenomenon </a:t>
            </a:r>
            <a:r>
              <a:rPr lang="en-IN" sz="2200" dirty="0">
                <a:ea typeface="Calibri" pitchFamily="34" charset="0"/>
              </a:rPr>
              <a:t>Acts </a:t>
            </a:r>
            <a:r>
              <a:rPr lang="en-IN" sz="2200" spc="-5" dirty="0"/>
              <a:t>under</a:t>
            </a:r>
            <a:r>
              <a:rPr lang="en-IN" sz="2200" dirty="0"/>
              <a:t> </a:t>
            </a:r>
            <a:r>
              <a:rPr lang="en-IN" sz="2200" spc="-10" dirty="0"/>
              <a:t>given</a:t>
            </a:r>
            <a:r>
              <a:rPr lang="en-IN" sz="2200" dirty="0"/>
              <a:t> </a:t>
            </a:r>
            <a:r>
              <a:rPr lang="en-IN" sz="2200" spc="-10" dirty="0"/>
              <a:t>conditions.</a:t>
            </a:r>
            <a:endParaRPr lang="en-IN" sz="2200" dirty="0"/>
          </a:p>
          <a:p>
            <a:pPr marL="12700">
              <a:spcBef>
                <a:spcPts val="100"/>
              </a:spcBef>
              <a:tabLst>
                <a:tab pos="1474788" algn="l"/>
                <a:tab pos="2441575" algn="l"/>
                <a:tab pos="3132138" algn="l"/>
              </a:tabLst>
            </a:pPr>
            <a:endParaRPr lang="en-US" sz="2200" dirty="0">
              <a:ea typeface="Calibri" pitchFamily="34" charset="0"/>
            </a:endParaRPr>
          </a:p>
          <a:p>
            <a:endParaRPr lang="en-IN" sz="2200" dirty="0"/>
          </a:p>
        </p:txBody>
      </p:sp>
      <p:sp>
        <p:nvSpPr>
          <p:cNvPr id="7" name="8-Point Star 6"/>
          <p:cNvSpPr/>
          <p:nvPr/>
        </p:nvSpPr>
        <p:spPr>
          <a:xfrm>
            <a:off x="217714" y="493486"/>
            <a:ext cx="783772" cy="841828"/>
          </a:xfrm>
          <a:prstGeom prst="star8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solidFill>
                  <a:schemeClr val="tx1"/>
                </a:solidFill>
              </a:rPr>
              <a:t>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90058" y="2143125"/>
            <a:ext cx="8519886" cy="186076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>
                <a:lumMod val="50000"/>
              </a:schemeClr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 marL="174625" marR="491490" algn="ctr">
              <a:lnSpc>
                <a:spcPct val="100000"/>
              </a:lnSpc>
            </a:pPr>
            <a:r>
              <a:rPr sz="6000" b="1" spc="-590" dirty="0">
                <a:latin typeface="Times New Roman"/>
                <a:cs typeface="Times New Roman"/>
              </a:rPr>
              <a:t>IN</a:t>
            </a:r>
            <a:r>
              <a:rPr sz="6000" b="1" spc="-740" dirty="0">
                <a:latin typeface="Times New Roman"/>
                <a:cs typeface="Times New Roman"/>
              </a:rPr>
              <a:t>D</a:t>
            </a:r>
            <a:r>
              <a:rPr sz="6000" b="1" spc="-400" dirty="0">
                <a:latin typeface="Times New Roman"/>
                <a:cs typeface="Times New Roman"/>
              </a:rPr>
              <a:t>U</a:t>
            </a:r>
            <a:r>
              <a:rPr sz="6000" b="1" spc="-290" dirty="0">
                <a:latin typeface="Times New Roman"/>
                <a:cs typeface="Times New Roman"/>
              </a:rPr>
              <a:t>S</a:t>
            </a:r>
            <a:r>
              <a:rPr sz="6000" b="1" spc="-345" dirty="0">
                <a:latin typeface="Times New Roman"/>
                <a:cs typeface="Times New Roman"/>
              </a:rPr>
              <a:t>TRIAL  </a:t>
            </a:r>
            <a:r>
              <a:rPr sz="6000" b="1" spc="-465" dirty="0">
                <a:latin typeface="Times New Roman"/>
                <a:cs typeface="Times New Roman"/>
              </a:rPr>
              <a:t>P</a:t>
            </a:r>
            <a:r>
              <a:rPr sz="6000" b="1" spc="-565" dirty="0">
                <a:latin typeface="Times New Roman"/>
                <a:cs typeface="Times New Roman"/>
              </a:rPr>
              <a:t>O</a:t>
            </a:r>
            <a:r>
              <a:rPr sz="6000" b="1" spc="-620" dirty="0">
                <a:latin typeface="Times New Roman"/>
                <a:cs typeface="Times New Roman"/>
              </a:rPr>
              <a:t>LI</a:t>
            </a:r>
            <a:r>
              <a:rPr sz="6000" b="1" spc="-819" dirty="0">
                <a:latin typeface="Times New Roman"/>
                <a:cs typeface="Times New Roman"/>
              </a:rPr>
              <a:t>C</a:t>
            </a:r>
            <a:r>
              <a:rPr sz="6000" b="1" spc="-484" dirty="0">
                <a:latin typeface="Times New Roman"/>
                <a:cs typeface="Times New Roman"/>
              </a:rPr>
              <a:t>Y</a:t>
            </a:r>
            <a:r>
              <a:rPr sz="6000" b="1" spc="-425" dirty="0">
                <a:latin typeface="Times New Roman"/>
                <a:cs typeface="Times New Roman"/>
              </a:rPr>
              <a:t> </a:t>
            </a:r>
            <a:r>
              <a:rPr sz="6000" b="1" spc="-440" dirty="0">
                <a:latin typeface="Times New Roman"/>
                <a:cs typeface="Times New Roman"/>
              </a:rPr>
              <a:t>OF  </a:t>
            </a:r>
            <a:r>
              <a:rPr sz="6000" b="1" spc="-445" dirty="0">
                <a:latin typeface="Times New Roman"/>
                <a:cs typeface="Times New Roman"/>
              </a:rPr>
              <a:t>INDIA</a:t>
            </a:r>
            <a:endParaRPr sz="6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3965" y="1357249"/>
            <a:ext cx="8953704" cy="4500752"/>
            <a:chOff x="1142974" y="1357249"/>
            <a:chExt cx="6715278" cy="4500752"/>
          </a:xfrm>
          <a:solidFill>
            <a:schemeClr val="accent2"/>
          </a:solidFill>
        </p:grpSpPr>
        <p:sp>
          <p:nvSpPr>
            <p:cNvPr id="4" name="object 4"/>
            <p:cNvSpPr/>
            <p:nvPr/>
          </p:nvSpPr>
          <p:spPr>
            <a:xfrm>
              <a:off x="1142974" y="1357249"/>
              <a:ext cx="5170805" cy="810260"/>
            </a:xfrm>
            <a:custGeom>
              <a:avLst/>
              <a:gdLst/>
              <a:ahLst/>
              <a:cxnLst/>
              <a:rect l="l" t="t" r="r" b="b"/>
              <a:pathLst>
                <a:path w="5170805" h="810260">
                  <a:moveTo>
                    <a:pt x="5089677" y="0"/>
                  </a:moveTo>
                  <a:lnTo>
                    <a:pt x="81013" y="0"/>
                  </a:lnTo>
                  <a:lnTo>
                    <a:pt x="49479" y="6373"/>
                  </a:lnTo>
                  <a:lnTo>
                    <a:pt x="23728" y="23749"/>
                  </a:lnTo>
                  <a:lnTo>
                    <a:pt x="6366" y="49506"/>
                  </a:lnTo>
                  <a:lnTo>
                    <a:pt x="0" y="81025"/>
                  </a:lnTo>
                  <a:lnTo>
                    <a:pt x="0" y="729106"/>
                  </a:lnTo>
                  <a:lnTo>
                    <a:pt x="6366" y="760680"/>
                  </a:lnTo>
                  <a:lnTo>
                    <a:pt x="23728" y="786431"/>
                  </a:lnTo>
                  <a:lnTo>
                    <a:pt x="49479" y="803777"/>
                  </a:lnTo>
                  <a:lnTo>
                    <a:pt x="81013" y="810133"/>
                  </a:lnTo>
                  <a:lnTo>
                    <a:pt x="5089677" y="810133"/>
                  </a:lnTo>
                  <a:lnTo>
                    <a:pt x="5121197" y="803777"/>
                  </a:lnTo>
                  <a:lnTo>
                    <a:pt x="5146954" y="786431"/>
                  </a:lnTo>
                  <a:lnTo>
                    <a:pt x="5164329" y="760680"/>
                  </a:lnTo>
                  <a:lnTo>
                    <a:pt x="5170703" y="729106"/>
                  </a:lnTo>
                  <a:lnTo>
                    <a:pt x="5170703" y="81025"/>
                  </a:lnTo>
                  <a:lnTo>
                    <a:pt x="5164329" y="49506"/>
                  </a:lnTo>
                  <a:lnTo>
                    <a:pt x="5146954" y="23749"/>
                  </a:lnTo>
                  <a:lnTo>
                    <a:pt x="5121197" y="6373"/>
                  </a:lnTo>
                  <a:lnTo>
                    <a:pt x="508967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42974" y="1357249"/>
              <a:ext cx="5170805" cy="810260"/>
            </a:xfrm>
            <a:custGeom>
              <a:avLst/>
              <a:gdLst/>
              <a:ahLst/>
              <a:cxnLst/>
              <a:rect l="l" t="t" r="r" b="b"/>
              <a:pathLst>
                <a:path w="5170805" h="810260">
                  <a:moveTo>
                    <a:pt x="0" y="81025"/>
                  </a:moveTo>
                  <a:lnTo>
                    <a:pt x="6366" y="49506"/>
                  </a:lnTo>
                  <a:lnTo>
                    <a:pt x="23728" y="23749"/>
                  </a:lnTo>
                  <a:lnTo>
                    <a:pt x="49479" y="6373"/>
                  </a:lnTo>
                  <a:lnTo>
                    <a:pt x="81013" y="0"/>
                  </a:lnTo>
                  <a:lnTo>
                    <a:pt x="5089677" y="0"/>
                  </a:lnTo>
                  <a:lnTo>
                    <a:pt x="5121197" y="6373"/>
                  </a:lnTo>
                  <a:lnTo>
                    <a:pt x="5146954" y="23749"/>
                  </a:lnTo>
                  <a:lnTo>
                    <a:pt x="5164329" y="49506"/>
                  </a:lnTo>
                  <a:lnTo>
                    <a:pt x="5170703" y="81025"/>
                  </a:lnTo>
                  <a:lnTo>
                    <a:pt x="5170703" y="729106"/>
                  </a:lnTo>
                  <a:lnTo>
                    <a:pt x="5164329" y="760680"/>
                  </a:lnTo>
                  <a:lnTo>
                    <a:pt x="5146954" y="786431"/>
                  </a:lnTo>
                  <a:lnTo>
                    <a:pt x="5121197" y="803777"/>
                  </a:lnTo>
                  <a:lnTo>
                    <a:pt x="5089677" y="810133"/>
                  </a:lnTo>
                  <a:lnTo>
                    <a:pt x="81013" y="810133"/>
                  </a:lnTo>
                  <a:lnTo>
                    <a:pt x="49479" y="803777"/>
                  </a:lnTo>
                  <a:lnTo>
                    <a:pt x="23728" y="786431"/>
                  </a:lnTo>
                  <a:lnTo>
                    <a:pt x="6366" y="760680"/>
                  </a:lnTo>
                  <a:lnTo>
                    <a:pt x="0" y="729106"/>
                  </a:lnTo>
                  <a:lnTo>
                    <a:pt x="0" y="81025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529080" y="2279904"/>
              <a:ext cx="5170805" cy="810260"/>
            </a:xfrm>
            <a:custGeom>
              <a:avLst/>
              <a:gdLst/>
              <a:ahLst/>
              <a:cxnLst/>
              <a:rect l="l" t="t" r="r" b="b"/>
              <a:pathLst>
                <a:path w="5170805" h="810260">
                  <a:moveTo>
                    <a:pt x="5089652" y="0"/>
                  </a:moveTo>
                  <a:lnTo>
                    <a:pt x="81025" y="0"/>
                  </a:lnTo>
                  <a:lnTo>
                    <a:pt x="49506" y="6373"/>
                  </a:lnTo>
                  <a:lnTo>
                    <a:pt x="23748" y="23749"/>
                  </a:lnTo>
                  <a:lnTo>
                    <a:pt x="6373" y="49506"/>
                  </a:lnTo>
                  <a:lnTo>
                    <a:pt x="0" y="81025"/>
                  </a:lnTo>
                  <a:lnTo>
                    <a:pt x="0" y="729107"/>
                  </a:lnTo>
                  <a:lnTo>
                    <a:pt x="6373" y="760626"/>
                  </a:lnTo>
                  <a:lnTo>
                    <a:pt x="23748" y="786384"/>
                  </a:lnTo>
                  <a:lnTo>
                    <a:pt x="49506" y="803759"/>
                  </a:lnTo>
                  <a:lnTo>
                    <a:pt x="81025" y="810133"/>
                  </a:lnTo>
                  <a:lnTo>
                    <a:pt x="5089652" y="810133"/>
                  </a:lnTo>
                  <a:lnTo>
                    <a:pt x="5121225" y="803759"/>
                  </a:lnTo>
                  <a:lnTo>
                    <a:pt x="5146976" y="786384"/>
                  </a:lnTo>
                  <a:lnTo>
                    <a:pt x="5164322" y="760626"/>
                  </a:lnTo>
                  <a:lnTo>
                    <a:pt x="5170678" y="729107"/>
                  </a:lnTo>
                  <a:lnTo>
                    <a:pt x="5170678" y="81025"/>
                  </a:lnTo>
                  <a:lnTo>
                    <a:pt x="5164322" y="49506"/>
                  </a:lnTo>
                  <a:lnTo>
                    <a:pt x="5146976" y="23749"/>
                  </a:lnTo>
                  <a:lnTo>
                    <a:pt x="5121225" y="6373"/>
                  </a:lnTo>
                  <a:lnTo>
                    <a:pt x="50896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529080" y="2279904"/>
              <a:ext cx="5170805" cy="810260"/>
            </a:xfrm>
            <a:custGeom>
              <a:avLst/>
              <a:gdLst/>
              <a:ahLst/>
              <a:cxnLst/>
              <a:rect l="l" t="t" r="r" b="b"/>
              <a:pathLst>
                <a:path w="5170805" h="810260">
                  <a:moveTo>
                    <a:pt x="0" y="81025"/>
                  </a:moveTo>
                  <a:lnTo>
                    <a:pt x="6373" y="49506"/>
                  </a:lnTo>
                  <a:lnTo>
                    <a:pt x="23748" y="23749"/>
                  </a:lnTo>
                  <a:lnTo>
                    <a:pt x="49506" y="6373"/>
                  </a:lnTo>
                  <a:lnTo>
                    <a:pt x="81025" y="0"/>
                  </a:lnTo>
                  <a:lnTo>
                    <a:pt x="5089652" y="0"/>
                  </a:lnTo>
                  <a:lnTo>
                    <a:pt x="5121225" y="6373"/>
                  </a:lnTo>
                  <a:lnTo>
                    <a:pt x="5146976" y="23749"/>
                  </a:lnTo>
                  <a:lnTo>
                    <a:pt x="5164322" y="49506"/>
                  </a:lnTo>
                  <a:lnTo>
                    <a:pt x="5170678" y="81025"/>
                  </a:lnTo>
                  <a:lnTo>
                    <a:pt x="5170678" y="729107"/>
                  </a:lnTo>
                  <a:lnTo>
                    <a:pt x="5164322" y="760626"/>
                  </a:lnTo>
                  <a:lnTo>
                    <a:pt x="5146976" y="786384"/>
                  </a:lnTo>
                  <a:lnTo>
                    <a:pt x="5121225" y="803759"/>
                  </a:lnTo>
                  <a:lnTo>
                    <a:pt x="5089652" y="810133"/>
                  </a:lnTo>
                  <a:lnTo>
                    <a:pt x="81025" y="810133"/>
                  </a:lnTo>
                  <a:lnTo>
                    <a:pt x="49506" y="803759"/>
                  </a:lnTo>
                  <a:lnTo>
                    <a:pt x="23748" y="786384"/>
                  </a:lnTo>
                  <a:lnTo>
                    <a:pt x="6373" y="760626"/>
                  </a:lnTo>
                  <a:lnTo>
                    <a:pt x="0" y="729107"/>
                  </a:lnTo>
                  <a:lnTo>
                    <a:pt x="0" y="81025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915160" y="3202558"/>
              <a:ext cx="5170805" cy="810260"/>
            </a:xfrm>
            <a:custGeom>
              <a:avLst/>
              <a:gdLst/>
              <a:ahLst/>
              <a:cxnLst/>
              <a:rect l="l" t="t" r="r" b="b"/>
              <a:pathLst>
                <a:path w="5170805" h="810260">
                  <a:moveTo>
                    <a:pt x="5089779" y="0"/>
                  </a:moveTo>
                  <a:lnTo>
                    <a:pt x="81025" y="0"/>
                  </a:lnTo>
                  <a:lnTo>
                    <a:pt x="49506" y="6355"/>
                  </a:lnTo>
                  <a:lnTo>
                    <a:pt x="23748" y="23701"/>
                  </a:lnTo>
                  <a:lnTo>
                    <a:pt x="6373" y="49452"/>
                  </a:lnTo>
                  <a:lnTo>
                    <a:pt x="0" y="81025"/>
                  </a:lnTo>
                  <a:lnTo>
                    <a:pt x="0" y="729107"/>
                  </a:lnTo>
                  <a:lnTo>
                    <a:pt x="6373" y="760626"/>
                  </a:lnTo>
                  <a:lnTo>
                    <a:pt x="23749" y="786383"/>
                  </a:lnTo>
                  <a:lnTo>
                    <a:pt x="49506" y="803759"/>
                  </a:lnTo>
                  <a:lnTo>
                    <a:pt x="81025" y="810132"/>
                  </a:lnTo>
                  <a:lnTo>
                    <a:pt x="5089779" y="810132"/>
                  </a:lnTo>
                  <a:lnTo>
                    <a:pt x="5121278" y="803759"/>
                  </a:lnTo>
                  <a:lnTo>
                    <a:pt x="5146992" y="786383"/>
                  </a:lnTo>
                  <a:lnTo>
                    <a:pt x="5164324" y="760626"/>
                  </a:lnTo>
                  <a:lnTo>
                    <a:pt x="5170678" y="729107"/>
                  </a:lnTo>
                  <a:lnTo>
                    <a:pt x="5170678" y="81025"/>
                  </a:lnTo>
                  <a:lnTo>
                    <a:pt x="5164377" y="49452"/>
                  </a:lnTo>
                  <a:lnTo>
                    <a:pt x="5147040" y="23701"/>
                  </a:lnTo>
                  <a:lnTo>
                    <a:pt x="5121296" y="6355"/>
                  </a:lnTo>
                  <a:lnTo>
                    <a:pt x="5089779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15160" y="3202558"/>
              <a:ext cx="5170805" cy="810260"/>
            </a:xfrm>
            <a:custGeom>
              <a:avLst/>
              <a:gdLst/>
              <a:ahLst/>
              <a:cxnLst/>
              <a:rect l="l" t="t" r="r" b="b"/>
              <a:pathLst>
                <a:path w="5170805" h="810260">
                  <a:moveTo>
                    <a:pt x="0" y="81025"/>
                  </a:moveTo>
                  <a:lnTo>
                    <a:pt x="6373" y="49452"/>
                  </a:lnTo>
                  <a:lnTo>
                    <a:pt x="23748" y="23701"/>
                  </a:lnTo>
                  <a:lnTo>
                    <a:pt x="49506" y="6355"/>
                  </a:lnTo>
                  <a:lnTo>
                    <a:pt x="81025" y="0"/>
                  </a:lnTo>
                  <a:lnTo>
                    <a:pt x="5089779" y="0"/>
                  </a:lnTo>
                  <a:lnTo>
                    <a:pt x="5121296" y="6355"/>
                  </a:lnTo>
                  <a:lnTo>
                    <a:pt x="5147040" y="23701"/>
                  </a:lnTo>
                  <a:lnTo>
                    <a:pt x="5164377" y="49452"/>
                  </a:lnTo>
                  <a:lnTo>
                    <a:pt x="5170678" y="81025"/>
                  </a:lnTo>
                  <a:lnTo>
                    <a:pt x="5170805" y="729107"/>
                  </a:lnTo>
                  <a:lnTo>
                    <a:pt x="5164324" y="760626"/>
                  </a:lnTo>
                  <a:lnTo>
                    <a:pt x="5146992" y="786383"/>
                  </a:lnTo>
                  <a:lnTo>
                    <a:pt x="5121278" y="803759"/>
                  </a:lnTo>
                  <a:lnTo>
                    <a:pt x="5089779" y="810132"/>
                  </a:lnTo>
                  <a:lnTo>
                    <a:pt x="81025" y="810132"/>
                  </a:lnTo>
                  <a:lnTo>
                    <a:pt x="49506" y="803759"/>
                  </a:lnTo>
                  <a:lnTo>
                    <a:pt x="23749" y="786383"/>
                  </a:lnTo>
                  <a:lnTo>
                    <a:pt x="6373" y="760626"/>
                  </a:lnTo>
                  <a:lnTo>
                    <a:pt x="0" y="729107"/>
                  </a:lnTo>
                  <a:lnTo>
                    <a:pt x="0" y="81025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301367" y="4125214"/>
              <a:ext cx="5170805" cy="810260"/>
            </a:xfrm>
            <a:custGeom>
              <a:avLst/>
              <a:gdLst/>
              <a:ahLst/>
              <a:cxnLst/>
              <a:rect l="l" t="t" r="r" b="b"/>
              <a:pathLst>
                <a:path w="5170805" h="810260">
                  <a:moveTo>
                    <a:pt x="5089652" y="0"/>
                  </a:moveTo>
                  <a:lnTo>
                    <a:pt x="81025" y="0"/>
                  </a:lnTo>
                  <a:lnTo>
                    <a:pt x="49452" y="6353"/>
                  </a:lnTo>
                  <a:lnTo>
                    <a:pt x="23701" y="23685"/>
                  </a:lnTo>
                  <a:lnTo>
                    <a:pt x="6355" y="49399"/>
                  </a:lnTo>
                  <a:lnTo>
                    <a:pt x="0" y="80899"/>
                  </a:lnTo>
                  <a:lnTo>
                    <a:pt x="0" y="729107"/>
                  </a:lnTo>
                  <a:lnTo>
                    <a:pt x="6355" y="760606"/>
                  </a:lnTo>
                  <a:lnTo>
                    <a:pt x="23701" y="786320"/>
                  </a:lnTo>
                  <a:lnTo>
                    <a:pt x="49452" y="803652"/>
                  </a:lnTo>
                  <a:lnTo>
                    <a:pt x="81025" y="810006"/>
                  </a:lnTo>
                  <a:lnTo>
                    <a:pt x="5089652" y="810006"/>
                  </a:lnTo>
                  <a:lnTo>
                    <a:pt x="5121171" y="803652"/>
                  </a:lnTo>
                  <a:lnTo>
                    <a:pt x="5146929" y="786320"/>
                  </a:lnTo>
                  <a:lnTo>
                    <a:pt x="5164304" y="760606"/>
                  </a:lnTo>
                  <a:lnTo>
                    <a:pt x="5170678" y="729107"/>
                  </a:lnTo>
                  <a:lnTo>
                    <a:pt x="5170678" y="80899"/>
                  </a:lnTo>
                  <a:lnTo>
                    <a:pt x="5164304" y="49399"/>
                  </a:lnTo>
                  <a:lnTo>
                    <a:pt x="5146929" y="23685"/>
                  </a:lnTo>
                  <a:lnTo>
                    <a:pt x="5121171" y="6353"/>
                  </a:lnTo>
                  <a:lnTo>
                    <a:pt x="50896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01367" y="4125214"/>
              <a:ext cx="5170805" cy="810260"/>
            </a:xfrm>
            <a:custGeom>
              <a:avLst/>
              <a:gdLst/>
              <a:ahLst/>
              <a:cxnLst/>
              <a:rect l="l" t="t" r="r" b="b"/>
              <a:pathLst>
                <a:path w="5170805" h="810260">
                  <a:moveTo>
                    <a:pt x="0" y="80899"/>
                  </a:moveTo>
                  <a:lnTo>
                    <a:pt x="6355" y="49399"/>
                  </a:lnTo>
                  <a:lnTo>
                    <a:pt x="23701" y="23685"/>
                  </a:lnTo>
                  <a:lnTo>
                    <a:pt x="49452" y="6353"/>
                  </a:lnTo>
                  <a:lnTo>
                    <a:pt x="81025" y="0"/>
                  </a:lnTo>
                  <a:lnTo>
                    <a:pt x="5089652" y="0"/>
                  </a:lnTo>
                  <a:lnTo>
                    <a:pt x="5121171" y="6353"/>
                  </a:lnTo>
                  <a:lnTo>
                    <a:pt x="5146929" y="23685"/>
                  </a:lnTo>
                  <a:lnTo>
                    <a:pt x="5164304" y="49399"/>
                  </a:lnTo>
                  <a:lnTo>
                    <a:pt x="5170678" y="80899"/>
                  </a:lnTo>
                  <a:lnTo>
                    <a:pt x="5170678" y="729107"/>
                  </a:lnTo>
                  <a:lnTo>
                    <a:pt x="5164304" y="760606"/>
                  </a:lnTo>
                  <a:lnTo>
                    <a:pt x="5146929" y="786320"/>
                  </a:lnTo>
                  <a:lnTo>
                    <a:pt x="5121171" y="803652"/>
                  </a:lnTo>
                  <a:lnTo>
                    <a:pt x="5089652" y="810006"/>
                  </a:lnTo>
                  <a:lnTo>
                    <a:pt x="81025" y="810006"/>
                  </a:lnTo>
                  <a:lnTo>
                    <a:pt x="49452" y="803652"/>
                  </a:lnTo>
                  <a:lnTo>
                    <a:pt x="23701" y="786320"/>
                  </a:lnTo>
                  <a:lnTo>
                    <a:pt x="6355" y="760606"/>
                  </a:lnTo>
                  <a:lnTo>
                    <a:pt x="0" y="729107"/>
                  </a:lnTo>
                  <a:lnTo>
                    <a:pt x="0" y="80899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2687447" y="5047741"/>
              <a:ext cx="5170805" cy="810260"/>
            </a:xfrm>
            <a:custGeom>
              <a:avLst/>
              <a:gdLst/>
              <a:ahLst/>
              <a:cxnLst/>
              <a:rect l="l" t="t" r="r" b="b"/>
              <a:pathLst>
                <a:path w="5170805" h="810260">
                  <a:moveTo>
                    <a:pt x="5089652" y="0"/>
                  </a:moveTo>
                  <a:lnTo>
                    <a:pt x="81025" y="0"/>
                  </a:lnTo>
                  <a:lnTo>
                    <a:pt x="49506" y="6373"/>
                  </a:lnTo>
                  <a:lnTo>
                    <a:pt x="23748" y="23748"/>
                  </a:lnTo>
                  <a:lnTo>
                    <a:pt x="6373" y="49506"/>
                  </a:lnTo>
                  <a:lnTo>
                    <a:pt x="0" y="81025"/>
                  </a:lnTo>
                  <a:lnTo>
                    <a:pt x="0" y="729132"/>
                  </a:lnTo>
                  <a:lnTo>
                    <a:pt x="6373" y="760666"/>
                  </a:lnTo>
                  <a:lnTo>
                    <a:pt x="23749" y="786417"/>
                  </a:lnTo>
                  <a:lnTo>
                    <a:pt x="49506" y="803779"/>
                  </a:lnTo>
                  <a:lnTo>
                    <a:pt x="81025" y="810145"/>
                  </a:lnTo>
                  <a:lnTo>
                    <a:pt x="5089652" y="810145"/>
                  </a:lnTo>
                  <a:lnTo>
                    <a:pt x="5121225" y="803779"/>
                  </a:lnTo>
                  <a:lnTo>
                    <a:pt x="5146976" y="786417"/>
                  </a:lnTo>
                  <a:lnTo>
                    <a:pt x="5164322" y="760666"/>
                  </a:lnTo>
                  <a:lnTo>
                    <a:pt x="5170678" y="729132"/>
                  </a:lnTo>
                  <a:lnTo>
                    <a:pt x="5170678" y="81025"/>
                  </a:lnTo>
                  <a:lnTo>
                    <a:pt x="5164322" y="49506"/>
                  </a:lnTo>
                  <a:lnTo>
                    <a:pt x="5146976" y="23748"/>
                  </a:lnTo>
                  <a:lnTo>
                    <a:pt x="5121225" y="6373"/>
                  </a:lnTo>
                  <a:lnTo>
                    <a:pt x="50896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2687447" y="5047741"/>
              <a:ext cx="5170805" cy="810260"/>
            </a:xfrm>
            <a:custGeom>
              <a:avLst/>
              <a:gdLst/>
              <a:ahLst/>
              <a:cxnLst/>
              <a:rect l="l" t="t" r="r" b="b"/>
              <a:pathLst>
                <a:path w="5170805" h="810260">
                  <a:moveTo>
                    <a:pt x="0" y="81025"/>
                  </a:moveTo>
                  <a:lnTo>
                    <a:pt x="6373" y="49506"/>
                  </a:lnTo>
                  <a:lnTo>
                    <a:pt x="23748" y="23748"/>
                  </a:lnTo>
                  <a:lnTo>
                    <a:pt x="49506" y="6373"/>
                  </a:lnTo>
                  <a:lnTo>
                    <a:pt x="81025" y="0"/>
                  </a:lnTo>
                  <a:lnTo>
                    <a:pt x="5089652" y="0"/>
                  </a:lnTo>
                  <a:lnTo>
                    <a:pt x="5121225" y="6373"/>
                  </a:lnTo>
                  <a:lnTo>
                    <a:pt x="5146976" y="23748"/>
                  </a:lnTo>
                  <a:lnTo>
                    <a:pt x="5164322" y="49506"/>
                  </a:lnTo>
                  <a:lnTo>
                    <a:pt x="5170678" y="81025"/>
                  </a:lnTo>
                  <a:lnTo>
                    <a:pt x="5170678" y="729132"/>
                  </a:lnTo>
                  <a:lnTo>
                    <a:pt x="5164322" y="760666"/>
                  </a:lnTo>
                  <a:lnTo>
                    <a:pt x="5146976" y="786417"/>
                  </a:lnTo>
                  <a:lnTo>
                    <a:pt x="5121225" y="803779"/>
                  </a:lnTo>
                  <a:lnTo>
                    <a:pt x="5089652" y="810145"/>
                  </a:lnTo>
                  <a:lnTo>
                    <a:pt x="81025" y="810145"/>
                  </a:lnTo>
                  <a:lnTo>
                    <a:pt x="49506" y="803779"/>
                  </a:lnTo>
                  <a:lnTo>
                    <a:pt x="23749" y="786417"/>
                  </a:lnTo>
                  <a:lnTo>
                    <a:pt x="6373" y="760666"/>
                  </a:lnTo>
                  <a:lnTo>
                    <a:pt x="0" y="729132"/>
                  </a:lnTo>
                  <a:lnTo>
                    <a:pt x="0" y="81025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5787135" y="1949069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408050" y="0"/>
                  </a:moveTo>
                  <a:lnTo>
                    <a:pt x="118490" y="0"/>
                  </a:lnTo>
                  <a:lnTo>
                    <a:pt x="118490" y="289686"/>
                  </a:lnTo>
                  <a:lnTo>
                    <a:pt x="0" y="289686"/>
                  </a:lnTo>
                  <a:lnTo>
                    <a:pt x="263271" y="526668"/>
                  </a:lnTo>
                  <a:lnTo>
                    <a:pt x="526541" y="289686"/>
                  </a:lnTo>
                  <a:lnTo>
                    <a:pt x="408050" y="289686"/>
                  </a:lnTo>
                  <a:lnTo>
                    <a:pt x="4080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787135" y="1949069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89686"/>
                  </a:moveTo>
                  <a:lnTo>
                    <a:pt x="118490" y="289686"/>
                  </a:lnTo>
                  <a:lnTo>
                    <a:pt x="118490" y="0"/>
                  </a:lnTo>
                  <a:lnTo>
                    <a:pt x="408050" y="0"/>
                  </a:lnTo>
                  <a:lnTo>
                    <a:pt x="408050" y="289686"/>
                  </a:lnTo>
                  <a:lnTo>
                    <a:pt x="526541" y="289686"/>
                  </a:lnTo>
                  <a:lnTo>
                    <a:pt x="263271" y="526668"/>
                  </a:lnTo>
                  <a:lnTo>
                    <a:pt x="0" y="289686"/>
                  </a:lnTo>
                  <a:close/>
                </a:path>
              </a:pathLst>
            </a:custGeom>
            <a:grpFill/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173215" y="2871723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408051" y="0"/>
                  </a:moveTo>
                  <a:lnTo>
                    <a:pt x="118491" y="0"/>
                  </a:lnTo>
                  <a:lnTo>
                    <a:pt x="118491" y="289687"/>
                  </a:lnTo>
                  <a:lnTo>
                    <a:pt x="0" y="289687"/>
                  </a:lnTo>
                  <a:lnTo>
                    <a:pt x="263271" y="526541"/>
                  </a:lnTo>
                  <a:lnTo>
                    <a:pt x="526541" y="289687"/>
                  </a:lnTo>
                  <a:lnTo>
                    <a:pt x="408051" y="289687"/>
                  </a:lnTo>
                  <a:lnTo>
                    <a:pt x="408051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6173215" y="2871723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89687"/>
                  </a:moveTo>
                  <a:lnTo>
                    <a:pt x="118491" y="289687"/>
                  </a:lnTo>
                  <a:lnTo>
                    <a:pt x="118491" y="0"/>
                  </a:lnTo>
                  <a:lnTo>
                    <a:pt x="408051" y="0"/>
                  </a:lnTo>
                  <a:lnTo>
                    <a:pt x="408051" y="289687"/>
                  </a:lnTo>
                  <a:lnTo>
                    <a:pt x="526541" y="289687"/>
                  </a:lnTo>
                  <a:lnTo>
                    <a:pt x="263271" y="526541"/>
                  </a:lnTo>
                  <a:lnTo>
                    <a:pt x="0" y="289687"/>
                  </a:lnTo>
                  <a:close/>
                </a:path>
              </a:pathLst>
            </a:custGeom>
            <a:grpFill/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559295" y="3780916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408177" y="0"/>
                  </a:moveTo>
                  <a:lnTo>
                    <a:pt x="118490" y="0"/>
                  </a:lnTo>
                  <a:lnTo>
                    <a:pt x="118490" y="289559"/>
                  </a:lnTo>
                  <a:lnTo>
                    <a:pt x="0" y="289559"/>
                  </a:lnTo>
                  <a:lnTo>
                    <a:pt x="263271" y="526541"/>
                  </a:lnTo>
                  <a:lnTo>
                    <a:pt x="526669" y="289559"/>
                  </a:lnTo>
                  <a:lnTo>
                    <a:pt x="408177" y="289559"/>
                  </a:lnTo>
                  <a:lnTo>
                    <a:pt x="40817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559295" y="3780916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89559"/>
                  </a:moveTo>
                  <a:lnTo>
                    <a:pt x="118490" y="289559"/>
                  </a:lnTo>
                  <a:lnTo>
                    <a:pt x="118490" y="0"/>
                  </a:lnTo>
                  <a:lnTo>
                    <a:pt x="408177" y="0"/>
                  </a:lnTo>
                  <a:lnTo>
                    <a:pt x="408177" y="289559"/>
                  </a:lnTo>
                  <a:lnTo>
                    <a:pt x="526669" y="289559"/>
                  </a:lnTo>
                  <a:lnTo>
                    <a:pt x="263271" y="526541"/>
                  </a:lnTo>
                  <a:lnTo>
                    <a:pt x="0" y="289559"/>
                  </a:lnTo>
                  <a:close/>
                </a:path>
              </a:pathLst>
            </a:custGeom>
            <a:grpFill/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945503" y="471246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408050" y="0"/>
                  </a:moveTo>
                  <a:lnTo>
                    <a:pt x="118491" y="0"/>
                  </a:lnTo>
                  <a:lnTo>
                    <a:pt x="118491" y="289687"/>
                  </a:lnTo>
                  <a:lnTo>
                    <a:pt x="0" y="289687"/>
                  </a:lnTo>
                  <a:lnTo>
                    <a:pt x="263271" y="526541"/>
                  </a:lnTo>
                  <a:lnTo>
                    <a:pt x="526542" y="289687"/>
                  </a:lnTo>
                  <a:lnTo>
                    <a:pt x="408050" y="289687"/>
                  </a:lnTo>
                  <a:lnTo>
                    <a:pt x="4080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945503" y="4712461"/>
              <a:ext cx="527050" cy="527050"/>
            </a:xfrm>
            <a:custGeom>
              <a:avLst/>
              <a:gdLst/>
              <a:ahLst/>
              <a:cxnLst/>
              <a:rect l="l" t="t" r="r" b="b"/>
              <a:pathLst>
                <a:path w="527050" h="527050">
                  <a:moveTo>
                    <a:pt x="0" y="289687"/>
                  </a:moveTo>
                  <a:lnTo>
                    <a:pt x="118491" y="289687"/>
                  </a:lnTo>
                  <a:lnTo>
                    <a:pt x="118491" y="0"/>
                  </a:lnTo>
                  <a:lnTo>
                    <a:pt x="408050" y="0"/>
                  </a:lnTo>
                  <a:lnTo>
                    <a:pt x="408050" y="289687"/>
                  </a:lnTo>
                  <a:lnTo>
                    <a:pt x="526542" y="289687"/>
                  </a:lnTo>
                  <a:lnTo>
                    <a:pt x="263271" y="526541"/>
                  </a:lnTo>
                  <a:lnTo>
                    <a:pt x="0" y="289687"/>
                  </a:lnTo>
                  <a:close/>
                </a:path>
              </a:pathLst>
            </a:custGeom>
            <a:grpFill/>
            <a:ln w="25400">
              <a:solidFill>
                <a:srgbClr val="D0D7E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71889" y="442086"/>
            <a:ext cx="10553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u="heavy" spc="-204" dirty="0">
                <a:solidFill>
                  <a:srgbClr val="0F243E"/>
                </a:solidFill>
                <a:uFill>
                  <a:solidFill>
                    <a:srgbClr val="0F243E"/>
                  </a:solidFill>
                </a:uFill>
              </a:rPr>
              <a:t>INDUSTRIAL</a:t>
            </a:r>
            <a:r>
              <a:rPr sz="4000" b="0" u="heavy" spc="-30" dirty="0">
                <a:solidFill>
                  <a:srgbClr val="0F243E"/>
                </a:solidFill>
                <a:uFill>
                  <a:solidFill>
                    <a:srgbClr val="0F243E"/>
                  </a:solidFill>
                </a:uFill>
              </a:rPr>
              <a:t> </a:t>
            </a:r>
            <a:r>
              <a:rPr sz="4000" b="0" u="heavy" spc="-220" dirty="0">
                <a:solidFill>
                  <a:srgbClr val="0F243E"/>
                </a:solidFill>
                <a:uFill>
                  <a:solidFill>
                    <a:srgbClr val="0F243E"/>
                  </a:solidFill>
                </a:uFill>
              </a:rPr>
              <a:t>POLICY</a:t>
            </a:r>
            <a:r>
              <a:rPr sz="4000" b="0" u="heavy" spc="-20" dirty="0">
                <a:solidFill>
                  <a:srgbClr val="0F243E"/>
                </a:solidFill>
                <a:uFill>
                  <a:solidFill>
                    <a:srgbClr val="0F243E"/>
                  </a:solidFill>
                </a:uFill>
              </a:rPr>
              <a:t> </a:t>
            </a:r>
            <a:r>
              <a:rPr sz="4000" b="0" u="heavy" spc="-220" dirty="0">
                <a:solidFill>
                  <a:srgbClr val="0F243E"/>
                </a:solidFill>
                <a:uFill>
                  <a:solidFill>
                    <a:srgbClr val="0F243E"/>
                  </a:solidFill>
                </a:uFill>
              </a:rPr>
              <a:t>RESOLUTIONS</a:t>
            </a:r>
            <a:endParaRPr sz="4000" dirty="0"/>
          </a:p>
        </p:txBody>
      </p:sp>
      <p:grpSp>
        <p:nvGrpSpPr>
          <p:cNvPr id="23" name="object 23"/>
          <p:cNvGrpSpPr/>
          <p:nvPr/>
        </p:nvGrpSpPr>
        <p:grpSpPr>
          <a:xfrm>
            <a:off x="1888067" y="6059501"/>
            <a:ext cx="9464040" cy="597535"/>
            <a:chOff x="1416050" y="6059500"/>
            <a:chExt cx="7098030" cy="597535"/>
          </a:xfrm>
          <a:solidFill>
            <a:schemeClr val="accent2"/>
          </a:solidFill>
        </p:grpSpPr>
        <p:sp>
          <p:nvSpPr>
            <p:cNvPr id="24" name="object 24"/>
            <p:cNvSpPr/>
            <p:nvPr/>
          </p:nvSpPr>
          <p:spPr>
            <a:xfrm>
              <a:off x="1428750" y="6072200"/>
              <a:ext cx="7072630" cy="572135"/>
            </a:xfrm>
            <a:custGeom>
              <a:avLst/>
              <a:gdLst/>
              <a:ahLst/>
              <a:cxnLst/>
              <a:rect l="l" t="t" r="r" b="b"/>
              <a:pathLst>
                <a:path w="7072630" h="572134">
                  <a:moveTo>
                    <a:pt x="6977126" y="0"/>
                  </a:moveTo>
                  <a:lnTo>
                    <a:pt x="95250" y="0"/>
                  </a:lnTo>
                  <a:lnTo>
                    <a:pt x="58185" y="7485"/>
                  </a:lnTo>
                  <a:lnTo>
                    <a:pt x="27908" y="27900"/>
                  </a:lnTo>
                  <a:lnTo>
                    <a:pt x="7489" y="58180"/>
                  </a:lnTo>
                  <a:lnTo>
                    <a:pt x="0" y="95262"/>
                  </a:lnTo>
                  <a:lnTo>
                    <a:pt x="0" y="476262"/>
                  </a:lnTo>
                  <a:lnTo>
                    <a:pt x="7489" y="513337"/>
                  </a:lnTo>
                  <a:lnTo>
                    <a:pt x="27908" y="543613"/>
                  </a:lnTo>
                  <a:lnTo>
                    <a:pt x="58185" y="564027"/>
                  </a:lnTo>
                  <a:lnTo>
                    <a:pt x="95250" y="571512"/>
                  </a:lnTo>
                  <a:lnTo>
                    <a:pt x="6977126" y="571512"/>
                  </a:lnTo>
                  <a:lnTo>
                    <a:pt x="7014190" y="564027"/>
                  </a:lnTo>
                  <a:lnTo>
                    <a:pt x="7044467" y="543613"/>
                  </a:lnTo>
                  <a:lnTo>
                    <a:pt x="7064886" y="513337"/>
                  </a:lnTo>
                  <a:lnTo>
                    <a:pt x="7072376" y="476262"/>
                  </a:lnTo>
                  <a:lnTo>
                    <a:pt x="7072376" y="95262"/>
                  </a:lnTo>
                  <a:lnTo>
                    <a:pt x="7064886" y="58180"/>
                  </a:lnTo>
                  <a:lnTo>
                    <a:pt x="7044467" y="27900"/>
                  </a:lnTo>
                  <a:lnTo>
                    <a:pt x="7014190" y="7485"/>
                  </a:lnTo>
                  <a:lnTo>
                    <a:pt x="6977126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ln>
                  <a:solidFill>
                    <a:schemeClr val="accent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428750" y="6072200"/>
              <a:ext cx="7072630" cy="572135"/>
            </a:xfrm>
            <a:custGeom>
              <a:avLst/>
              <a:gdLst/>
              <a:ahLst/>
              <a:cxnLst/>
              <a:rect l="l" t="t" r="r" b="b"/>
              <a:pathLst>
                <a:path w="7072630" h="572134">
                  <a:moveTo>
                    <a:pt x="0" y="95262"/>
                  </a:moveTo>
                  <a:lnTo>
                    <a:pt x="7489" y="58180"/>
                  </a:lnTo>
                  <a:lnTo>
                    <a:pt x="27908" y="27900"/>
                  </a:lnTo>
                  <a:lnTo>
                    <a:pt x="58185" y="7485"/>
                  </a:lnTo>
                  <a:lnTo>
                    <a:pt x="95250" y="0"/>
                  </a:lnTo>
                  <a:lnTo>
                    <a:pt x="6977126" y="0"/>
                  </a:lnTo>
                  <a:lnTo>
                    <a:pt x="7014190" y="7485"/>
                  </a:lnTo>
                  <a:lnTo>
                    <a:pt x="7044467" y="27900"/>
                  </a:lnTo>
                  <a:lnTo>
                    <a:pt x="7064886" y="58180"/>
                  </a:lnTo>
                  <a:lnTo>
                    <a:pt x="7072376" y="95262"/>
                  </a:lnTo>
                  <a:lnTo>
                    <a:pt x="7072376" y="476262"/>
                  </a:lnTo>
                  <a:lnTo>
                    <a:pt x="7064886" y="513337"/>
                  </a:lnTo>
                  <a:lnTo>
                    <a:pt x="7044467" y="543613"/>
                  </a:lnTo>
                  <a:lnTo>
                    <a:pt x="7014190" y="564027"/>
                  </a:lnTo>
                  <a:lnTo>
                    <a:pt x="6977126" y="571512"/>
                  </a:lnTo>
                  <a:lnTo>
                    <a:pt x="95250" y="571512"/>
                  </a:lnTo>
                  <a:lnTo>
                    <a:pt x="58185" y="564027"/>
                  </a:lnTo>
                  <a:lnTo>
                    <a:pt x="27908" y="543613"/>
                  </a:lnTo>
                  <a:lnTo>
                    <a:pt x="7489" y="513337"/>
                  </a:lnTo>
                  <a:lnTo>
                    <a:pt x="0" y="476262"/>
                  </a:lnTo>
                  <a:lnTo>
                    <a:pt x="0" y="95262"/>
                  </a:lnTo>
                  <a:close/>
                </a:path>
              </a:pathLst>
            </a:custGeom>
            <a:grpFill/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ln>
                  <a:solidFill>
                    <a:schemeClr val="accent2">
                      <a:lumMod val="50000"/>
                    </a:schemeClr>
                  </a:solidFill>
                </a:ln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187555" y="1549399"/>
            <a:ext cx="7463367" cy="4999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sz="2200" b="1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sz="2200" b="1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sz="2200" b="1" spc="2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of 1948</a:t>
            </a:r>
            <a:endParaRPr sz="2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84860" marR="777240" indent="-386715">
              <a:lnSpc>
                <a:spcPts val="7270"/>
              </a:lnSpc>
              <a:spcBef>
                <a:spcPts val="1010"/>
              </a:spcBef>
            </a:pPr>
            <a:r>
              <a:rPr sz="2200" b="1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sz="2200" b="1" spc="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sz="2200" b="1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sz="2200" b="1" spc="2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of 1956 </a:t>
            </a:r>
            <a:r>
              <a:rPr sz="22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sz="2200" b="1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sz="2200" b="1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200" b="1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sz="2200" b="1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sz="2200" b="1" spc="1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of 1973</a:t>
            </a:r>
            <a:endParaRPr sz="2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170940">
              <a:lnSpc>
                <a:spcPct val="100000"/>
              </a:lnSpc>
            </a:pPr>
            <a:r>
              <a:rPr sz="2200" b="1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sz="2200" b="1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sz="2200" b="1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sz="2200" b="1" spc="2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of 1977</a:t>
            </a:r>
            <a:endParaRPr sz="2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557020">
              <a:lnSpc>
                <a:spcPct val="100000"/>
              </a:lnSpc>
              <a:spcBef>
                <a:spcPts val="1939"/>
              </a:spcBef>
            </a:pPr>
            <a:r>
              <a:rPr sz="2200" b="1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sz="2200" b="1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sz="2200" b="1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sz="2200" b="1" spc="1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of 1980</a:t>
            </a:r>
            <a:endParaRPr sz="2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sz="2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1568450">
              <a:lnSpc>
                <a:spcPct val="100000"/>
              </a:lnSpc>
              <a:spcBef>
                <a:spcPts val="1905"/>
              </a:spcBef>
            </a:pPr>
            <a:r>
              <a:rPr sz="2400" b="1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400" b="1" spc="-4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EONOMIC</a:t>
            </a:r>
            <a:r>
              <a:rPr sz="2400" b="1" spc="-2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POLICY</a:t>
            </a:r>
            <a:r>
              <a:rPr sz="2400" b="1" spc="-3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1991</a:t>
            </a:r>
            <a:endParaRPr sz="24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2492" y="1582038"/>
            <a:ext cx="9148233" cy="3866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3538" indent="-350838">
              <a:lnSpc>
                <a:spcPct val="100000"/>
              </a:lnSpc>
              <a:spcBef>
                <a:spcPts val="95"/>
              </a:spcBef>
              <a:buSzPct val="96428"/>
              <a:buFont typeface="Arial MT"/>
              <a:buChar char="•"/>
            </a:pPr>
            <a:r>
              <a:rPr sz="2800" spc="-10" dirty="0"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distinction</a:t>
            </a:r>
            <a:r>
              <a:rPr sz="2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made-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63538" indent="-350838"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750" dirty="0">
              <a:latin typeface="Times New Roman" pitchFamily="18" charset="0"/>
              <a:cs typeface="Times New Roman" pitchFamily="18" charset="0"/>
            </a:endParaRPr>
          </a:p>
          <a:p>
            <a:pPr marL="363538">
              <a:lnSpc>
                <a:spcPct val="100000"/>
              </a:lnSpc>
            </a:pPr>
            <a:r>
              <a:rPr sz="2800" spc="-10" dirty="0">
                <a:latin typeface="Times New Roman" pitchFamily="18" charset="0"/>
                <a:cs typeface="Times New Roman" pitchFamily="18" charset="0"/>
              </a:rPr>
              <a:t>Industries</a:t>
            </a:r>
            <a:r>
              <a:rPr sz="28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kept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under</a:t>
            </a:r>
            <a:r>
              <a:rPr sz="2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: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63538">
              <a:lnSpc>
                <a:spcPct val="100000"/>
              </a:lnSpc>
            </a:pPr>
            <a:r>
              <a:rPr sz="2800" i="1" spc="-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sector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,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63538">
              <a:lnSpc>
                <a:spcPct val="100000"/>
              </a:lnSpc>
              <a:spcBef>
                <a:spcPts val="5"/>
              </a:spcBef>
            </a:pPr>
            <a:r>
              <a:rPr sz="2800" spc="-15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800" b="1" spc="-15" dirty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 sector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the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63538">
              <a:lnSpc>
                <a:spcPct val="100000"/>
              </a:lnSpc>
            </a:pP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-joint</a:t>
            </a:r>
            <a:r>
              <a:rPr sz="2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10" dirty="0">
                <a:latin typeface="Times New Roman" pitchFamily="18" charset="0"/>
                <a:cs typeface="Times New Roman" pitchFamily="18" charset="0"/>
              </a:rPr>
              <a:t>sector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63538" indent="-350838">
              <a:lnSpc>
                <a:spcPct val="100000"/>
              </a:lnSpc>
            </a:pPr>
            <a:endParaRPr sz="2750" dirty="0">
              <a:latin typeface="Times New Roman" pitchFamily="18" charset="0"/>
              <a:cs typeface="Times New Roman" pitchFamily="18" charset="0"/>
            </a:endParaRPr>
          </a:p>
          <a:p>
            <a:pPr marL="363538" marR="5080" indent="-350838">
              <a:lnSpc>
                <a:spcPct val="100000"/>
              </a:lnSpc>
              <a:buSzPct val="96428"/>
              <a:buFont typeface="Arial MT"/>
              <a:buChar char="•"/>
            </a:pPr>
            <a:r>
              <a:rPr sz="2800" spc="-10" dirty="0"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sz="2800"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Regulation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Act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IDR </a:t>
            </a:r>
            <a:r>
              <a:rPr sz="2800" b="1" spc="-6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spc="-5" dirty="0">
                <a:latin typeface="Times New Roman" pitchFamily="18" charset="0"/>
                <a:cs typeface="Times New Roman" pitchFamily="18" charset="0"/>
              </a:rPr>
              <a:t>Act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was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enacted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1951.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3487" y="279252"/>
            <a:ext cx="9445702" cy="505267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>
            <a:spAutoFit/>
          </a:bodyPr>
          <a:lstStyle/>
          <a:p>
            <a:pPr marL="174625" indent="87313">
              <a:lnSpc>
                <a:spcPct val="100000"/>
              </a:lnSpc>
              <a:spcBef>
                <a:spcPts val="100"/>
              </a:spcBef>
            </a:pPr>
            <a:r>
              <a:rPr sz="32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Industrial</a:t>
            </a:r>
            <a:r>
              <a:rPr sz="3200" u="heavy" spc="-5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policy</a:t>
            </a:r>
            <a:r>
              <a:rPr sz="3200" u="heavy" spc="-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resolution</a:t>
            </a:r>
            <a:r>
              <a:rPr sz="320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of</a:t>
            </a:r>
            <a:r>
              <a:rPr sz="3200" u="heavy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1948</a:t>
            </a:r>
            <a:endParaRPr sz="32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09455" y="783730"/>
            <a:ext cx="7118465" cy="443711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>
            <a:spAutoFit/>
          </a:bodyPr>
          <a:lstStyle/>
          <a:p>
            <a:pPr marL="449263" algn="just">
              <a:lnSpc>
                <a:spcPct val="100000"/>
              </a:lnSpc>
              <a:spcBef>
                <a:spcPts val="100"/>
              </a:spcBef>
            </a:pPr>
            <a:r>
              <a:rPr sz="28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Objective</a:t>
            </a:r>
            <a:r>
              <a:rPr sz="2800" spc="-15" dirty="0">
                <a:solidFill>
                  <a:srgbClr val="000000"/>
                </a:solidFill>
              </a:rPr>
              <a:t> </a:t>
            </a:r>
            <a:r>
              <a:rPr sz="2800" b="0" spc="-5" dirty="0">
                <a:solidFill>
                  <a:srgbClr val="000000"/>
                </a:solidFill>
              </a:rPr>
              <a:t>of</a:t>
            </a:r>
            <a:r>
              <a:rPr sz="2800" b="0" spc="-20" dirty="0">
                <a:solidFill>
                  <a:srgbClr val="000000"/>
                </a:solidFill>
              </a:rPr>
              <a:t> </a:t>
            </a:r>
            <a:r>
              <a:rPr sz="2800" b="0" dirty="0">
                <a:solidFill>
                  <a:srgbClr val="000000"/>
                </a:solidFill>
              </a:rPr>
              <a:t>IDR</a:t>
            </a:r>
            <a:r>
              <a:rPr sz="2800" b="0" spc="-25" dirty="0">
                <a:solidFill>
                  <a:srgbClr val="000000"/>
                </a:solidFill>
              </a:rPr>
              <a:t> </a:t>
            </a:r>
            <a:r>
              <a:rPr sz="2800" b="0" dirty="0">
                <a:solidFill>
                  <a:srgbClr val="000000"/>
                </a:solidFill>
              </a:rPr>
              <a:t>1951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714587" y="2584146"/>
            <a:ext cx="10143067" cy="2596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371475" indent="68580" algn="just">
              <a:lnSpc>
                <a:spcPct val="100299"/>
              </a:lnSpc>
              <a:spcBef>
                <a:spcPts val="90"/>
              </a:spcBef>
            </a:pP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Empowering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Government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4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take 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necessary</a:t>
            </a:r>
            <a:r>
              <a:rPr sz="2800" u="heavy" spc="-3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steps</a:t>
            </a: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2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to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regulate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pattern</a:t>
            </a:r>
            <a:r>
              <a:rPr sz="2800" u="heavy" spc="1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spc="-7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sz="2800" u="heavy" spc="3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2800" u="heavy" spc="1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z="2800" u="heavy" spc="20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licensing.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00000"/>
              </a:lnSpc>
            </a:pP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355600" marR="5080" indent="-342900" algn="just">
              <a:lnSpc>
                <a:spcPct val="995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 paved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sz="2800" spc="-30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b="1" u="sng" spc="-10" dirty="0">
                <a:latin typeface="Times New Roman" pitchFamily="18" charset="0"/>
                <a:cs typeface="Times New Roman" pitchFamily="18" charset="0"/>
              </a:rPr>
              <a:t>Industrial </a:t>
            </a:r>
            <a:r>
              <a:rPr sz="2800" b="1" u="sng" spc="-15" dirty="0">
                <a:latin typeface="Times New Roman" pitchFamily="18" charset="0"/>
                <a:cs typeface="Times New Roman" pitchFamily="18" charset="0"/>
              </a:rPr>
              <a:t>Policy </a:t>
            </a:r>
            <a:r>
              <a:rPr sz="2800" b="1" u="sng" spc="-5" dirty="0"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sz="2800" b="1" u="sng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u="sng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8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b="1" u="sng" spc="-5" dirty="0">
                <a:latin typeface="Times New Roman" pitchFamily="18" charset="0"/>
                <a:cs typeface="Times New Roman" pitchFamily="18" charset="0"/>
              </a:rPr>
              <a:t>1956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which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was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first 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comprehensive </a:t>
            </a:r>
            <a:r>
              <a:rPr sz="2800" spc="-15" dirty="0">
                <a:latin typeface="Times New Roman" pitchFamily="18" charset="0"/>
                <a:cs typeface="Times New Roman" pitchFamily="18" charset="0"/>
              </a:rPr>
              <a:t>statement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on 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800" spc="-5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strategy</a:t>
            </a:r>
            <a:r>
              <a:rPr sz="2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800" spc="-2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 industrial</a:t>
            </a:r>
            <a:r>
              <a:rPr sz="2800" spc="-10" dirty="0">
                <a:latin typeface="Times New Roman" pitchFamily="18" charset="0"/>
                <a:cs typeface="Times New Roman" pitchFamily="18" charset="0"/>
              </a:rPr>
              <a:t> development</a:t>
            </a:r>
            <a:r>
              <a:rPr sz="2800" dirty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sz="2800" spc="-5" dirty="0">
                <a:latin typeface="Times New Roman" pitchFamily="18" charset="0"/>
                <a:cs typeface="Times New Roman" pitchFamily="18" charset="0"/>
              </a:rPr>
              <a:t>India.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21731" y="1487425"/>
            <a:ext cx="510540" cy="954405"/>
            <a:chOff x="3916298" y="1487424"/>
            <a:chExt cx="382905" cy="954405"/>
          </a:xfrm>
          <a:solidFill>
            <a:schemeClr val="accent2"/>
          </a:solidFill>
        </p:grpSpPr>
        <p:sp>
          <p:nvSpPr>
            <p:cNvPr id="6" name="object 6"/>
            <p:cNvSpPr/>
            <p:nvPr/>
          </p:nvSpPr>
          <p:spPr>
            <a:xfrm>
              <a:off x="3928998" y="1500124"/>
              <a:ext cx="357505" cy="929005"/>
            </a:xfrm>
            <a:custGeom>
              <a:avLst/>
              <a:gdLst/>
              <a:ahLst/>
              <a:cxnLst/>
              <a:rect l="l" t="t" r="r" b="b"/>
              <a:pathLst>
                <a:path w="357504" h="929005">
                  <a:moveTo>
                    <a:pt x="267970" y="0"/>
                  </a:moveTo>
                  <a:lnTo>
                    <a:pt x="89408" y="0"/>
                  </a:lnTo>
                  <a:lnTo>
                    <a:pt x="89408" y="750188"/>
                  </a:lnTo>
                  <a:lnTo>
                    <a:pt x="0" y="750188"/>
                  </a:lnTo>
                  <a:lnTo>
                    <a:pt x="178688" y="928751"/>
                  </a:lnTo>
                  <a:lnTo>
                    <a:pt x="357250" y="750188"/>
                  </a:lnTo>
                  <a:lnTo>
                    <a:pt x="267970" y="750188"/>
                  </a:lnTo>
                  <a:lnTo>
                    <a:pt x="267970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 sz="28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928998" y="1500124"/>
              <a:ext cx="357505" cy="929005"/>
            </a:xfrm>
            <a:custGeom>
              <a:avLst/>
              <a:gdLst/>
              <a:ahLst/>
              <a:cxnLst/>
              <a:rect l="l" t="t" r="r" b="b"/>
              <a:pathLst>
                <a:path w="357504" h="929005">
                  <a:moveTo>
                    <a:pt x="0" y="750188"/>
                  </a:moveTo>
                  <a:lnTo>
                    <a:pt x="89408" y="750188"/>
                  </a:lnTo>
                  <a:lnTo>
                    <a:pt x="89408" y="0"/>
                  </a:lnTo>
                  <a:lnTo>
                    <a:pt x="267970" y="0"/>
                  </a:lnTo>
                  <a:lnTo>
                    <a:pt x="267970" y="750188"/>
                  </a:lnTo>
                  <a:lnTo>
                    <a:pt x="357250" y="750188"/>
                  </a:lnTo>
                  <a:lnTo>
                    <a:pt x="178688" y="928751"/>
                  </a:lnTo>
                  <a:lnTo>
                    <a:pt x="0" y="750188"/>
                  </a:lnTo>
                  <a:close/>
                </a:path>
              </a:pathLst>
            </a:custGeom>
            <a:grpFill/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 sz="280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48189" y="1072425"/>
            <a:ext cx="9381912" cy="11548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938" marR="5080" indent="-249238" algn="just">
              <a:lnSpc>
                <a:spcPct val="100000"/>
              </a:lnSpc>
              <a:spcBef>
                <a:spcPts val="105"/>
              </a:spcBef>
              <a:buSzPct val="95000"/>
              <a:buFont typeface="Arial MT"/>
              <a:buChar char="•"/>
              <a:tabLst>
                <a:tab pos="10287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Shaped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dirty="0">
                <a:latin typeface="Times New Roman" pitchFamily="18" charset="0"/>
                <a:cs typeface="Times New Roman" pitchFamily="18" charset="0"/>
              </a:rPr>
              <a:t>Mahalanobis</a:t>
            </a:r>
            <a:r>
              <a:rPr sz="2000" b="1" u="sng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sz="2000" b="1" u="sng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u="sng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10" dirty="0">
                <a:latin typeface="Times New Roman" pitchFamily="18" charset="0"/>
                <a:cs typeface="Times New Roman" pitchFamily="18" charset="0"/>
              </a:rPr>
              <a:t>growth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suggested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emphasis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heavy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industries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would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lead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economy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towards </a:t>
            </a:r>
            <a:r>
              <a:rPr sz="2000" spc="-4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long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term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higher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growth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path.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261938" indent="-249238" algn="just">
              <a:lnSpc>
                <a:spcPct val="100000"/>
              </a:lnSpc>
              <a:spcBef>
                <a:spcPts val="1680"/>
              </a:spcBef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Policy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Resolution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1956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classified</a:t>
            </a:r>
            <a:r>
              <a:rPr sz="20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industries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IN" sz="20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three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categories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00826" y="510286"/>
            <a:ext cx="6661573" cy="45212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06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95"/>
              </a:spcBef>
            </a:pPr>
            <a:r>
              <a:rPr sz="2800" i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Industrial</a:t>
            </a:r>
            <a:r>
              <a:rPr sz="2800" i="1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i="1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Policy</a:t>
            </a:r>
            <a:r>
              <a:rPr sz="2800" i="1" u="heavy" spc="-2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i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Resolution</a:t>
            </a:r>
            <a:r>
              <a:rPr sz="2800" i="1" u="heavy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i="1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- </a:t>
            </a:r>
            <a:r>
              <a:rPr sz="2800" i="1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1956</a:t>
            </a:r>
            <a:endParaRPr sz="2800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48485" y="2346399"/>
          <a:ext cx="11049000" cy="4439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4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65023">
                <a:tc>
                  <a:txBody>
                    <a:bodyPr/>
                    <a:lstStyle/>
                    <a:p>
                      <a:pPr marL="141605">
                        <a:lnSpc>
                          <a:spcPct val="150000"/>
                        </a:lnSpc>
                        <a:spcBef>
                          <a:spcPts val="245"/>
                        </a:spcBef>
                      </a:pPr>
                      <a:r>
                        <a:rPr sz="2200" b="1" i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17</a:t>
                      </a:r>
                      <a:r>
                        <a:rPr sz="2200" b="1" i="0" u="none" spc="-15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1" i="0" u="none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industries</a:t>
                      </a:r>
                      <a:r>
                        <a:rPr sz="2200" b="1" i="0" u="none" spc="-70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1" i="0" u="none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:</a:t>
                      </a:r>
                      <a:endParaRPr sz="2200" i="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0805">
                        <a:lnSpc>
                          <a:spcPct val="150000"/>
                        </a:lnSpc>
                      </a:pPr>
                      <a:r>
                        <a:rPr sz="2200" b="0" i="0" u="none" spc="-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exclusively</a:t>
                      </a:r>
                      <a:r>
                        <a:rPr sz="2200" b="0" i="0" u="none" spc="-5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under</a:t>
                      </a:r>
                      <a:r>
                        <a:rPr sz="2200" b="0" i="0" u="none" spc="-4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2200" b="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domain</a:t>
                      </a:r>
                      <a:r>
                        <a:rPr sz="2200" b="0" i="0" u="none" spc="-4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r>
                        <a:rPr sz="2200" b="0" i="0" u="none" spc="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2200" b="0" i="0" u="none" spc="-2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Government.</a:t>
                      </a:r>
                      <a:r>
                        <a:rPr sz="2200" b="0" i="0" u="none" spc="-5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These</a:t>
                      </a:r>
                      <a:r>
                        <a:rPr lang="en-IN" sz="2200" b="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included</a:t>
                      </a:r>
                      <a:r>
                        <a:rPr sz="2200" b="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inter</a:t>
                      </a:r>
                      <a:r>
                        <a:rPr sz="2200" b="0" i="0" u="none" spc="-4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alia,</a:t>
                      </a:r>
                      <a:r>
                        <a:rPr sz="2200" b="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railways,</a:t>
                      </a:r>
                      <a:r>
                        <a:rPr sz="2200" b="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air transport,</a:t>
                      </a:r>
                      <a:r>
                        <a:rPr sz="2200" b="0" i="0" u="none" spc="2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arms</a:t>
                      </a:r>
                      <a:r>
                        <a:rPr sz="2200" b="0" i="0" u="none" spc="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2200" b="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ammunition, iron </a:t>
                      </a:r>
                      <a:r>
                        <a:rPr sz="2200" b="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2200" b="0" i="0" u="none" spc="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steel</a:t>
                      </a:r>
                      <a:r>
                        <a:rPr sz="2200" b="0" i="0" u="none" spc="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 </a:t>
                      </a:r>
                      <a:r>
                        <a:rPr sz="2200" b="0" i="0" u="none" spc="-39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atomic</a:t>
                      </a:r>
                      <a:r>
                        <a:rPr sz="2200" b="0" i="0" u="none" spc="-3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0" i="0" u="none" spc="-2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energy.</a:t>
                      </a:r>
                      <a:endParaRPr sz="2200" b="0" i="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5226">
                <a:tc>
                  <a:txBody>
                    <a:bodyPr/>
                    <a:lstStyle/>
                    <a:p>
                      <a:pPr marL="141605">
                        <a:lnSpc>
                          <a:spcPct val="150000"/>
                        </a:lnSpc>
                        <a:spcBef>
                          <a:spcPts val="245"/>
                        </a:spcBef>
                      </a:pPr>
                      <a:r>
                        <a:rPr sz="2200" b="1" i="0" u="sng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r>
                        <a:rPr sz="2200" b="1" i="0" u="sng" spc="-35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b="1" i="0" u="sng" spc="-5" dirty="0">
                          <a:solidFill>
                            <a:schemeClr val="tx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Times New Roman" pitchFamily="18" charset="0"/>
                          <a:cs typeface="Times New Roman" pitchFamily="18" charset="0"/>
                        </a:rPr>
                        <a:t>industries</a:t>
                      </a:r>
                      <a:endParaRPr sz="2200" b="1" i="0" u="sng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90805">
                        <a:lnSpc>
                          <a:spcPct val="150000"/>
                        </a:lnSpc>
                      </a:pP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which</a:t>
                      </a:r>
                      <a:r>
                        <a:rPr sz="2200" i="0" u="none" spc="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were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envisaged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2200" i="0" u="none" spc="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be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progressively</a:t>
                      </a:r>
                      <a:r>
                        <a:rPr sz="2200" i="0" u="none" spc="-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2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State</a:t>
                      </a:r>
                      <a:r>
                        <a:rPr lang="en-IN" sz="2200" i="0" u="none" spc="-2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owned</a:t>
                      </a:r>
                      <a:r>
                        <a:rPr sz="2200" i="0" u="none" spc="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but</a:t>
                      </a:r>
                      <a:r>
                        <a:rPr sz="2200" i="0" u="none" spc="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private</a:t>
                      </a:r>
                      <a:r>
                        <a:rPr sz="2200" i="0" u="none" spc="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sector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was</a:t>
                      </a:r>
                      <a:r>
                        <a:rPr sz="2200" i="0" u="none" spc="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expected</a:t>
                      </a:r>
                      <a:r>
                        <a:rPr sz="2200" i="0" u="none" spc="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to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supplement</a:t>
                      </a:r>
                      <a:r>
                        <a:rPr sz="2200" i="0" u="none" spc="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2200" i="0" u="none" spc="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efforts</a:t>
                      </a:r>
                      <a:r>
                        <a:rPr sz="2200" i="0" u="none" spc="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</a:t>
                      </a:r>
                      <a:r>
                        <a:rPr sz="2200" i="0" u="none" spc="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2200" i="0" u="none" spc="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State.</a:t>
                      </a:r>
                      <a:endParaRPr sz="2200" i="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9722">
                <a:tc>
                  <a:txBody>
                    <a:bodyPr/>
                    <a:lstStyle/>
                    <a:p>
                      <a:pPr marL="90805" marR="1036955">
                        <a:lnSpc>
                          <a:spcPct val="150000"/>
                        </a:lnSpc>
                        <a:spcBef>
                          <a:spcPts val="245"/>
                        </a:spcBef>
                      </a:pP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2200" i="0" u="none" spc="-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third</a:t>
                      </a:r>
                      <a:r>
                        <a:rPr sz="2200" i="0" u="none" spc="2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category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contained</a:t>
                      </a:r>
                      <a:r>
                        <a:rPr sz="2200" i="0" u="none" spc="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all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</a:t>
                      </a:r>
                      <a:r>
                        <a:rPr sz="2200" i="0" u="none" spc="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remaining</a:t>
                      </a:r>
                      <a:r>
                        <a:rPr sz="2200" i="0" u="none" spc="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industries</a:t>
                      </a:r>
                      <a:r>
                        <a:rPr sz="2200" i="0" u="none" spc="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and</a:t>
                      </a:r>
                      <a:r>
                        <a:rPr sz="2200" i="0" u="none" spc="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</a:t>
                      </a:r>
                      <a:r>
                        <a:rPr sz="2200" i="0" u="none" spc="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was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expected </a:t>
                      </a:r>
                      <a:r>
                        <a:rPr sz="2200" i="0" u="none" spc="-39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that</a:t>
                      </a:r>
                      <a:r>
                        <a:rPr sz="2200" i="0" u="none" spc="-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private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sector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would</a:t>
                      </a:r>
                      <a:r>
                        <a:rPr sz="2200" i="0" u="none" spc="2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initiate</a:t>
                      </a:r>
                      <a:r>
                        <a:rPr sz="2200" i="0" u="none" spc="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development</a:t>
                      </a:r>
                      <a:r>
                        <a:rPr sz="2200" i="0" u="none" spc="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of 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these</a:t>
                      </a:r>
                      <a:r>
                        <a:rPr sz="2200" i="0" u="none" spc="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industries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but</a:t>
                      </a:r>
                      <a:r>
                        <a:rPr sz="2200" i="0" u="none" spc="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they 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would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remain</a:t>
                      </a:r>
                      <a:r>
                        <a:rPr sz="2200" i="0" u="none" spc="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open</a:t>
                      </a:r>
                      <a:r>
                        <a:rPr sz="2200" i="0" u="none" spc="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for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the</a:t>
                      </a:r>
                      <a:r>
                        <a:rPr sz="2200" i="0" u="none" spc="1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2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State</a:t>
                      </a:r>
                      <a:r>
                        <a:rPr sz="2200" i="0" u="none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as</a:t>
                      </a:r>
                      <a:r>
                        <a:rPr sz="2200" i="0" u="none" spc="-10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200" i="0" u="none" spc="-5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well.</a:t>
                      </a:r>
                      <a:endParaRPr sz="2200" i="0" u="none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5818" y="622571"/>
            <a:ext cx="2688167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Obje</a:t>
            </a:r>
            <a:r>
              <a:rPr sz="3600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c</a:t>
            </a:r>
            <a:r>
              <a:rPr sz="36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ti</a:t>
            </a:r>
            <a:r>
              <a:rPr sz="3600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v</a:t>
            </a:r>
            <a:r>
              <a:rPr sz="3600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es</a:t>
            </a:r>
            <a:endParaRPr sz="3600" dirty="0"/>
          </a:p>
        </p:txBody>
      </p:sp>
      <p:sp>
        <p:nvSpPr>
          <p:cNvPr id="4" name="object 4"/>
          <p:cNvSpPr txBox="1"/>
          <p:nvPr/>
        </p:nvSpPr>
        <p:spPr>
          <a:xfrm>
            <a:off x="714587" y="2210253"/>
            <a:ext cx="10389445" cy="159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sz="2400" spc="-14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accelerate</a:t>
            </a:r>
            <a:r>
              <a:rPr sz="24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growth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4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boost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process</a:t>
            </a:r>
            <a:r>
              <a:rPr sz="24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industrialization</a:t>
            </a:r>
            <a:r>
              <a:rPr sz="24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means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IN" sz="24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achieving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a</a:t>
            </a:r>
            <a:r>
              <a:rPr sz="24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socialistic</a:t>
            </a:r>
            <a:r>
              <a:rPr sz="24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20" dirty="0">
                <a:latin typeface="Times New Roman" pitchFamily="18" charset="0"/>
                <a:cs typeface="Times New Roman" pitchFamily="18" charset="0"/>
              </a:rPr>
              <a:t>pattern</a:t>
            </a:r>
            <a:r>
              <a:rPr sz="24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35" dirty="0">
                <a:latin typeface="Times New Roman" pitchFamily="18" charset="0"/>
                <a:cs typeface="Times New Roman" pitchFamily="18" charset="0"/>
              </a:rPr>
              <a:t>society.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  <a:p>
            <a:pPr marL="355600" marR="34671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sz="2400" u="sng" spc="-15" dirty="0">
                <a:latin typeface="Times New Roman" pitchFamily="18" charset="0"/>
                <a:cs typeface="Times New Roman" pitchFamily="18" charset="0"/>
              </a:rPr>
              <a:t>Removal</a:t>
            </a:r>
            <a:r>
              <a:rPr sz="2400" u="sng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u="sng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u="sng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u="sng" spc="-5" dirty="0">
                <a:latin typeface="Times New Roman" pitchFamily="18" charset="0"/>
                <a:cs typeface="Times New Roman" pitchFamily="18" charset="0"/>
              </a:rPr>
              <a:t>regional</a:t>
            </a:r>
            <a:r>
              <a:rPr sz="2400" u="sng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u="sng" spc="-5" dirty="0">
                <a:latin typeface="Times New Roman" pitchFamily="18" charset="0"/>
                <a:cs typeface="Times New Roman" pitchFamily="18" charset="0"/>
              </a:rPr>
              <a:t>disparities</a:t>
            </a:r>
            <a:r>
              <a:rPr sz="2400" u="sng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through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regions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24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low</a:t>
            </a:r>
            <a:r>
              <a:rPr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10" dirty="0">
                <a:latin typeface="Times New Roman" pitchFamily="18" charset="0"/>
                <a:cs typeface="Times New Roman" pitchFamily="18" charset="0"/>
              </a:rPr>
              <a:t>industrial </a:t>
            </a:r>
            <a:r>
              <a:rPr sz="2400" spc="-7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400" spc="-5" dirty="0">
                <a:latin typeface="Times New Roman" pitchFamily="18" charset="0"/>
                <a:cs typeface="Times New Roman" pitchFamily="18" charset="0"/>
              </a:rPr>
              <a:t>base.</a:t>
            </a:r>
            <a:endParaRPr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221731" y="1302204"/>
            <a:ext cx="510540" cy="954405"/>
            <a:chOff x="3916298" y="1273175"/>
            <a:chExt cx="382905" cy="954405"/>
          </a:xfrm>
          <a:solidFill>
            <a:schemeClr val="accent2"/>
          </a:solidFill>
        </p:grpSpPr>
        <p:sp>
          <p:nvSpPr>
            <p:cNvPr id="6" name="object 6"/>
            <p:cNvSpPr/>
            <p:nvPr/>
          </p:nvSpPr>
          <p:spPr>
            <a:xfrm>
              <a:off x="3928998" y="1285875"/>
              <a:ext cx="357505" cy="929005"/>
            </a:xfrm>
            <a:custGeom>
              <a:avLst/>
              <a:gdLst/>
              <a:ahLst/>
              <a:cxnLst/>
              <a:rect l="l" t="t" r="r" b="b"/>
              <a:pathLst>
                <a:path w="357504" h="929005">
                  <a:moveTo>
                    <a:pt x="267970" y="0"/>
                  </a:moveTo>
                  <a:lnTo>
                    <a:pt x="89408" y="0"/>
                  </a:lnTo>
                  <a:lnTo>
                    <a:pt x="89408" y="750062"/>
                  </a:lnTo>
                  <a:lnTo>
                    <a:pt x="0" y="750062"/>
                  </a:lnTo>
                  <a:lnTo>
                    <a:pt x="178688" y="928624"/>
                  </a:lnTo>
                  <a:lnTo>
                    <a:pt x="357250" y="750062"/>
                  </a:lnTo>
                  <a:lnTo>
                    <a:pt x="267970" y="750062"/>
                  </a:lnTo>
                  <a:lnTo>
                    <a:pt x="267970" y="0"/>
                  </a:lnTo>
                  <a:close/>
                </a:path>
              </a:pathLst>
            </a:custGeom>
            <a:grpFill/>
            <a:ln>
              <a:solidFill>
                <a:schemeClr val="accent2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928998" y="1285875"/>
              <a:ext cx="357505" cy="929005"/>
            </a:xfrm>
            <a:custGeom>
              <a:avLst/>
              <a:gdLst/>
              <a:ahLst/>
              <a:cxnLst/>
              <a:rect l="l" t="t" r="r" b="b"/>
              <a:pathLst>
                <a:path w="357504" h="929005">
                  <a:moveTo>
                    <a:pt x="0" y="750062"/>
                  </a:moveTo>
                  <a:lnTo>
                    <a:pt x="89408" y="750062"/>
                  </a:lnTo>
                  <a:lnTo>
                    <a:pt x="89408" y="0"/>
                  </a:lnTo>
                  <a:lnTo>
                    <a:pt x="267970" y="0"/>
                  </a:lnTo>
                  <a:lnTo>
                    <a:pt x="267970" y="750062"/>
                  </a:lnTo>
                  <a:lnTo>
                    <a:pt x="357250" y="750062"/>
                  </a:lnTo>
                  <a:lnTo>
                    <a:pt x="178688" y="928624"/>
                  </a:lnTo>
                  <a:lnTo>
                    <a:pt x="0" y="750062"/>
                  </a:lnTo>
                  <a:close/>
                </a:path>
              </a:pathLst>
            </a:custGeom>
            <a:grpFill/>
            <a:ln w="25400">
              <a:solidFill>
                <a:schemeClr val="accent2">
                  <a:lumMod val="50000"/>
                </a:schemeClr>
              </a:solidFill>
            </a:ln>
          </p:spPr>
          <p:txBody>
            <a:bodyPr wrap="square" lIns="0" tIns="0" rIns="0" bIns="0" rtlCol="0"/>
            <a:lstStyle/>
            <a:p>
              <a:pPr algn="just"/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object 4"/>
          <p:cNvSpPr txBox="1">
            <a:spLocks/>
          </p:cNvSpPr>
          <p:nvPr/>
        </p:nvSpPr>
        <p:spPr>
          <a:xfrm>
            <a:off x="183341" y="190972"/>
            <a:ext cx="6661573" cy="452120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065" rIns="0" bIns="0" rtlCol="0" anchor="ctr">
            <a:spAutoFit/>
          </a:bodyPr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1" u="heavy" strike="noStrike" kern="120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Industrial</a:t>
            </a:r>
            <a:r>
              <a:rPr kumimoji="0" lang="en-IN" sz="2800" b="0" i="1" u="heavy" strike="noStrike" kern="120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IN" sz="2800" b="0" i="1" u="heavy" strike="noStrike" kern="1200" cap="none" spc="-1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Policy</a:t>
            </a:r>
            <a:r>
              <a:rPr kumimoji="0" lang="en-IN" sz="2800" b="0" i="1" u="heavy" strike="noStrike" kern="1200" cap="none" spc="-2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IN" sz="2800" b="0" i="1" u="heavy" strike="noStrike" kern="120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Resolution</a:t>
            </a:r>
            <a:r>
              <a:rPr kumimoji="0" lang="en-IN" sz="2800" b="0" i="1" u="heavy" strike="noStrike" kern="1200" cap="none" spc="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IN" sz="2800" b="0" i="1" u="heavy" strike="noStrike" kern="1200" cap="none" spc="-5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- </a:t>
            </a:r>
            <a:r>
              <a:rPr kumimoji="0" lang="en-IN" sz="2800" b="0" i="1" u="heavy" strike="noStrike" kern="1200" cap="none" spc="-1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1956</a:t>
            </a:r>
            <a:endParaRPr kumimoji="0" lang="en-I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11680" y="217170"/>
            <a:ext cx="9121140" cy="857885"/>
            <a:chOff x="1508760" y="217170"/>
            <a:chExt cx="6840855" cy="857885"/>
          </a:xfrm>
          <a:solidFill>
            <a:schemeClr val="accent2"/>
          </a:solidFill>
        </p:grpSpPr>
        <p:sp>
          <p:nvSpPr>
            <p:cNvPr id="4" name="object 4"/>
            <p:cNvSpPr/>
            <p:nvPr/>
          </p:nvSpPr>
          <p:spPr>
            <a:xfrm>
              <a:off x="1508760" y="217170"/>
              <a:ext cx="6840855" cy="857885"/>
            </a:xfrm>
            <a:custGeom>
              <a:avLst/>
              <a:gdLst/>
              <a:ahLst/>
              <a:cxnLst/>
              <a:rect l="l" t="t" r="r" b="b"/>
              <a:pathLst>
                <a:path w="6840855" h="857885">
                  <a:moveTo>
                    <a:pt x="6840855" y="0"/>
                  </a:moveTo>
                  <a:lnTo>
                    <a:pt x="428625" y="0"/>
                  </a:lnTo>
                  <a:lnTo>
                    <a:pt x="0" y="428625"/>
                  </a:lnTo>
                  <a:lnTo>
                    <a:pt x="428625" y="857376"/>
                  </a:lnTo>
                  <a:lnTo>
                    <a:pt x="6840855" y="857376"/>
                  </a:lnTo>
                  <a:lnTo>
                    <a:pt x="6840855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508760" y="217170"/>
              <a:ext cx="6840855" cy="857885"/>
            </a:xfrm>
            <a:custGeom>
              <a:avLst/>
              <a:gdLst/>
              <a:ahLst/>
              <a:cxnLst/>
              <a:rect l="l" t="t" r="r" b="b"/>
              <a:pathLst>
                <a:path w="6840855" h="857885">
                  <a:moveTo>
                    <a:pt x="6840855" y="857376"/>
                  </a:moveTo>
                  <a:lnTo>
                    <a:pt x="428625" y="857376"/>
                  </a:lnTo>
                  <a:lnTo>
                    <a:pt x="0" y="428625"/>
                  </a:lnTo>
                  <a:lnTo>
                    <a:pt x="428625" y="0"/>
                  </a:lnTo>
                  <a:lnTo>
                    <a:pt x="6840855" y="0"/>
                  </a:lnTo>
                  <a:lnTo>
                    <a:pt x="6840855" y="857376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01112" y="359409"/>
            <a:ext cx="8162713" cy="532966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40005" rIns="0" bIns="0" rtlCol="0">
            <a:spAutoFit/>
          </a:bodyPr>
          <a:lstStyle/>
          <a:p>
            <a:pPr marL="2731770" marR="5080" indent="-2719705">
              <a:lnSpc>
                <a:spcPts val="1860"/>
              </a:lnSpc>
              <a:spcBef>
                <a:spcPts val="315"/>
              </a:spcBef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Improving</a:t>
            </a:r>
            <a:r>
              <a:rPr sz="22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dirty="0">
                <a:latin typeface="Times New Roman" pitchFamily="18" charset="0"/>
                <a:cs typeface="Times New Roman" pitchFamily="18" charset="0"/>
              </a:rPr>
              <a:t>living</a:t>
            </a:r>
            <a:r>
              <a:rPr sz="2200" b="1" u="sng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spc="-5" dirty="0">
                <a:latin typeface="Times New Roman" pitchFamily="18" charset="0"/>
                <a:cs typeface="Times New Roman" pitchFamily="18" charset="0"/>
              </a:rPr>
              <a:t>standards</a:t>
            </a:r>
            <a:r>
              <a:rPr sz="2200" b="1" u="sng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200" b="1" u="sng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dirty="0">
                <a:latin typeface="Times New Roman" pitchFamily="18" charset="0"/>
                <a:cs typeface="Times New Roman" pitchFamily="18" charset="0"/>
              </a:rPr>
              <a:t>working</a:t>
            </a:r>
            <a:r>
              <a:rPr sz="2200" b="1" u="sng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dirty="0">
                <a:latin typeface="Times New Roman" pitchFamily="18" charset="0"/>
                <a:cs typeface="Times New Roman" pitchFamily="18" charset="0"/>
              </a:rPr>
              <a:t>conditions</a:t>
            </a:r>
            <a:r>
              <a:rPr sz="2200" b="1" u="sng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2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mass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200" spc="-3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people.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423180" y="204471"/>
            <a:ext cx="9727353" cy="1996439"/>
            <a:chOff x="1067384" y="204470"/>
            <a:chExt cx="7295515" cy="199643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0084" y="217170"/>
              <a:ext cx="857300" cy="85737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80084" y="217170"/>
              <a:ext cx="857885" cy="857885"/>
            </a:xfrm>
            <a:custGeom>
              <a:avLst/>
              <a:gdLst/>
              <a:ahLst/>
              <a:cxnLst/>
              <a:rect l="l" t="t" r="r" b="b"/>
              <a:pathLst>
                <a:path w="857885" h="857885">
                  <a:moveTo>
                    <a:pt x="0" y="428751"/>
                  </a:moveTo>
                  <a:lnTo>
                    <a:pt x="2515" y="382023"/>
                  </a:lnTo>
                  <a:lnTo>
                    <a:pt x="9888" y="336756"/>
                  </a:lnTo>
                  <a:lnTo>
                    <a:pt x="21856" y="293209"/>
                  </a:lnTo>
                  <a:lnTo>
                    <a:pt x="38158" y="251645"/>
                  </a:lnTo>
                  <a:lnTo>
                    <a:pt x="58531" y="212325"/>
                  </a:lnTo>
                  <a:lnTo>
                    <a:pt x="82716" y="175509"/>
                  </a:lnTo>
                  <a:lnTo>
                    <a:pt x="110449" y="141460"/>
                  </a:lnTo>
                  <a:lnTo>
                    <a:pt x="141469" y="110439"/>
                  </a:lnTo>
                  <a:lnTo>
                    <a:pt x="175515" y="82706"/>
                  </a:lnTo>
                  <a:lnTo>
                    <a:pt x="212325" y="58523"/>
                  </a:lnTo>
                  <a:lnTo>
                    <a:pt x="251637" y="38151"/>
                  </a:lnTo>
                  <a:lnTo>
                    <a:pt x="293189" y="21852"/>
                  </a:lnTo>
                  <a:lnTo>
                    <a:pt x="336721" y="9886"/>
                  </a:lnTo>
                  <a:lnTo>
                    <a:pt x="381970" y="2515"/>
                  </a:lnTo>
                  <a:lnTo>
                    <a:pt x="428675" y="0"/>
                  </a:lnTo>
                  <a:lnTo>
                    <a:pt x="475380" y="2515"/>
                  </a:lnTo>
                  <a:lnTo>
                    <a:pt x="520627" y="9886"/>
                  </a:lnTo>
                  <a:lnTo>
                    <a:pt x="564156" y="21852"/>
                  </a:lnTo>
                  <a:lnTo>
                    <a:pt x="605705" y="38151"/>
                  </a:lnTo>
                  <a:lnTo>
                    <a:pt x="645013" y="58523"/>
                  </a:lnTo>
                  <a:lnTo>
                    <a:pt x="681818" y="82706"/>
                  </a:lnTo>
                  <a:lnTo>
                    <a:pt x="715859" y="110439"/>
                  </a:lnTo>
                  <a:lnTo>
                    <a:pt x="746874" y="141460"/>
                  </a:lnTo>
                  <a:lnTo>
                    <a:pt x="774602" y="175509"/>
                  </a:lnTo>
                  <a:lnTo>
                    <a:pt x="798782" y="212325"/>
                  </a:lnTo>
                  <a:lnTo>
                    <a:pt x="819151" y="251645"/>
                  </a:lnTo>
                  <a:lnTo>
                    <a:pt x="835449" y="293209"/>
                  </a:lnTo>
                  <a:lnTo>
                    <a:pt x="847414" y="336756"/>
                  </a:lnTo>
                  <a:lnTo>
                    <a:pt x="854785" y="382023"/>
                  </a:lnTo>
                  <a:lnTo>
                    <a:pt x="857300" y="428751"/>
                  </a:lnTo>
                  <a:lnTo>
                    <a:pt x="854785" y="475456"/>
                  </a:lnTo>
                  <a:lnTo>
                    <a:pt x="847414" y="520703"/>
                  </a:lnTo>
                  <a:lnTo>
                    <a:pt x="835449" y="564232"/>
                  </a:lnTo>
                  <a:lnTo>
                    <a:pt x="819151" y="605781"/>
                  </a:lnTo>
                  <a:lnTo>
                    <a:pt x="798782" y="645089"/>
                  </a:lnTo>
                  <a:lnTo>
                    <a:pt x="774602" y="681894"/>
                  </a:lnTo>
                  <a:lnTo>
                    <a:pt x="746874" y="715935"/>
                  </a:lnTo>
                  <a:lnTo>
                    <a:pt x="715859" y="746950"/>
                  </a:lnTo>
                  <a:lnTo>
                    <a:pt x="681818" y="774678"/>
                  </a:lnTo>
                  <a:lnTo>
                    <a:pt x="645013" y="798858"/>
                  </a:lnTo>
                  <a:lnTo>
                    <a:pt x="605705" y="819227"/>
                  </a:lnTo>
                  <a:lnTo>
                    <a:pt x="564156" y="835525"/>
                  </a:lnTo>
                  <a:lnTo>
                    <a:pt x="520627" y="847491"/>
                  </a:lnTo>
                  <a:lnTo>
                    <a:pt x="475380" y="854861"/>
                  </a:lnTo>
                  <a:lnTo>
                    <a:pt x="428675" y="857376"/>
                  </a:lnTo>
                  <a:lnTo>
                    <a:pt x="381970" y="854861"/>
                  </a:lnTo>
                  <a:lnTo>
                    <a:pt x="336721" y="847491"/>
                  </a:lnTo>
                  <a:lnTo>
                    <a:pt x="293189" y="835525"/>
                  </a:lnTo>
                  <a:lnTo>
                    <a:pt x="251637" y="819227"/>
                  </a:lnTo>
                  <a:lnTo>
                    <a:pt x="212325" y="798858"/>
                  </a:lnTo>
                  <a:lnTo>
                    <a:pt x="175515" y="774678"/>
                  </a:lnTo>
                  <a:lnTo>
                    <a:pt x="141469" y="746950"/>
                  </a:lnTo>
                  <a:lnTo>
                    <a:pt x="110449" y="715935"/>
                  </a:lnTo>
                  <a:lnTo>
                    <a:pt x="82716" y="681894"/>
                  </a:lnTo>
                  <a:lnTo>
                    <a:pt x="58531" y="645089"/>
                  </a:lnTo>
                  <a:lnTo>
                    <a:pt x="38158" y="605781"/>
                  </a:lnTo>
                  <a:lnTo>
                    <a:pt x="21856" y="564232"/>
                  </a:lnTo>
                  <a:lnTo>
                    <a:pt x="9888" y="520703"/>
                  </a:lnTo>
                  <a:lnTo>
                    <a:pt x="2515" y="475456"/>
                  </a:lnTo>
                  <a:lnTo>
                    <a:pt x="0" y="42875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508759" y="1330452"/>
              <a:ext cx="6840855" cy="857885"/>
            </a:xfrm>
            <a:custGeom>
              <a:avLst/>
              <a:gdLst/>
              <a:ahLst/>
              <a:cxnLst/>
              <a:rect l="l" t="t" r="r" b="b"/>
              <a:pathLst>
                <a:path w="6840855" h="857885">
                  <a:moveTo>
                    <a:pt x="6840855" y="0"/>
                  </a:moveTo>
                  <a:lnTo>
                    <a:pt x="428625" y="0"/>
                  </a:lnTo>
                  <a:lnTo>
                    <a:pt x="0" y="428625"/>
                  </a:lnTo>
                  <a:lnTo>
                    <a:pt x="428625" y="857376"/>
                  </a:lnTo>
                  <a:lnTo>
                    <a:pt x="6840855" y="857376"/>
                  </a:lnTo>
                  <a:lnTo>
                    <a:pt x="684085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508759" y="1330452"/>
              <a:ext cx="6840855" cy="857885"/>
            </a:xfrm>
            <a:custGeom>
              <a:avLst/>
              <a:gdLst/>
              <a:ahLst/>
              <a:cxnLst/>
              <a:rect l="l" t="t" r="r" b="b"/>
              <a:pathLst>
                <a:path w="6840855" h="857885">
                  <a:moveTo>
                    <a:pt x="6840855" y="857376"/>
                  </a:moveTo>
                  <a:lnTo>
                    <a:pt x="428625" y="857376"/>
                  </a:lnTo>
                  <a:lnTo>
                    <a:pt x="0" y="428625"/>
                  </a:lnTo>
                  <a:lnTo>
                    <a:pt x="428625" y="0"/>
                  </a:lnTo>
                  <a:lnTo>
                    <a:pt x="6840855" y="0"/>
                  </a:lnTo>
                  <a:lnTo>
                    <a:pt x="6840855" y="85737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337643" y="1591132"/>
            <a:ext cx="5094393" cy="352019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8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reduce</a:t>
            </a:r>
            <a:r>
              <a:rPr sz="2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dirty="0">
                <a:latin typeface="Times New Roman" pitchFamily="18" charset="0"/>
                <a:cs typeface="Times New Roman" pitchFamily="18" charset="0"/>
              </a:rPr>
              <a:t>disparities</a:t>
            </a:r>
            <a:r>
              <a:rPr sz="22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income</a:t>
            </a:r>
            <a:r>
              <a:rPr sz="2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wealth.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1423180" y="1317753"/>
            <a:ext cx="9727353" cy="5335905"/>
            <a:chOff x="1067384" y="1317752"/>
            <a:chExt cx="7295515" cy="533590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084" y="1330452"/>
              <a:ext cx="857300" cy="8573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80084" y="1330452"/>
              <a:ext cx="857885" cy="857885"/>
            </a:xfrm>
            <a:custGeom>
              <a:avLst/>
              <a:gdLst/>
              <a:ahLst/>
              <a:cxnLst/>
              <a:rect l="l" t="t" r="r" b="b"/>
              <a:pathLst>
                <a:path w="857885" h="857885">
                  <a:moveTo>
                    <a:pt x="0" y="428625"/>
                  </a:moveTo>
                  <a:lnTo>
                    <a:pt x="2515" y="381920"/>
                  </a:lnTo>
                  <a:lnTo>
                    <a:pt x="9888" y="336673"/>
                  </a:lnTo>
                  <a:lnTo>
                    <a:pt x="21856" y="293144"/>
                  </a:lnTo>
                  <a:lnTo>
                    <a:pt x="38158" y="251595"/>
                  </a:lnTo>
                  <a:lnTo>
                    <a:pt x="58531" y="212287"/>
                  </a:lnTo>
                  <a:lnTo>
                    <a:pt x="82716" y="175482"/>
                  </a:lnTo>
                  <a:lnTo>
                    <a:pt x="110449" y="141441"/>
                  </a:lnTo>
                  <a:lnTo>
                    <a:pt x="141469" y="110426"/>
                  </a:lnTo>
                  <a:lnTo>
                    <a:pt x="175515" y="82698"/>
                  </a:lnTo>
                  <a:lnTo>
                    <a:pt x="212325" y="58518"/>
                  </a:lnTo>
                  <a:lnTo>
                    <a:pt x="251637" y="38149"/>
                  </a:lnTo>
                  <a:lnTo>
                    <a:pt x="293189" y="21851"/>
                  </a:lnTo>
                  <a:lnTo>
                    <a:pt x="336721" y="9885"/>
                  </a:lnTo>
                  <a:lnTo>
                    <a:pt x="381970" y="2515"/>
                  </a:lnTo>
                  <a:lnTo>
                    <a:pt x="428675" y="0"/>
                  </a:lnTo>
                  <a:lnTo>
                    <a:pt x="475380" y="2515"/>
                  </a:lnTo>
                  <a:lnTo>
                    <a:pt x="520627" y="9885"/>
                  </a:lnTo>
                  <a:lnTo>
                    <a:pt x="564156" y="21851"/>
                  </a:lnTo>
                  <a:lnTo>
                    <a:pt x="605705" y="38149"/>
                  </a:lnTo>
                  <a:lnTo>
                    <a:pt x="645013" y="58518"/>
                  </a:lnTo>
                  <a:lnTo>
                    <a:pt x="681818" y="82698"/>
                  </a:lnTo>
                  <a:lnTo>
                    <a:pt x="715859" y="110426"/>
                  </a:lnTo>
                  <a:lnTo>
                    <a:pt x="746874" y="141441"/>
                  </a:lnTo>
                  <a:lnTo>
                    <a:pt x="774602" y="175482"/>
                  </a:lnTo>
                  <a:lnTo>
                    <a:pt x="798782" y="212287"/>
                  </a:lnTo>
                  <a:lnTo>
                    <a:pt x="819151" y="251595"/>
                  </a:lnTo>
                  <a:lnTo>
                    <a:pt x="835449" y="293144"/>
                  </a:lnTo>
                  <a:lnTo>
                    <a:pt x="847414" y="336673"/>
                  </a:lnTo>
                  <a:lnTo>
                    <a:pt x="854785" y="381920"/>
                  </a:lnTo>
                  <a:lnTo>
                    <a:pt x="857300" y="428625"/>
                  </a:lnTo>
                  <a:lnTo>
                    <a:pt x="854785" y="475330"/>
                  </a:lnTo>
                  <a:lnTo>
                    <a:pt x="847414" y="520582"/>
                  </a:lnTo>
                  <a:lnTo>
                    <a:pt x="835449" y="564118"/>
                  </a:lnTo>
                  <a:lnTo>
                    <a:pt x="819151" y="605676"/>
                  </a:lnTo>
                  <a:lnTo>
                    <a:pt x="798782" y="644995"/>
                  </a:lnTo>
                  <a:lnTo>
                    <a:pt x="774602" y="681812"/>
                  </a:lnTo>
                  <a:lnTo>
                    <a:pt x="746874" y="715865"/>
                  </a:lnTo>
                  <a:lnTo>
                    <a:pt x="715859" y="746893"/>
                  </a:lnTo>
                  <a:lnTo>
                    <a:pt x="681818" y="774633"/>
                  </a:lnTo>
                  <a:lnTo>
                    <a:pt x="645013" y="798825"/>
                  </a:lnTo>
                  <a:lnTo>
                    <a:pt x="605705" y="819205"/>
                  </a:lnTo>
                  <a:lnTo>
                    <a:pt x="564156" y="835512"/>
                  </a:lnTo>
                  <a:lnTo>
                    <a:pt x="520627" y="847484"/>
                  </a:lnTo>
                  <a:lnTo>
                    <a:pt x="475380" y="854860"/>
                  </a:lnTo>
                  <a:lnTo>
                    <a:pt x="428675" y="857376"/>
                  </a:lnTo>
                  <a:lnTo>
                    <a:pt x="381970" y="854860"/>
                  </a:lnTo>
                  <a:lnTo>
                    <a:pt x="336721" y="847484"/>
                  </a:lnTo>
                  <a:lnTo>
                    <a:pt x="293189" y="835512"/>
                  </a:lnTo>
                  <a:lnTo>
                    <a:pt x="251637" y="819205"/>
                  </a:lnTo>
                  <a:lnTo>
                    <a:pt x="212325" y="798825"/>
                  </a:lnTo>
                  <a:lnTo>
                    <a:pt x="175515" y="774633"/>
                  </a:lnTo>
                  <a:lnTo>
                    <a:pt x="141469" y="746893"/>
                  </a:lnTo>
                  <a:lnTo>
                    <a:pt x="110449" y="715865"/>
                  </a:lnTo>
                  <a:lnTo>
                    <a:pt x="82716" y="681812"/>
                  </a:lnTo>
                  <a:lnTo>
                    <a:pt x="58531" y="644995"/>
                  </a:lnTo>
                  <a:lnTo>
                    <a:pt x="38158" y="605676"/>
                  </a:lnTo>
                  <a:lnTo>
                    <a:pt x="21856" y="564118"/>
                  </a:lnTo>
                  <a:lnTo>
                    <a:pt x="9888" y="520582"/>
                  </a:lnTo>
                  <a:lnTo>
                    <a:pt x="2515" y="475330"/>
                  </a:lnTo>
                  <a:lnTo>
                    <a:pt x="0" y="42862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08759" y="2443734"/>
              <a:ext cx="6840855" cy="857250"/>
            </a:xfrm>
            <a:custGeom>
              <a:avLst/>
              <a:gdLst/>
              <a:ahLst/>
              <a:cxnLst/>
              <a:rect l="l" t="t" r="r" b="b"/>
              <a:pathLst>
                <a:path w="6840855" h="857250">
                  <a:moveTo>
                    <a:pt x="6840855" y="0"/>
                  </a:moveTo>
                  <a:lnTo>
                    <a:pt x="428625" y="0"/>
                  </a:lnTo>
                  <a:lnTo>
                    <a:pt x="0" y="428625"/>
                  </a:lnTo>
                  <a:lnTo>
                    <a:pt x="428625" y="857250"/>
                  </a:lnTo>
                  <a:lnTo>
                    <a:pt x="6840855" y="857250"/>
                  </a:lnTo>
                  <a:lnTo>
                    <a:pt x="684085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508759" y="2443734"/>
              <a:ext cx="6840855" cy="857250"/>
            </a:xfrm>
            <a:custGeom>
              <a:avLst/>
              <a:gdLst/>
              <a:ahLst/>
              <a:cxnLst/>
              <a:rect l="l" t="t" r="r" b="b"/>
              <a:pathLst>
                <a:path w="6840855" h="857250">
                  <a:moveTo>
                    <a:pt x="6840855" y="857250"/>
                  </a:moveTo>
                  <a:lnTo>
                    <a:pt x="428625" y="857250"/>
                  </a:lnTo>
                  <a:lnTo>
                    <a:pt x="0" y="428625"/>
                  </a:lnTo>
                  <a:lnTo>
                    <a:pt x="428625" y="0"/>
                  </a:lnTo>
                  <a:lnTo>
                    <a:pt x="6840855" y="0"/>
                  </a:lnTo>
                  <a:lnTo>
                    <a:pt x="6840855" y="8572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80084" y="2443734"/>
              <a:ext cx="857300" cy="8572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080084" y="2443734"/>
              <a:ext cx="857885" cy="857250"/>
            </a:xfrm>
            <a:custGeom>
              <a:avLst/>
              <a:gdLst/>
              <a:ahLst/>
              <a:cxnLst/>
              <a:rect l="l" t="t" r="r" b="b"/>
              <a:pathLst>
                <a:path w="857885" h="857250">
                  <a:moveTo>
                    <a:pt x="0" y="428625"/>
                  </a:moveTo>
                  <a:lnTo>
                    <a:pt x="2515" y="381920"/>
                  </a:lnTo>
                  <a:lnTo>
                    <a:pt x="9888" y="336673"/>
                  </a:lnTo>
                  <a:lnTo>
                    <a:pt x="21856" y="293144"/>
                  </a:lnTo>
                  <a:lnTo>
                    <a:pt x="38158" y="251595"/>
                  </a:lnTo>
                  <a:lnTo>
                    <a:pt x="58531" y="212287"/>
                  </a:lnTo>
                  <a:lnTo>
                    <a:pt x="82716" y="175482"/>
                  </a:lnTo>
                  <a:lnTo>
                    <a:pt x="110449" y="141441"/>
                  </a:lnTo>
                  <a:lnTo>
                    <a:pt x="141469" y="110426"/>
                  </a:lnTo>
                  <a:lnTo>
                    <a:pt x="175515" y="82698"/>
                  </a:lnTo>
                  <a:lnTo>
                    <a:pt x="212325" y="58518"/>
                  </a:lnTo>
                  <a:lnTo>
                    <a:pt x="251637" y="38149"/>
                  </a:lnTo>
                  <a:lnTo>
                    <a:pt x="293189" y="21851"/>
                  </a:lnTo>
                  <a:lnTo>
                    <a:pt x="336721" y="9885"/>
                  </a:lnTo>
                  <a:lnTo>
                    <a:pt x="381970" y="2515"/>
                  </a:lnTo>
                  <a:lnTo>
                    <a:pt x="428675" y="0"/>
                  </a:lnTo>
                  <a:lnTo>
                    <a:pt x="475380" y="2515"/>
                  </a:lnTo>
                  <a:lnTo>
                    <a:pt x="520627" y="9885"/>
                  </a:lnTo>
                  <a:lnTo>
                    <a:pt x="564156" y="21851"/>
                  </a:lnTo>
                  <a:lnTo>
                    <a:pt x="605705" y="38149"/>
                  </a:lnTo>
                  <a:lnTo>
                    <a:pt x="645013" y="58518"/>
                  </a:lnTo>
                  <a:lnTo>
                    <a:pt x="681818" y="82698"/>
                  </a:lnTo>
                  <a:lnTo>
                    <a:pt x="715859" y="110426"/>
                  </a:lnTo>
                  <a:lnTo>
                    <a:pt x="746874" y="141441"/>
                  </a:lnTo>
                  <a:lnTo>
                    <a:pt x="774602" y="175482"/>
                  </a:lnTo>
                  <a:lnTo>
                    <a:pt x="798782" y="212287"/>
                  </a:lnTo>
                  <a:lnTo>
                    <a:pt x="819151" y="251595"/>
                  </a:lnTo>
                  <a:lnTo>
                    <a:pt x="835449" y="293144"/>
                  </a:lnTo>
                  <a:lnTo>
                    <a:pt x="847414" y="336673"/>
                  </a:lnTo>
                  <a:lnTo>
                    <a:pt x="854785" y="381920"/>
                  </a:lnTo>
                  <a:lnTo>
                    <a:pt x="857300" y="428625"/>
                  </a:lnTo>
                  <a:lnTo>
                    <a:pt x="854785" y="475329"/>
                  </a:lnTo>
                  <a:lnTo>
                    <a:pt x="847414" y="520576"/>
                  </a:lnTo>
                  <a:lnTo>
                    <a:pt x="835449" y="564105"/>
                  </a:lnTo>
                  <a:lnTo>
                    <a:pt x="819151" y="605654"/>
                  </a:lnTo>
                  <a:lnTo>
                    <a:pt x="798782" y="644962"/>
                  </a:lnTo>
                  <a:lnTo>
                    <a:pt x="774602" y="681767"/>
                  </a:lnTo>
                  <a:lnTo>
                    <a:pt x="746874" y="715808"/>
                  </a:lnTo>
                  <a:lnTo>
                    <a:pt x="715859" y="746823"/>
                  </a:lnTo>
                  <a:lnTo>
                    <a:pt x="681818" y="774551"/>
                  </a:lnTo>
                  <a:lnTo>
                    <a:pt x="645013" y="798731"/>
                  </a:lnTo>
                  <a:lnTo>
                    <a:pt x="605705" y="819100"/>
                  </a:lnTo>
                  <a:lnTo>
                    <a:pt x="564156" y="835398"/>
                  </a:lnTo>
                  <a:lnTo>
                    <a:pt x="520627" y="847364"/>
                  </a:lnTo>
                  <a:lnTo>
                    <a:pt x="475380" y="854734"/>
                  </a:lnTo>
                  <a:lnTo>
                    <a:pt x="428675" y="857250"/>
                  </a:lnTo>
                  <a:lnTo>
                    <a:pt x="381970" y="854734"/>
                  </a:lnTo>
                  <a:lnTo>
                    <a:pt x="336721" y="847364"/>
                  </a:lnTo>
                  <a:lnTo>
                    <a:pt x="293189" y="835398"/>
                  </a:lnTo>
                  <a:lnTo>
                    <a:pt x="251637" y="819100"/>
                  </a:lnTo>
                  <a:lnTo>
                    <a:pt x="212325" y="798731"/>
                  </a:lnTo>
                  <a:lnTo>
                    <a:pt x="175515" y="774551"/>
                  </a:lnTo>
                  <a:lnTo>
                    <a:pt x="141469" y="746823"/>
                  </a:lnTo>
                  <a:lnTo>
                    <a:pt x="110449" y="715808"/>
                  </a:lnTo>
                  <a:lnTo>
                    <a:pt x="82716" y="681767"/>
                  </a:lnTo>
                  <a:lnTo>
                    <a:pt x="58531" y="644962"/>
                  </a:lnTo>
                  <a:lnTo>
                    <a:pt x="38158" y="605654"/>
                  </a:lnTo>
                  <a:lnTo>
                    <a:pt x="21856" y="564105"/>
                  </a:lnTo>
                  <a:lnTo>
                    <a:pt x="9888" y="520576"/>
                  </a:lnTo>
                  <a:lnTo>
                    <a:pt x="2515" y="475329"/>
                  </a:lnTo>
                  <a:lnTo>
                    <a:pt x="0" y="42862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508759" y="3557016"/>
              <a:ext cx="6840855" cy="857250"/>
            </a:xfrm>
            <a:custGeom>
              <a:avLst/>
              <a:gdLst/>
              <a:ahLst/>
              <a:cxnLst/>
              <a:rect l="l" t="t" r="r" b="b"/>
              <a:pathLst>
                <a:path w="6840855" h="857250">
                  <a:moveTo>
                    <a:pt x="6840855" y="0"/>
                  </a:moveTo>
                  <a:lnTo>
                    <a:pt x="428625" y="0"/>
                  </a:lnTo>
                  <a:lnTo>
                    <a:pt x="0" y="428625"/>
                  </a:lnTo>
                  <a:lnTo>
                    <a:pt x="428625" y="857250"/>
                  </a:lnTo>
                  <a:lnTo>
                    <a:pt x="6840855" y="857250"/>
                  </a:lnTo>
                  <a:lnTo>
                    <a:pt x="684085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1508759" y="3557016"/>
              <a:ext cx="6840855" cy="857250"/>
            </a:xfrm>
            <a:custGeom>
              <a:avLst/>
              <a:gdLst/>
              <a:ahLst/>
              <a:cxnLst/>
              <a:rect l="l" t="t" r="r" b="b"/>
              <a:pathLst>
                <a:path w="6840855" h="857250">
                  <a:moveTo>
                    <a:pt x="6840855" y="857250"/>
                  </a:moveTo>
                  <a:lnTo>
                    <a:pt x="428625" y="857250"/>
                  </a:lnTo>
                  <a:lnTo>
                    <a:pt x="0" y="428625"/>
                  </a:lnTo>
                  <a:lnTo>
                    <a:pt x="428625" y="0"/>
                  </a:lnTo>
                  <a:lnTo>
                    <a:pt x="6840855" y="0"/>
                  </a:lnTo>
                  <a:lnTo>
                    <a:pt x="6840855" y="85725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0084" y="3557016"/>
              <a:ext cx="857300" cy="85725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080084" y="3557016"/>
              <a:ext cx="857885" cy="857250"/>
            </a:xfrm>
            <a:custGeom>
              <a:avLst/>
              <a:gdLst/>
              <a:ahLst/>
              <a:cxnLst/>
              <a:rect l="l" t="t" r="r" b="b"/>
              <a:pathLst>
                <a:path w="857885" h="857250">
                  <a:moveTo>
                    <a:pt x="0" y="428625"/>
                  </a:moveTo>
                  <a:lnTo>
                    <a:pt x="2515" y="381920"/>
                  </a:lnTo>
                  <a:lnTo>
                    <a:pt x="9888" y="336673"/>
                  </a:lnTo>
                  <a:lnTo>
                    <a:pt x="21856" y="293144"/>
                  </a:lnTo>
                  <a:lnTo>
                    <a:pt x="38158" y="251595"/>
                  </a:lnTo>
                  <a:lnTo>
                    <a:pt x="58531" y="212287"/>
                  </a:lnTo>
                  <a:lnTo>
                    <a:pt x="82716" y="175482"/>
                  </a:lnTo>
                  <a:lnTo>
                    <a:pt x="110449" y="141441"/>
                  </a:lnTo>
                  <a:lnTo>
                    <a:pt x="141469" y="110426"/>
                  </a:lnTo>
                  <a:lnTo>
                    <a:pt x="175515" y="82698"/>
                  </a:lnTo>
                  <a:lnTo>
                    <a:pt x="212325" y="58518"/>
                  </a:lnTo>
                  <a:lnTo>
                    <a:pt x="251637" y="38149"/>
                  </a:lnTo>
                  <a:lnTo>
                    <a:pt x="293189" y="21851"/>
                  </a:lnTo>
                  <a:lnTo>
                    <a:pt x="336721" y="9885"/>
                  </a:lnTo>
                  <a:lnTo>
                    <a:pt x="381970" y="2515"/>
                  </a:lnTo>
                  <a:lnTo>
                    <a:pt x="428675" y="0"/>
                  </a:lnTo>
                  <a:lnTo>
                    <a:pt x="475380" y="2515"/>
                  </a:lnTo>
                  <a:lnTo>
                    <a:pt x="520627" y="9885"/>
                  </a:lnTo>
                  <a:lnTo>
                    <a:pt x="564156" y="21851"/>
                  </a:lnTo>
                  <a:lnTo>
                    <a:pt x="605705" y="38149"/>
                  </a:lnTo>
                  <a:lnTo>
                    <a:pt x="645013" y="58518"/>
                  </a:lnTo>
                  <a:lnTo>
                    <a:pt x="681818" y="82698"/>
                  </a:lnTo>
                  <a:lnTo>
                    <a:pt x="715859" y="110426"/>
                  </a:lnTo>
                  <a:lnTo>
                    <a:pt x="746874" y="141441"/>
                  </a:lnTo>
                  <a:lnTo>
                    <a:pt x="774602" y="175482"/>
                  </a:lnTo>
                  <a:lnTo>
                    <a:pt x="798782" y="212287"/>
                  </a:lnTo>
                  <a:lnTo>
                    <a:pt x="819151" y="251595"/>
                  </a:lnTo>
                  <a:lnTo>
                    <a:pt x="835449" y="293144"/>
                  </a:lnTo>
                  <a:lnTo>
                    <a:pt x="847414" y="336673"/>
                  </a:lnTo>
                  <a:lnTo>
                    <a:pt x="854785" y="381920"/>
                  </a:lnTo>
                  <a:lnTo>
                    <a:pt x="857300" y="428625"/>
                  </a:lnTo>
                  <a:lnTo>
                    <a:pt x="854785" y="475329"/>
                  </a:lnTo>
                  <a:lnTo>
                    <a:pt x="847414" y="520576"/>
                  </a:lnTo>
                  <a:lnTo>
                    <a:pt x="835449" y="564105"/>
                  </a:lnTo>
                  <a:lnTo>
                    <a:pt x="819151" y="605654"/>
                  </a:lnTo>
                  <a:lnTo>
                    <a:pt x="798782" y="644962"/>
                  </a:lnTo>
                  <a:lnTo>
                    <a:pt x="774602" y="681767"/>
                  </a:lnTo>
                  <a:lnTo>
                    <a:pt x="746874" y="715808"/>
                  </a:lnTo>
                  <a:lnTo>
                    <a:pt x="715859" y="746823"/>
                  </a:lnTo>
                  <a:lnTo>
                    <a:pt x="681818" y="774551"/>
                  </a:lnTo>
                  <a:lnTo>
                    <a:pt x="645013" y="798731"/>
                  </a:lnTo>
                  <a:lnTo>
                    <a:pt x="605705" y="819100"/>
                  </a:lnTo>
                  <a:lnTo>
                    <a:pt x="564156" y="835398"/>
                  </a:lnTo>
                  <a:lnTo>
                    <a:pt x="520627" y="847364"/>
                  </a:lnTo>
                  <a:lnTo>
                    <a:pt x="475380" y="854734"/>
                  </a:lnTo>
                  <a:lnTo>
                    <a:pt x="428675" y="857250"/>
                  </a:lnTo>
                  <a:lnTo>
                    <a:pt x="381970" y="854734"/>
                  </a:lnTo>
                  <a:lnTo>
                    <a:pt x="336721" y="847364"/>
                  </a:lnTo>
                  <a:lnTo>
                    <a:pt x="293189" y="835398"/>
                  </a:lnTo>
                  <a:lnTo>
                    <a:pt x="251637" y="819100"/>
                  </a:lnTo>
                  <a:lnTo>
                    <a:pt x="212325" y="798731"/>
                  </a:lnTo>
                  <a:lnTo>
                    <a:pt x="175515" y="774551"/>
                  </a:lnTo>
                  <a:lnTo>
                    <a:pt x="141469" y="746823"/>
                  </a:lnTo>
                  <a:lnTo>
                    <a:pt x="110449" y="715808"/>
                  </a:lnTo>
                  <a:lnTo>
                    <a:pt x="82716" y="681767"/>
                  </a:lnTo>
                  <a:lnTo>
                    <a:pt x="58531" y="644962"/>
                  </a:lnTo>
                  <a:lnTo>
                    <a:pt x="38158" y="605654"/>
                  </a:lnTo>
                  <a:lnTo>
                    <a:pt x="21856" y="564105"/>
                  </a:lnTo>
                  <a:lnTo>
                    <a:pt x="9888" y="520576"/>
                  </a:lnTo>
                  <a:lnTo>
                    <a:pt x="2515" y="475329"/>
                  </a:lnTo>
                  <a:lnTo>
                    <a:pt x="0" y="42862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508759" y="4670171"/>
              <a:ext cx="6840855" cy="857885"/>
            </a:xfrm>
            <a:custGeom>
              <a:avLst/>
              <a:gdLst/>
              <a:ahLst/>
              <a:cxnLst/>
              <a:rect l="l" t="t" r="r" b="b"/>
              <a:pathLst>
                <a:path w="6840855" h="857885">
                  <a:moveTo>
                    <a:pt x="6840855" y="0"/>
                  </a:moveTo>
                  <a:lnTo>
                    <a:pt x="428625" y="0"/>
                  </a:lnTo>
                  <a:lnTo>
                    <a:pt x="0" y="428751"/>
                  </a:lnTo>
                  <a:lnTo>
                    <a:pt x="428625" y="857376"/>
                  </a:lnTo>
                  <a:lnTo>
                    <a:pt x="6840855" y="857376"/>
                  </a:lnTo>
                  <a:lnTo>
                    <a:pt x="684085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508759" y="4670171"/>
              <a:ext cx="6840855" cy="857885"/>
            </a:xfrm>
            <a:custGeom>
              <a:avLst/>
              <a:gdLst/>
              <a:ahLst/>
              <a:cxnLst/>
              <a:rect l="l" t="t" r="r" b="b"/>
              <a:pathLst>
                <a:path w="6840855" h="857885">
                  <a:moveTo>
                    <a:pt x="6840855" y="857376"/>
                  </a:moveTo>
                  <a:lnTo>
                    <a:pt x="428625" y="857376"/>
                  </a:lnTo>
                  <a:lnTo>
                    <a:pt x="0" y="428751"/>
                  </a:lnTo>
                  <a:lnTo>
                    <a:pt x="428625" y="0"/>
                  </a:lnTo>
                  <a:lnTo>
                    <a:pt x="6840855" y="0"/>
                  </a:lnTo>
                  <a:lnTo>
                    <a:pt x="6840855" y="85737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0084" y="4670171"/>
              <a:ext cx="857300" cy="85737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080084" y="4670171"/>
              <a:ext cx="857885" cy="857885"/>
            </a:xfrm>
            <a:custGeom>
              <a:avLst/>
              <a:gdLst/>
              <a:ahLst/>
              <a:cxnLst/>
              <a:rect l="l" t="t" r="r" b="b"/>
              <a:pathLst>
                <a:path w="857885" h="857885">
                  <a:moveTo>
                    <a:pt x="0" y="428751"/>
                  </a:moveTo>
                  <a:lnTo>
                    <a:pt x="2515" y="382046"/>
                  </a:lnTo>
                  <a:lnTo>
                    <a:pt x="9888" y="336794"/>
                  </a:lnTo>
                  <a:lnTo>
                    <a:pt x="21856" y="293258"/>
                  </a:lnTo>
                  <a:lnTo>
                    <a:pt x="38158" y="251700"/>
                  </a:lnTo>
                  <a:lnTo>
                    <a:pt x="58531" y="212381"/>
                  </a:lnTo>
                  <a:lnTo>
                    <a:pt x="82716" y="175564"/>
                  </a:lnTo>
                  <a:lnTo>
                    <a:pt x="110449" y="141511"/>
                  </a:lnTo>
                  <a:lnTo>
                    <a:pt x="141469" y="110483"/>
                  </a:lnTo>
                  <a:lnTo>
                    <a:pt x="175515" y="82743"/>
                  </a:lnTo>
                  <a:lnTo>
                    <a:pt x="212325" y="58551"/>
                  </a:lnTo>
                  <a:lnTo>
                    <a:pt x="251637" y="38171"/>
                  </a:lnTo>
                  <a:lnTo>
                    <a:pt x="293189" y="21864"/>
                  </a:lnTo>
                  <a:lnTo>
                    <a:pt x="336721" y="9892"/>
                  </a:lnTo>
                  <a:lnTo>
                    <a:pt x="381970" y="2516"/>
                  </a:lnTo>
                  <a:lnTo>
                    <a:pt x="428675" y="0"/>
                  </a:lnTo>
                  <a:lnTo>
                    <a:pt x="475380" y="2516"/>
                  </a:lnTo>
                  <a:lnTo>
                    <a:pt x="520627" y="9892"/>
                  </a:lnTo>
                  <a:lnTo>
                    <a:pt x="564156" y="21864"/>
                  </a:lnTo>
                  <a:lnTo>
                    <a:pt x="605705" y="38171"/>
                  </a:lnTo>
                  <a:lnTo>
                    <a:pt x="645013" y="58551"/>
                  </a:lnTo>
                  <a:lnTo>
                    <a:pt x="681818" y="82743"/>
                  </a:lnTo>
                  <a:lnTo>
                    <a:pt x="715859" y="110483"/>
                  </a:lnTo>
                  <a:lnTo>
                    <a:pt x="746874" y="141511"/>
                  </a:lnTo>
                  <a:lnTo>
                    <a:pt x="774602" y="175564"/>
                  </a:lnTo>
                  <a:lnTo>
                    <a:pt x="798782" y="212381"/>
                  </a:lnTo>
                  <a:lnTo>
                    <a:pt x="819151" y="251700"/>
                  </a:lnTo>
                  <a:lnTo>
                    <a:pt x="835449" y="293258"/>
                  </a:lnTo>
                  <a:lnTo>
                    <a:pt x="847414" y="336794"/>
                  </a:lnTo>
                  <a:lnTo>
                    <a:pt x="854785" y="382046"/>
                  </a:lnTo>
                  <a:lnTo>
                    <a:pt x="857300" y="428751"/>
                  </a:lnTo>
                  <a:lnTo>
                    <a:pt x="854785" y="475456"/>
                  </a:lnTo>
                  <a:lnTo>
                    <a:pt x="847414" y="520703"/>
                  </a:lnTo>
                  <a:lnTo>
                    <a:pt x="835449" y="564232"/>
                  </a:lnTo>
                  <a:lnTo>
                    <a:pt x="819151" y="605781"/>
                  </a:lnTo>
                  <a:lnTo>
                    <a:pt x="798782" y="645089"/>
                  </a:lnTo>
                  <a:lnTo>
                    <a:pt x="774602" y="681894"/>
                  </a:lnTo>
                  <a:lnTo>
                    <a:pt x="746874" y="715935"/>
                  </a:lnTo>
                  <a:lnTo>
                    <a:pt x="715859" y="746950"/>
                  </a:lnTo>
                  <a:lnTo>
                    <a:pt x="681818" y="774678"/>
                  </a:lnTo>
                  <a:lnTo>
                    <a:pt x="645013" y="798858"/>
                  </a:lnTo>
                  <a:lnTo>
                    <a:pt x="605705" y="819227"/>
                  </a:lnTo>
                  <a:lnTo>
                    <a:pt x="564156" y="835525"/>
                  </a:lnTo>
                  <a:lnTo>
                    <a:pt x="520627" y="847491"/>
                  </a:lnTo>
                  <a:lnTo>
                    <a:pt x="475380" y="854861"/>
                  </a:lnTo>
                  <a:lnTo>
                    <a:pt x="428675" y="857376"/>
                  </a:lnTo>
                  <a:lnTo>
                    <a:pt x="381970" y="854861"/>
                  </a:lnTo>
                  <a:lnTo>
                    <a:pt x="336721" y="847491"/>
                  </a:lnTo>
                  <a:lnTo>
                    <a:pt x="293189" y="835525"/>
                  </a:lnTo>
                  <a:lnTo>
                    <a:pt x="251637" y="819227"/>
                  </a:lnTo>
                  <a:lnTo>
                    <a:pt x="212325" y="798858"/>
                  </a:lnTo>
                  <a:lnTo>
                    <a:pt x="175515" y="774678"/>
                  </a:lnTo>
                  <a:lnTo>
                    <a:pt x="141469" y="746950"/>
                  </a:lnTo>
                  <a:lnTo>
                    <a:pt x="110449" y="715935"/>
                  </a:lnTo>
                  <a:lnTo>
                    <a:pt x="82716" y="681894"/>
                  </a:lnTo>
                  <a:lnTo>
                    <a:pt x="58531" y="645089"/>
                  </a:lnTo>
                  <a:lnTo>
                    <a:pt x="38158" y="605781"/>
                  </a:lnTo>
                  <a:lnTo>
                    <a:pt x="21856" y="564232"/>
                  </a:lnTo>
                  <a:lnTo>
                    <a:pt x="9888" y="520703"/>
                  </a:lnTo>
                  <a:lnTo>
                    <a:pt x="2515" y="475456"/>
                  </a:lnTo>
                  <a:lnTo>
                    <a:pt x="0" y="42875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508759" y="5783478"/>
              <a:ext cx="6840855" cy="857885"/>
            </a:xfrm>
            <a:custGeom>
              <a:avLst/>
              <a:gdLst/>
              <a:ahLst/>
              <a:cxnLst/>
              <a:rect l="l" t="t" r="r" b="b"/>
              <a:pathLst>
                <a:path w="6840855" h="857884">
                  <a:moveTo>
                    <a:pt x="6840855" y="0"/>
                  </a:moveTo>
                  <a:lnTo>
                    <a:pt x="428625" y="0"/>
                  </a:lnTo>
                  <a:lnTo>
                    <a:pt x="0" y="428663"/>
                  </a:lnTo>
                  <a:lnTo>
                    <a:pt x="428625" y="857326"/>
                  </a:lnTo>
                  <a:lnTo>
                    <a:pt x="6840855" y="857326"/>
                  </a:lnTo>
                  <a:lnTo>
                    <a:pt x="6840855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508759" y="5783478"/>
              <a:ext cx="6840855" cy="857885"/>
            </a:xfrm>
            <a:custGeom>
              <a:avLst/>
              <a:gdLst/>
              <a:ahLst/>
              <a:cxnLst/>
              <a:rect l="l" t="t" r="r" b="b"/>
              <a:pathLst>
                <a:path w="6840855" h="857884">
                  <a:moveTo>
                    <a:pt x="6840855" y="857326"/>
                  </a:moveTo>
                  <a:lnTo>
                    <a:pt x="428625" y="857326"/>
                  </a:lnTo>
                  <a:lnTo>
                    <a:pt x="0" y="428663"/>
                  </a:lnTo>
                  <a:lnTo>
                    <a:pt x="428625" y="0"/>
                  </a:lnTo>
                  <a:lnTo>
                    <a:pt x="6840855" y="0"/>
                  </a:lnTo>
                  <a:lnTo>
                    <a:pt x="6840855" y="85732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831592" y="2496457"/>
            <a:ext cx="8109373" cy="3949286"/>
          </a:xfrm>
          <a:prstGeom prst="rect">
            <a:avLst/>
          </a:prstGeom>
          <a:noFill/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950"/>
              </a:lnSpc>
              <a:spcBef>
                <a:spcPts val="105"/>
              </a:spcBef>
            </a:pPr>
            <a:r>
              <a:rPr sz="2200" spc="-8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prevent</a:t>
            </a:r>
            <a:r>
              <a:rPr sz="2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sz="2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dirty="0">
                <a:latin typeface="Times New Roman" pitchFamily="18" charset="0"/>
                <a:cs typeface="Times New Roman" pitchFamily="18" charset="0"/>
              </a:rPr>
              <a:t>monopolies</a:t>
            </a:r>
            <a:r>
              <a:rPr sz="22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concentration</a:t>
            </a:r>
            <a:r>
              <a:rPr sz="22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of economic</a:t>
            </a:r>
            <a:r>
              <a:rPr sz="22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power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1950"/>
              </a:lnSpc>
            </a:pPr>
            <a:r>
              <a:rPr sz="22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different</a:t>
            </a:r>
            <a:r>
              <a:rPr sz="2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fields</a:t>
            </a:r>
            <a:r>
              <a:rPr sz="2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in the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hands</a:t>
            </a:r>
            <a:r>
              <a:rPr sz="2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small numbers</a:t>
            </a:r>
            <a:r>
              <a:rPr sz="22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individuals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ts val="195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264160" marR="258445" indent="635" algn="ctr">
              <a:lnSpc>
                <a:spcPct val="91500"/>
              </a:lnSpc>
            </a:pPr>
            <a:r>
              <a:rPr sz="2000" spc="-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State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progressively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assume a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predominant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direct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responsibility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setting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up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new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undertakings</a:t>
            </a:r>
            <a:r>
              <a:rPr sz="20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2000" spc="-3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5" dirty="0">
                <a:latin typeface="Times New Roman" pitchFamily="18" charset="0"/>
                <a:cs typeface="Times New Roman" pitchFamily="18" charset="0"/>
              </a:rPr>
              <a:t>developing</a:t>
            </a:r>
            <a:r>
              <a:rPr sz="2000" b="1" u="sng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5" dirty="0">
                <a:latin typeface="Times New Roman" pitchFamily="18" charset="0"/>
                <a:cs typeface="Times New Roman" pitchFamily="18" charset="0"/>
              </a:rPr>
              <a:t>transport</a:t>
            </a:r>
            <a:r>
              <a:rPr sz="2000" b="1" u="sng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5" dirty="0">
                <a:latin typeface="Times New Roman" pitchFamily="18" charset="0"/>
                <a:cs typeface="Times New Roman" pitchFamily="18" charset="0"/>
              </a:rPr>
              <a:t>facilities.</a:t>
            </a:r>
            <a:endParaRPr lang="en-IN" sz="2000" b="1" u="sng" spc="-5" dirty="0">
              <a:latin typeface="Times New Roman" pitchFamily="18" charset="0"/>
              <a:cs typeface="Times New Roman" pitchFamily="18" charset="0"/>
            </a:endParaRPr>
          </a:p>
          <a:p>
            <a:pPr marL="264160" marR="258445" indent="635" algn="ctr">
              <a:lnSpc>
                <a:spcPct val="9150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44450" marR="40640" algn="ctr">
              <a:lnSpc>
                <a:spcPts val="1860"/>
              </a:lnSpc>
            </a:pPr>
            <a:r>
              <a:rPr sz="2200" spc="-30" dirty="0">
                <a:latin typeface="Times New Roman" pitchFamily="18" charset="0"/>
                <a:cs typeface="Times New Roman" pitchFamily="18" charset="0"/>
              </a:rPr>
              <a:t>At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the same time </a:t>
            </a:r>
            <a:r>
              <a:rPr sz="2200" b="1" u="sng" spc="-10" dirty="0">
                <a:latin typeface="Times New Roman" pitchFamily="18" charset="0"/>
                <a:cs typeface="Times New Roman" pitchFamily="18" charset="0"/>
              </a:rPr>
              <a:t>private </a:t>
            </a:r>
            <a:r>
              <a:rPr sz="2200" b="1" u="sng" dirty="0">
                <a:latin typeface="Times New Roman" pitchFamily="18" charset="0"/>
                <a:cs typeface="Times New Roman" pitchFamily="18" charset="0"/>
              </a:rPr>
              <a:t>sector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will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have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opportunity to develop </a:t>
            </a:r>
            <a:r>
              <a:rPr sz="2200" spc="-3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expand.</a:t>
            </a:r>
            <a:endParaRPr lang="en-IN" sz="2200" spc="-5" dirty="0">
              <a:latin typeface="Times New Roman" pitchFamily="18" charset="0"/>
              <a:cs typeface="Times New Roman" pitchFamily="18" charset="0"/>
            </a:endParaRPr>
          </a:p>
          <a:p>
            <a:pPr marL="44450" marR="40640" algn="ctr">
              <a:lnSpc>
                <a:spcPts val="1860"/>
              </a:lnSpc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Times New Roman" pitchFamily="18" charset="0"/>
              <a:cs typeface="Times New Roman" pitchFamily="18" charset="0"/>
            </a:endParaRPr>
          </a:p>
          <a:p>
            <a:pPr marL="329565" marR="328295" algn="ctr">
              <a:lnSpc>
                <a:spcPts val="1860"/>
              </a:lnSpc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The adoption of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200" b="1" u="sng" spc="-5" dirty="0">
                <a:latin typeface="Times New Roman" pitchFamily="18" charset="0"/>
                <a:cs typeface="Times New Roman" pitchFamily="18" charset="0"/>
              </a:rPr>
              <a:t>socialist </a:t>
            </a:r>
            <a:r>
              <a:rPr sz="2200" b="1" u="sng" spc="-10" dirty="0">
                <a:latin typeface="Times New Roman" pitchFamily="18" charset="0"/>
                <a:cs typeface="Times New Roman" pitchFamily="18" charset="0"/>
              </a:rPr>
              <a:t>pattern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of society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as the national </a:t>
            </a:r>
            <a:r>
              <a:rPr sz="2200" spc="-3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objective.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423180" y="5770779"/>
            <a:ext cx="1177713" cy="883285"/>
            <a:chOff x="1067384" y="5770778"/>
            <a:chExt cx="883285" cy="883285"/>
          </a:xfrm>
        </p:grpSpPr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80084" y="5783478"/>
              <a:ext cx="857300" cy="85732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80084" y="5783478"/>
              <a:ext cx="857885" cy="857885"/>
            </a:xfrm>
            <a:custGeom>
              <a:avLst/>
              <a:gdLst/>
              <a:ahLst/>
              <a:cxnLst/>
              <a:rect l="l" t="t" r="r" b="b"/>
              <a:pathLst>
                <a:path w="857885" h="857884">
                  <a:moveTo>
                    <a:pt x="0" y="428663"/>
                  </a:moveTo>
                  <a:lnTo>
                    <a:pt x="2515" y="381956"/>
                  </a:lnTo>
                  <a:lnTo>
                    <a:pt x="9888" y="336705"/>
                  </a:lnTo>
                  <a:lnTo>
                    <a:pt x="21856" y="293173"/>
                  </a:lnTo>
                  <a:lnTo>
                    <a:pt x="38158" y="251621"/>
                  </a:lnTo>
                  <a:lnTo>
                    <a:pt x="58531" y="212310"/>
                  </a:lnTo>
                  <a:lnTo>
                    <a:pt x="82716" y="175501"/>
                  </a:lnTo>
                  <a:lnTo>
                    <a:pt x="110449" y="141457"/>
                  </a:lnTo>
                  <a:lnTo>
                    <a:pt x="141469" y="110439"/>
                  </a:lnTo>
                  <a:lnTo>
                    <a:pt x="175515" y="82708"/>
                  </a:lnTo>
                  <a:lnTo>
                    <a:pt x="212325" y="58525"/>
                  </a:lnTo>
                  <a:lnTo>
                    <a:pt x="251637" y="38153"/>
                  </a:lnTo>
                  <a:lnTo>
                    <a:pt x="293189" y="21853"/>
                  </a:lnTo>
                  <a:lnTo>
                    <a:pt x="336721" y="9887"/>
                  </a:lnTo>
                  <a:lnTo>
                    <a:pt x="381970" y="2515"/>
                  </a:lnTo>
                  <a:lnTo>
                    <a:pt x="428675" y="0"/>
                  </a:lnTo>
                  <a:lnTo>
                    <a:pt x="475380" y="2515"/>
                  </a:lnTo>
                  <a:lnTo>
                    <a:pt x="520627" y="9887"/>
                  </a:lnTo>
                  <a:lnTo>
                    <a:pt x="564156" y="21853"/>
                  </a:lnTo>
                  <a:lnTo>
                    <a:pt x="605705" y="38153"/>
                  </a:lnTo>
                  <a:lnTo>
                    <a:pt x="645013" y="58525"/>
                  </a:lnTo>
                  <a:lnTo>
                    <a:pt x="681818" y="82708"/>
                  </a:lnTo>
                  <a:lnTo>
                    <a:pt x="715859" y="110439"/>
                  </a:lnTo>
                  <a:lnTo>
                    <a:pt x="746874" y="141457"/>
                  </a:lnTo>
                  <a:lnTo>
                    <a:pt x="774602" y="175501"/>
                  </a:lnTo>
                  <a:lnTo>
                    <a:pt x="798782" y="212310"/>
                  </a:lnTo>
                  <a:lnTo>
                    <a:pt x="819151" y="251621"/>
                  </a:lnTo>
                  <a:lnTo>
                    <a:pt x="835449" y="293173"/>
                  </a:lnTo>
                  <a:lnTo>
                    <a:pt x="847414" y="336705"/>
                  </a:lnTo>
                  <a:lnTo>
                    <a:pt x="854785" y="381956"/>
                  </a:lnTo>
                  <a:lnTo>
                    <a:pt x="857300" y="428663"/>
                  </a:lnTo>
                  <a:lnTo>
                    <a:pt x="854785" y="475372"/>
                  </a:lnTo>
                  <a:lnTo>
                    <a:pt x="847414" y="520624"/>
                  </a:lnTo>
                  <a:lnTo>
                    <a:pt x="835449" y="564157"/>
                  </a:lnTo>
                  <a:lnTo>
                    <a:pt x="819151" y="605710"/>
                  </a:lnTo>
                  <a:lnTo>
                    <a:pt x="798782" y="645021"/>
                  </a:lnTo>
                  <a:lnTo>
                    <a:pt x="774602" y="681829"/>
                  </a:lnTo>
                  <a:lnTo>
                    <a:pt x="746874" y="715873"/>
                  </a:lnTo>
                  <a:lnTo>
                    <a:pt x="715859" y="746891"/>
                  </a:lnTo>
                  <a:lnTo>
                    <a:pt x="681818" y="774621"/>
                  </a:lnTo>
                  <a:lnTo>
                    <a:pt x="645013" y="798803"/>
                  </a:lnTo>
                  <a:lnTo>
                    <a:pt x="605705" y="819174"/>
                  </a:lnTo>
                  <a:lnTo>
                    <a:pt x="564156" y="835473"/>
                  </a:lnTo>
                  <a:lnTo>
                    <a:pt x="520627" y="847439"/>
                  </a:lnTo>
                  <a:lnTo>
                    <a:pt x="475380" y="854810"/>
                  </a:lnTo>
                  <a:lnTo>
                    <a:pt x="428675" y="857326"/>
                  </a:lnTo>
                  <a:lnTo>
                    <a:pt x="381970" y="854810"/>
                  </a:lnTo>
                  <a:lnTo>
                    <a:pt x="336721" y="847439"/>
                  </a:lnTo>
                  <a:lnTo>
                    <a:pt x="293189" y="835473"/>
                  </a:lnTo>
                  <a:lnTo>
                    <a:pt x="251637" y="819174"/>
                  </a:lnTo>
                  <a:lnTo>
                    <a:pt x="212325" y="798803"/>
                  </a:lnTo>
                  <a:lnTo>
                    <a:pt x="175515" y="774621"/>
                  </a:lnTo>
                  <a:lnTo>
                    <a:pt x="141469" y="746891"/>
                  </a:lnTo>
                  <a:lnTo>
                    <a:pt x="110449" y="715873"/>
                  </a:lnTo>
                  <a:lnTo>
                    <a:pt x="82716" y="681829"/>
                  </a:lnTo>
                  <a:lnTo>
                    <a:pt x="58531" y="645021"/>
                  </a:lnTo>
                  <a:lnTo>
                    <a:pt x="38158" y="605710"/>
                  </a:lnTo>
                  <a:lnTo>
                    <a:pt x="21856" y="564157"/>
                  </a:lnTo>
                  <a:lnTo>
                    <a:pt x="9888" y="520624"/>
                  </a:lnTo>
                  <a:lnTo>
                    <a:pt x="2515" y="475372"/>
                  </a:lnTo>
                  <a:lnTo>
                    <a:pt x="0" y="428663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64944" y="759695"/>
            <a:ext cx="8805333" cy="956944"/>
            <a:chOff x="1473708" y="716153"/>
            <a:chExt cx="6604000" cy="956944"/>
          </a:xfrm>
          <a:solidFill>
            <a:schemeClr val="accent2"/>
          </a:solidFill>
        </p:grpSpPr>
        <p:sp>
          <p:nvSpPr>
            <p:cNvPr id="4" name="object 4"/>
            <p:cNvSpPr/>
            <p:nvPr/>
          </p:nvSpPr>
          <p:spPr>
            <a:xfrm>
              <a:off x="1473708" y="716153"/>
              <a:ext cx="6604000" cy="956944"/>
            </a:xfrm>
            <a:custGeom>
              <a:avLst/>
              <a:gdLst/>
              <a:ahLst/>
              <a:cxnLst/>
              <a:rect l="l" t="t" r="r" b="b"/>
              <a:pathLst>
                <a:path w="6604000" h="956944">
                  <a:moveTo>
                    <a:pt x="6603492" y="0"/>
                  </a:moveTo>
                  <a:lnTo>
                    <a:pt x="478409" y="0"/>
                  </a:lnTo>
                  <a:lnTo>
                    <a:pt x="0" y="478282"/>
                  </a:lnTo>
                  <a:lnTo>
                    <a:pt x="478409" y="956691"/>
                  </a:lnTo>
                  <a:lnTo>
                    <a:pt x="6603492" y="956691"/>
                  </a:lnTo>
                  <a:lnTo>
                    <a:pt x="660349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73708" y="716153"/>
              <a:ext cx="6604000" cy="956944"/>
            </a:xfrm>
            <a:custGeom>
              <a:avLst/>
              <a:gdLst/>
              <a:ahLst/>
              <a:cxnLst/>
              <a:rect l="l" t="t" r="r" b="b"/>
              <a:pathLst>
                <a:path w="6604000" h="956944">
                  <a:moveTo>
                    <a:pt x="6603492" y="956691"/>
                  </a:moveTo>
                  <a:lnTo>
                    <a:pt x="478409" y="956691"/>
                  </a:lnTo>
                  <a:lnTo>
                    <a:pt x="0" y="478282"/>
                  </a:lnTo>
                  <a:lnTo>
                    <a:pt x="478409" y="0"/>
                  </a:lnTo>
                  <a:lnTo>
                    <a:pt x="6603492" y="0"/>
                  </a:lnTo>
                  <a:lnTo>
                    <a:pt x="6603492" y="956691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685143" y="835864"/>
            <a:ext cx="7739017" cy="591187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R="5080" algn="ctr"/>
            <a:r>
              <a:rPr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It provided</a:t>
            </a:r>
            <a:r>
              <a:rPr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closer</a:t>
            </a:r>
            <a:r>
              <a:rPr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interaction</a:t>
            </a:r>
            <a:r>
              <a:rPr spc="1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b="1" u="sng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agricultural</a:t>
            </a:r>
            <a:r>
              <a:rPr b="1" u="sng" spc="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b="1" u="sng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b="1" u="sng" spc="-1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sectors</a:t>
            </a:r>
            <a:r>
              <a:rPr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Accorded</a:t>
            </a:r>
            <a:r>
              <a:rPr spc="1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highest</a:t>
            </a:r>
            <a:r>
              <a:rPr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priority</a:t>
            </a:r>
            <a:r>
              <a:rPr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b="1" u="sng" spc="1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b="1" u="sng" spc="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generation</a:t>
            </a:r>
            <a:r>
              <a:rPr b="1" u="sng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b="1" u="sng" spc="-32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transmission</a:t>
            </a:r>
            <a:r>
              <a:rPr b="1" u="sng" spc="-2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b="1" u="sng" spc="-3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power</a:t>
            </a:r>
            <a:r>
              <a:rPr spc="-3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10301" y="703453"/>
            <a:ext cx="9476740" cy="2224405"/>
            <a:chOff x="982725" y="703452"/>
            <a:chExt cx="7107555" cy="222440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95425" y="716152"/>
              <a:ext cx="956691" cy="9566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95425" y="716152"/>
              <a:ext cx="956944" cy="956944"/>
            </a:xfrm>
            <a:custGeom>
              <a:avLst/>
              <a:gdLst/>
              <a:ahLst/>
              <a:cxnLst/>
              <a:rect l="l" t="t" r="r" b="b"/>
              <a:pathLst>
                <a:path w="956944" h="956944">
                  <a:moveTo>
                    <a:pt x="0" y="478282"/>
                  </a:moveTo>
                  <a:lnTo>
                    <a:pt x="2469" y="429378"/>
                  </a:lnTo>
                  <a:lnTo>
                    <a:pt x="9718" y="381888"/>
                  </a:lnTo>
                  <a:lnTo>
                    <a:pt x="21504" y="336051"/>
                  </a:lnTo>
                  <a:lnTo>
                    <a:pt x="37589" y="292107"/>
                  </a:lnTo>
                  <a:lnTo>
                    <a:pt x="57731" y="250299"/>
                  </a:lnTo>
                  <a:lnTo>
                    <a:pt x="81689" y="210864"/>
                  </a:lnTo>
                  <a:lnTo>
                    <a:pt x="109224" y="174045"/>
                  </a:lnTo>
                  <a:lnTo>
                    <a:pt x="140095" y="140080"/>
                  </a:lnTo>
                  <a:lnTo>
                    <a:pt x="174061" y="109212"/>
                  </a:lnTo>
                  <a:lnTo>
                    <a:pt x="210881" y="81679"/>
                  </a:lnTo>
                  <a:lnTo>
                    <a:pt x="250315" y="57723"/>
                  </a:lnTo>
                  <a:lnTo>
                    <a:pt x="292124" y="37584"/>
                  </a:lnTo>
                  <a:lnTo>
                    <a:pt x="336065" y="21501"/>
                  </a:lnTo>
                  <a:lnTo>
                    <a:pt x="381898" y="9716"/>
                  </a:lnTo>
                  <a:lnTo>
                    <a:pt x="429384" y="2469"/>
                  </a:lnTo>
                  <a:lnTo>
                    <a:pt x="478282" y="0"/>
                  </a:lnTo>
                  <a:lnTo>
                    <a:pt x="527207" y="2469"/>
                  </a:lnTo>
                  <a:lnTo>
                    <a:pt x="574717" y="9716"/>
                  </a:lnTo>
                  <a:lnTo>
                    <a:pt x="620571" y="21501"/>
                  </a:lnTo>
                  <a:lnTo>
                    <a:pt x="664529" y="37584"/>
                  </a:lnTo>
                  <a:lnTo>
                    <a:pt x="706350" y="57723"/>
                  </a:lnTo>
                  <a:lnTo>
                    <a:pt x="745795" y="81679"/>
                  </a:lnTo>
                  <a:lnTo>
                    <a:pt x="782623" y="109212"/>
                  </a:lnTo>
                  <a:lnTo>
                    <a:pt x="816594" y="140080"/>
                  </a:lnTo>
                  <a:lnTo>
                    <a:pt x="847467" y="174045"/>
                  </a:lnTo>
                  <a:lnTo>
                    <a:pt x="875004" y="210864"/>
                  </a:lnTo>
                  <a:lnTo>
                    <a:pt x="898963" y="250299"/>
                  </a:lnTo>
                  <a:lnTo>
                    <a:pt x="919104" y="292107"/>
                  </a:lnTo>
                  <a:lnTo>
                    <a:pt x="935188" y="336051"/>
                  </a:lnTo>
                  <a:lnTo>
                    <a:pt x="946974" y="381888"/>
                  </a:lnTo>
                  <a:lnTo>
                    <a:pt x="954221" y="429378"/>
                  </a:lnTo>
                  <a:lnTo>
                    <a:pt x="956691" y="478282"/>
                  </a:lnTo>
                  <a:lnTo>
                    <a:pt x="954221" y="527207"/>
                  </a:lnTo>
                  <a:lnTo>
                    <a:pt x="946974" y="574717"/>
                  </a:lnTo>
                  <a:lnTo>
                    <a:pt x="935188" y="620571"/>
                  </a:lnTo>
                  <a:lnTo>
                    <a:pt x="919104" y="664529"/>
                  </a:lnTo>
                  <a:lnTo>
                    <a:pt x="898963" y="706350"/>
                  </a:lnTo>
                  <a:lnTo>
                    <a:pt x="875004" y="745795"/>
                  </a:lnTo>
                  <a:lnTo>
                    <a:pt x="847467" y="782623"/>
                  </a:lnTo>
                  <a:lnTo>
                    <a:pt x="816594" y="816594"/>
                  </a:lnTo>
                  <a:lnTo>
                    <a:pt x="782623" y="847467"/>
                  </a:lnTo>
                  <a:lnTo>
                    <a:pt x="745795" y="875004"/>
                  </a:lnTo>
                  <a:lnTo>
                    <a:pt x="706350" y="898963"/>
                  </a:lnTo>
                  <a:lnTo>
                    <a:pt x="664529" y="919104"/>
                  </a:lnTo>
                  <a:lnTo>
                    <a:pt x="620571" y="935188"/>
                  </a:lnTo>
                  <a:lnTo>
                    <a:pt x="574717" y="946974"/>
                  </a:lnTo>
                  <a:lnTo>
                    <a:pt x="527207" y="954221"/>
                  </a:lnTo>
                  <a:lnTo>
                    <a:pt x="478282" y="956691"/>
                  </a:lnTo>
                  <a:lnTo>
                    <a:pt x="429384" y="954221"/>
                  </a:lnTo>
                  <a:lnTo>
                    <a:pt x="381898" y="946974"/>
                  </a:lnTo>
                  <a:lnTo>
                    <a:pt x="336065" y="935188"/>
                  </a:lnTo>
                  <a:lnTo>
                    <a:pt x="292124" y="919104"/>
                  </a:lnTo>
                  <a:lnTo>
                    <a:pt x="250315" y="898963"/>
                  </a:lnTo>
                  <a:lnTo>
                    <a:pt x="210881" y="875004"/>
                  </a:lnTo>
                  <a:lnTo>
                    <a:pt x="174061" y="847467"/>
                  </a:lnTo>
                  <a:lnTo>
                    <a:pt x="140095" y="816594"/>
                  </a:lnTo>
                  <a:lnTo>
                    <a:pt x="109224" y="782623"/>
                  </a:lnTo>
                  <a:lnTo>
                    <a:pt x="81689" y="745795"/>
                  </a:lnTo>
                  <a:lnTo>
                    <a:pt x="57731" y="706350"/>
                  </a:lnTo>
                  <a:lnTo>
                    <a:pt x="37589" y="664529"/>
                  </a:lnTo>
                  <a:lnTo>
                    <a:pt x="21504" y="620571"/>
                  </a:lnTo>
                  <a:lnTo>
                    <a:pt x="9718" y="574717"/>
                  </a:lnTo>
                  <a:lnTo>
                    <a:pt x="2469" y="527207"/>
                  </a:lnTo>
                  <a:lnTo>
                    <a:pt x="0" y="478282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473707" y="1958466"/>
              <a:ext cx="6604000" cy="956944"/>
            </a:xfrm>
            <a:custGeom>
              <a:avLst/>
              <a:gdLst/>
              <a:ahLst/>
              <a:cxnLst/>
              <a:rect l="l" t="t" r="r" b="b"/>
              <a:pathLst>
                <a:path w="6604000" h="956944">
                  <a:moveTo>
                    <a:pt x="6603492" y="0"/>
                  </a:moveTo>
                  <a:lnTo>
                    <a:pt x="478409" y="0"/>
                  </a:lnTo>
                  <a:lnTo>
                    <a:pt x="0" y="478282"/>
                  </a:lnTo>
                  <a:lnTo>
                    <a:pt x="478409" y="956691"/>
                  </a:lnTo>
                  <a:lnTo>
                    <a:pt x="6603492" y="956691"/>
                  </a:lnTo>
                  <a:lnTo>
                    <a:pt x="6603492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473707" y="1958466"/>
              <a:ext cx="6604000" cy="956944"/>
            </a:xfrm>
            <a:custGeom>
              <a:avLst/>
              <a:gdLst/>
              <a:ahLst/>
              <a:cxnLst/>
              <a:rect l="l" t="t" r="r" b="b"/>
              <a:pathLst>
                <a:path w="6604000" h="956944">
                  <a:moveTo>
                    <a:pt x="6603492" y="956691"/>
                  </a:moveTo>
                  <a:lnTo>
                    <a:pt x="478409" y="956691"/>
                  </a:lnTo>
                  <a:lnTo>
                    <a:pt x="0" y="478282"/>
                  </a:lnTo>
                  <a:lnTo>
                    <a:pt x="478409" y="0"/>
                  </a:lnTo>
                  <a:lnTo>
                    <a:pt x="6603492" y="0"/>
                  </a:lnTo>
                  <a:lnTo>
                    <a:pt x="6603492" y="95669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55882" y="2183129"/>
            <a:ext cx="7564967" cy="5899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211454">
              <a:spcBef>
                <a:spcPts val="28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An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exhaustive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analysis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made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identify 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10" dirty="0">
                <a:latin typeface="Times New Roman" pitchFamily="18" charset="0"/>
                <a:cs typeface="Times New Roman" pitchFamily="18" charset="0"/>
              </a:rPr>
              <a:t>products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which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latin typeface="Times New Roman" pitchFamily="18" charset="0"/>
                <a:cs typeface="Times New Roman" pitchFamily="18" charset="0"/>
              </a:rPr>
              <a:t>capable</a:t>
            </a:r>
            <a:r>
              <a:rPr b="1" u="sng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b="1" u="sng" spc="3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dirty="0">
                <a:latin typeface="Times New Roman" pitchFamily="18" charset="0"/>
                <a:cs typeface="Times New Roman" pitchFamily="18" charset="0"/>
              </a:rPr>
              <a:t>being </a:t>
            </a:r>
            <a:r>
              <a:rPr b="1" u="sng" spc="-10" dirty="0">
                <a:latin typeface="Times New Roman" pitchFamily="18" charset="0"/>
                <a:cs typeface="Times New Roman" pitchFamily="18" charset="0"/>
              </a:rPr>
              <a:t>produced</a:t>
            </a:r>
            <a:r>
              <a:rPr b="1" u="sng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b="1" u="sng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b="1" u="sng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dirty="0">
                <a:latin typeface="Times New Roman" pitchFamily="18" charset="0"/>
                <a:cs typeface="Times New Roman" pitchFamily="18" charset="0"/>
              </a:rPr>
              <a:t>small</a:t>
            </a:r>
            <a:r>
              <a:rPr b="1" u="sng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latin typeface="Times New Roman" pitchFamily="18" charset="0"/>
                <a:cs typeface="Times New Roman" pitchFamily="18" charset="0"/>
              </a:rPr>
              <a:t>scale </a:t>
            </a:r>
            <a:r>
              <a:rPr b="1" u="sng" spc="-25" dirty="0">
                <a:latin typeface="Times New Roman" pitchFamily="18" charset="0"/>
                <a:cs typeface="Times New Roman" pitchFamily="18" charset="0"/>
              </a:rPr>
              <a:t>sector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10301" y="1945768"/>
            <a:ext cx="9476740" cy="2224405"/>
            <a:chOff x="982725" y="1945767"/>
            <a:chExt cx="7107555" cy="222440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5425" y="1958467"/>
              <a:ext cx="956691" cy="9566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95425" y="1958467"/>
              <a:ext cx="956944" cy="956944"/>
            </a:xfrm>
            <a:custGeom>
              <a:avLst/>
              <a:gdLst/>
              <a:ahLst/>
              <a:cxnLst/>
              <a:rect l="l" t="t" r="r" b="b"/>
              <a:pathLst>
                <a:path w="956944" h="956944">
                  <a:moveTo>
                    <a:pt x="0" y="478282"/>
                  </a:moveTo>
                  <a:lnTo>
                    <a:pt x="2469" y="429378"/>
                  </a:lnTo>
                  <a:lnTo>
                    <a:pt x="9718" y="381888"/>
                  </a:lnTo>
                  <a:lnTo>
                    <a:pt x="21504" y="336051"/>
                  </a:lnTo>
                  <a:lnTo>
                    <a:pt x="37589" y="292107"/>
                  </a:lnTo>
                  <a:lnTo>
                    <a:pt x="57731" y="250299"/>
                  </a:lnTo>
                  <a:lnTo>
                    <a:pt x="81689" y="210864"/>
                  </a:lnTo>
                  <a:lnTo>
                    <a:pt x="109224" y="174045"/>
                  </a:lnTo>
                  <a:lnTo>
                    <a:pt x="140095" y="140080"/>
                  </a:lnTo>
                  <a:lnTo>
                    <a:pt x="174061" y="109212"/>
                  </a:lnTo>
                  <a:lnTo>
                    <a:pt x="210881" y="81679"/>
                  </a:lnTo>
                  <a:lnTo>
                    <a:pt x="250315" y="57723"/>
                  </a:lnTo>
                  <a:lnTo>
                    <a:pt x="292124" y="37584"/>
                  </a:lnTo>
                  <a:lnTo>
                    <a:pt x="336065" y="21501"/>
                  </a:lnTo>
                  <a:lnTo>
                    <a:pt x="381898" y="9716"/>
                  </a:lnTo>
                  <a:lnTo>
                    <a:pt x="429384" y="2469"/>
                  </a:lnTo>
                  <a:lnTo>
                    <a:pt x="478282" y="0"/>
                  </a:lnTo>
                  <a:lnTo>
                    <a:pt x="527207" y="2469"/>
                  </a:lnTo>
                  <a:lnTo>
                    <a:pt x="574717" y="9716"/>
                  </a:lnTo>
                  <a:lnTo>
                    <a:pt x="620571" y="21501"/>
                  </a:lnTo>
                  <a:lnTo>
                    <a:pt x="664529" y="37584"/>
                  </a:lnTo>
                  <a:lnTo>
                    <a:pt x="706350" y="57723"/>
                  </a:lnTo>
                  <a:lnTo>
                    <a:pt x="745795" y="81679"/>
                  </a:lnTo>
                  <a:lnTo>
                    <a:pt x="782623" y="109212"/>
                  </a:lnTo>
                  <a:lnTo>
                    <a:pt x="816594" y="140080"/>
                  </a:lnTo>
                  <a:lnTo>
                    <a:pt x="847467" y="174045"/>
                  </a:lnTo>
                  <a:lnTo>
                    <a:pt x="875004" y="210864"/>
                  </a:lnTo>
                  <a:lnTo>
                    <a:pt x="898963" y="250299"/>
                  </a:lnTo>
                  <a:lnTo>
                    <a:pt x="919104" y="292107"/>
                  </a:lnTo>
                  <a:lnTo>
                    <a:pt x="935188" y="336051"/>
                  </a:lnTo>
                  <a:lnTo>
                    <a:pt x="946974" y="381888"/>
                  </a:lnTo>
                  <a:lnTo>
                    <a:pt x="954221" y="429378"/>
                  </a:lnTo>
                  <a:lnTo>
                    <a:pt x="956691" y="478282"/>
                  </a:lnTo>
                  <a:lnTo>
                    <a:pt x="954221" y="527186"/>
                  </a:lnTo>
                  <a:lnTo>
                    <a:pt x="946974" y="574681"/>
                  </a:lnTo>
                  <a:lnTo>
                    <a:pt x="935188" y="620524"/>
                  </a:lnTo>
                  <a:lnTo>
                    <a:pt x="919104" y="664475"/>
                  </a:lnTo>
                  <a:lnTo>
                    <a:pt x="898963" y="706294"/>
                  </a:lnTo>
                  <a:lnTo>
                    <a:pt x="875004" y="745739"/>
                  </a:lnTo>
                  <a:lnTo>
                    <a:pt x="847467" y="782570"/>
                  </a:lnTo>
                  <a:lnTo>
                    <a:pt x="816594" y="816546"/>
                  </a:lnTo>
                  <a:lnTo>
                    <a:pt x="782623" y="847426"/>
                  </a:lnTo>
                  <a:lnTo>
                    <a:pt x="745795" y="874970"/>
                  </a:lnTo>
                  <a:lnTo>
                    <a:pt x="706350" y="898937"/>
                  </a:lnTo>
                  <a:lnTo>
                    <a:pt x="664529" y="919087"/>
                  </a:lnTo>
                  <a:lnTo>
                    <a:pt x="620571" y="935177"/>
                  </a:lnTo>
                  <a:lnTo>
                    <a:pt x="574717" y="946969"/>
                  </a:lnTo>
                  <a:lnTo>
                    <a:pt x="527207" y="954220"/>
                  </a:lnTo>
                  <a:lnTo>
                    <a:pt x="478282" y="956691"/>
                  </a:lnTo>
                  <a:lnTo>
                    <a:pt x="429384" y="954220"/>
                  </a:lnTo>
                  <a:lnTo>
                    <a:pt x="381898" y="946969"/>
                  </a:lnTo>
                  <a:lnTo>
                    <a:pt x="336065" y="935177"/>
                  </a:lnTo>
                  <a:lnTo>
                    <a:pt x="292124" y="919087"/>
                  </a:lnTo>
                  <a:lnTo>
                    <a:pt x="250315" y="898937"/>
                  </a:lnTo>
                  <a:lnTo>
                    <a:pt x="210881" y="874970"/>
                  </a:lnTo>
                  <a:lnTo>
                    <a:pt x="174061" y="847426"/>
                  </a:lnTo>
                  <a:lnTo>
                    <a:pt x="140095" y="816546"/>
                  </a:lnTo>
                  <a:lnTo>
                    <a:pt x="109224" y="782570"/>
                  </a:lnTo>
                  <a:lnTo>
                    <a:pt x="81689" y="745739"/>
                  </a:lnTo>
                  <a:lnTo>
                    <a:pt x="57731" y="706294"/>
                  </a:lnTo>
                  <a:lnTo>
                    <a:pt x="37589" y="664475"/>
                  </a:lnTo>
                  <a:lnTo>
                    <a:pt x="21504" y="620524"/>
                  </a:lnTo>
                  <a:lnTo>
                    <a:pt x="9718" y="574681"/>
                  </a:lnTo>
                  <a:lnTo>
                    <a:pt x="2469" y="527186"/>
                  </a:lnTo>
                  <a:lnTo>
                    <a:pt x="0" y="478282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473707" y="3200654"/>
              <a:ext cx="6604000" cy="956944"/>
            </a:xfrm>
            <a:custGeom>
              <a:avLst/>
              <a:gdLst/>
              <a:ahLst/>
              <a:cxnLst/>
              <a:rect l="l" t="t" r="r" b="b"/>
              <a:pathLst>
                <a:path w="6604000" h="956945">
                  <a:moveTo>
                    <a:pt x="6603492" y="0"/>
                  </a:moveTo>
                  <a:lnTo>
                    <a:pt x="478409" y="0"/>
                  </a:lnTo>
                  <a:lnTo>
                    <a:pt x="0" y="478409"/>
                  </a:lnTo>
                  <a:lnTo>
                    <a:pt x="478409" y="956691"/>
                  </a:lnTo>
                  <a:lnTo>
                    <a:pt x="6603492" y="956691"/>
                  </a:lnTo>
                  <a:lnTo>
                    <a:pt x="6603492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473707" y="3200654"/>
              <a:ext cx="6604000" cy="956944"/>
            </a:xfrm>
            <a:custGeom>
              <a:avLst/>
              <a:gdLst/>
              <a:ahLst/>
              <a:cxnLst/>
              <a:rect l="l" t="t" r="r" b="b"/>
              <a:pathLst>
                <a:path w="6604000" h="956945">
                  <a:moveTo>
                    <a:pt x="6603492" y="956691"/>
                  </a:moveTo>
                  <a:lnTo>
                    <a:pt x="478409" y="956691"/>
                  </a:lnTo>
                  <a:lnTo>
                    <a:pt x="0" y="478409"/>
                  </a:lnTo>
                  <a:lnTo>
                    <a:pt x="478409" y="0"/>
                  </a:lnTo>
                  <a:lnTo>
                    <a:pt x="6603492" y="0"/>
                  </a:lnTo>
                  <a:lnTo>
                    <a:pt x="6603492" y="95669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27002" y="3425698"/>
            <a:ext cx="7469293" cy="590546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803910" marR="5080" indent="-791210">
              <a:spcBef>
                <a:spcPts val="285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The list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industries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exclusively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reserved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dirty="0">
                <a:latin typeface="Times New Roman" pitchFamily="18" charset="0"/>
                <a:cs typeface="Times New Roman" pitchFamily="18" charset="0"/>
              </a:rPr>
              <a:t>small</a:t>
            </a:r>
            <a:r>
              <a:rPr b="1" u="sng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latin typeface="Times New Roman" pitchFamily="18" charset="0"/>
                <a:cs typeface="Times New Roman" pitchFamily="18" charset="0"/>
              </a:rPr>
              <a:t>scale</a:t>
            </a:r>
            <a:r>
              <a:rPr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latin typeface="Times New Roman" pitchFamily="18" charset="0"/>
                <a:cs typeface="Times New Roman" pitchFamily="18" charset="0"/>
              </a:rPr>
              <a:t>sector</a:t>
            </a:r>
            <a:r>
              <a:rPr b="1" u="sng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latin typeface="Times New Roman" pitchFamily="18" charset="0"/>
                <a:cs typeface="Times New Roman" pitchFamily="18" charset="0"/>
              </a:rPr>
              <a:t>was </a:t>
            </a:r>
            <a:r>
              <a:rPr b="1" u="sng" spc="-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latin typeface="Times New Roman" pitchFamily="18" charset="0"/>
                <a:cs typeface="Times New Roman" pitchFamily="18" charset="0"/>
              </a:rPr>
              <a:t>expanded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180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items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more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than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500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items.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310301" y="3187955"/>
            <a:ext cx="9476740" cy="2224405"/>
            <a:chOff x="982725" y="3187954"/>
            <a:chExt cx="7107555" cy="222440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425" y="3200654"/>
              <a:ext cx="956691" cy="95669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95425" y="3200654"/>
              <a:ext cx="956944" cy="956944"/>
            </a:xfrm>
            <a:custGeom>
              <a:avLst/>
              <a:gdLst/>
              <a:ahLst/>
              <a:cxnLst/>
              <a:rect l="l" t="t" r="r" b="b"/>
              <a:pathLst>
                <a:path w="956944" h="956945">
                  <a:moveTo>
                    <a:pt x="0" y="478409"/>
                  </a:moveTo>
                  <a:lnTo>
                    <a:pt x="2469" y="429504"/>
                  </a:lnTo>
                  <a:lnTo>
                    <a:pt x="9718" y="382009"/>
                  </a:lnTo>
                  <a:lnTo>
                    <a:pt x="21504" y="336166"/>
                  </a:lnTo>
                  <a:lnTo>
                    <a:pt x="37589" y="292215"/>
                  </a:lnTo>
                  <a:lnTo>
                    <a:pt x="57731" y="250396"/>
                  </a:lnTo>
                  <a:lnTo>
                    <a:pt x="81689" y="210951"/>
                  </a:lnTo>
                  <a:lnTo>
                    <a:pt x="109224" y="174120"/>
                  </a:lnTo>
                  <a:lnTo>
                    <a:pt x="140095" y="140144"/>
                  </a:lnTo>
                  <a:lnTo>
                    <a:pt x="174061" y="109264"/>
                  </a:lnTo>
                  <a:lnTo>
                    <a:pt x="210881" y="81720"/>
                  </a:lnTo>
                  <a:lnTo>
                    <a:pt x="250315" y="57753"/>
                  </a:lnTo>
                  <a:lnTo>
                    <a:pt x="292124" y="37603"/>
                  </a:lnTo>
                  <a:lnTo>
                    <a:pt x="336065" y="21513"/>
                  </a:lnTo>
                  <a:lnTo>
                    <a:pt x="381898" y="9721"/>
                  </a:lnTo>
                  <a:lnTo>
                    <a:pt x="429384" y="2470"/>
                  </a:lnTo>
                  <a:lnTo>
                    <a:pt x="478282" y="0"/>
                  </a:lnTo>
                  <a:lnTo>
                    <a:pt x="527207" y="2470"/>
                  </a:lnTo>
                  <a:lnTo>
                    <a:pt x="574717" y="9721"/>
                  </a:lnTo>
                  <a:lnTo>
                    <a:pt x="620571" y="21513"/>
                  </a:lnTo>
                  <a:lnTo>
                    <a:pt x="664529" y="37603"/>
                  </a:lnTo>
                  <a:lnTo>
                    <a:pt x="706350" y="57753"/>
                  </a:lnTo>
                  <a:lnTo>
                    <a:pt x="745795" y="81720"/>
                  </a:lnTo>
                  <a:lnTo>
                    <a:pt x="782623" y="109264"/>
                  </a:lnTo>
                  <a:lnTo>
                    <a:pt x="816594" y="140144"/>
                  </a:lnTo>
                  <a:lnTo>
                    <a:pt x="847467" y="174120"/>
                  </a:lnTo>
                  <a:lnTo>
                    <a:pt x="875004" y="210951"/>
                  </a:lnTo>
                  <a:lnTo>
                    <a:pt x="898963" y="250396"/>
                  </a:lnTo>
                  <a:lnTo>
                    <a:pt x="919104" y="292215"/>
                  </a:lnTo>
                  <a:lnTo>
                    <a:pt x="935188" y="336166"/>
                  </a:lnTo>
                  <a:lnTo>
                    <a:pt x="946974" y="382009"/>
                  </a:lnTo>
                  <a:lnTo>
                    <a:pt x="954221" y="429504"/>
                  </a:lnTo>
                  <a:lnTo>
                    <a:pt x="956691" y="478409"/>
                  </a:lnTo>
                  <a:lnTo>
                    <a:pt x="954221" y="527312"/>
                  </a:lnTo>
                  <a:lnTo>
                    <a:pt x="946974" y="574802"/>
                  </a:lnTo>
                  <a:lnTo>
                    <a:pt x="935188" y="620639"/>
                  </a:lnTo>
                  <a:lnTo>
                    <a:pt x="919104" y="664583"/>
                  </a:lnTo>
                  <a:lnTo>
                    <a:pt x="898963" y="706391"/>
                  </a:lnTo>
                  <a:lnTo>
                    <a:pt x="875004" y="745826"/>
                  </a:lnTo>
                  <a:lnTo>
                    <a:pt x="847467" y="782645"/>
                  </a:lnTo>
                  <a:lnTo>
                    <a:pt x="816594" y="816609"/>
                  </a:lnTo>
                  <a:lnTo>
                    <a:pt x="782623" y="847478"/>
                  </a:lnTo>
                  <a:lnTo>
                    <a:pt x="745795" y="875011"/>
                  </a:lnTo>
                  <a:lnTo>
                    <a:pt x="706350" y="898967"/>
                  </a:lnTo>
                  <a:lnTo>
                    <a:pt x="664529" y="919106"/>
                  </a:lnTo>
                  <a:lnTo>
                    <a:pt x="620571" y="935189"/>
                  </a:lnTo>
                  <a:lnTo>
                    <a:pt x="574717" y="946974"/>
                  </a:lnTo>
                  <a:lnTo>
                    <a:pt x="527207" y="954221"/>
                  </a:lnTo>
                  <a:lnTo>
                    <a:pt x="478282" y="956691"/>
                  </a:lnTo>
                  <a:lnTo>
                    <a:pt x="429384" y="954221"/>
                  </a:lnTo>
                  <a:lnTo>
                    <a:pt x="381898" y="946974"/>
                  </a:lnTo>
                  <a:lnTo>
                    <a:pt x="336065" y="935189"/>
                  </a:lnTo>
                  <a:lnTo>
                    <a:pt x="292124" y="919106"/>
                  </a:lnTo>
                  <a:lnTo>
                    <a:pt x="250315" y="898967"/>
                  </a:lnTo>
                  <a:lnTo>
                    <a:pt x="210881" y="875011"/>
                  </a:lnTo>
                  <a:lnTo>
                    <a:pt x="174061" y="847478"/>
                  </a:lnTo>
                  <a:lnTo>
                    <a:pt x="140095" y="816609"/>
                  </a:lnTo>
                  <a:lnTo>
                    <a:pt x="109224" y="782645"/>
                  </a:lnTo>
                  <a:lnTo>
                    <a:pt x="81689" y="745826"/>
                  </a:lnTo>
                  <a:lnTo>
                    <a:pt x="57731" y="706391"/>
                  </a:lnTo>
                  <a:lnTo>
                    <a:pt x="37589" y="664583"/>
                  </a:lnTo>
                  <a:lnTo>
                    <a:pt x="21504" y="620639"/>
                  </a:lnTo>
                  <a:lnTo>
                    <a:pt x="9718" y="574802"/>
                  </a:lnTo>
                  <a:lnTo>
                    <a:pt x="2469" y="527312"/>
                  </a:lnTo>
                  <a:lnTo>
                    <a:pt x="0" y="47840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473707" y="4442968"/>
              <a:ext cx="6604000" cy="956944"/>
            </a:xfrm>
            <a:custGeom>
              <a:avLst/>
              <a:gdLst/>
              <a:ahLst/>
              <a:cxnLst/>
              <a:rect l="l" t="t" r="r" b="b"/>
              <a:pathLst>
                <a:path w="6604000" h="956945">
                  <a:moveTo>
                    <a:pt x="6603492" y="0"/>
                  </a:moveTo>
                  <a:lnTo>
                    <a:pt x="478409" y="0"/>
                  </a:lnTo>
                  <a:lnTo>
                    <a:pt x="0" y="478281"/>
                  </a:lnTo>
                  <a:lnTo>
                    <a:pt x="478409" y="956690"/>
                  </a:lnTo>
                  <a:lnTo>
                    <a:pt x="6603492" y="956690"/>
                  </a:lnTo>
                  <a:lnTo>
                    <a:pt x="6603492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473707" y="4442968"/>
              <a:ext cx="6604000" cy="956944"/>
            </a:xfrm>
            <a:custGeom>
              <a:avLst/>
              <a:gdLst/>
              <a:ahLst/>
              <a:cxnLst/>
              <a:rect l="l" t="t" r="r" b="b"/>
              <a:pathLst>
                <a:path w="6604000" h="956945">
                  <a:moveTo>
                    <a:pt x="6603492" y="956690"/>
                  </a:moveTo>
                  <a:lnTo>
                    <a:pt x="478409" y="956690"/>
                  </a:lnTo>
                  <a:lnTo>
                    <a:pt x="0" y="478281"/>
                  </a:lnTo>
                  <a:lnTo>
                    <a:pt x="478409" y="0"/>
                  </a:lnTo>
                  <a:lnTo>
                    <a:pt x="6603492" y="0"/>
                  </a:lnTo>
                  <a:lnTo>
                    <a:pt x="6603492" y="95669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685143" y="4458971"/>
            <a:ext cx="7799131" cy="7965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635" algn="ctr">
              <a:lnSpc>
                <a:spcPct val="91600"/>
              </a:lnSpc>
              <a:spcBef>
                <a:spcPts val="250"/>
              </a:spcBef>
            </a:pPr>
            <a:r>
              <a:rPr spc="-5" dirty="0">
                <a:latin typeface="Times New Roman" pitchFamily="18" charset="0"/>
                <a:cs typeface="Times New Roman" pitchFamily="18" charset="0"/>
              </a:rPr>
              <a:t>Within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small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scale 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sector,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10" dirty="0">
                <a:latin typeface="Times New Roman" pitchFamily="18" charset="0"/>
                <a:cs typeface="Times New Roman" pitchFamily="18" charset="0"/>
              </a:rPr>
              <a:t>tiny</a:t>
            </a:r>
            <a:r>
              <a:rPr b="1" u="sng" spc="-5" dirty="0">
                <a:latin typeface="Times New Roman" pitchFamily="18" charset="0"/>
                <a:cs typeface="Times New Roman" pitchFamily="18" charset="0"/>
              </a:rPr>
              <a:t> sector was</a:t>
            </a:r>
            <a:r>
              <a:rPr b="1" u="sng" dirty="0">
                <a:latin typeface="Times New Roman" pitchFamily="18" charset="0"/>
                <a:cs typeface="Times New Roman" pitchFamily="18" charset="0"/>
              </a:rPr>
              <a:t> also</a:t>
            </a:r>
            <a:r>
              <a:rPr b="1" u="sng" spc="-5" dirty="0">
                <a:latin typeface="Times New Roman" pitchFamily="18" charset="0"/>
                <a:cs typeface="Times New Roman" pitchFamily="18" charset="0"/>
              </a:rPr>
              <a:t> defined</a:t>
            </a:r>
            <a:r>
              <a:rPr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investment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machinery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equipment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upto Rs.1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lakh and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situated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pc="-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towns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a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population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 less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than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50,000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according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to1971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census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figures,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 in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villages.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10301" y="4430268"/>
            <a:ext cx="9476740" cy="2224405"/>
            <a:chOff x="982725" y="4430267"/>
            <a:chExt cx="7107555" cy="222440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5425" y="4442967"/>
              <a:ext cx="956691" cy="956691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995425" y="4442967"/>
              <a:ext cx="956944" cy="956944"/>
            </a:xfrm>
            <a:custGeom>
              <a:avLst/>
              <a:gdLst/>
              <a:ahLst/>
              <a:cxnLst/>
              <a:rect l="l" t="t" r="r" b="b"/>
              <a:pathLst>
                <a:path w="956944" h="956945">
                  <a:moveTo>
                    <a:pt x="0" y="478281"/>
                  </a:moveTo>
                  <a:lnTo>
                    <a:pt x="2469" y="429378"/>
                  </a:lnTo>
                  <a:lnTo>
                    <a:pt x="9718" y="381888"/>
                  </a:lnTo>
                  <a:lnTo>
                    <a:pt x="21504" y="336051"/>
                  </a:lnTo>
                  <a:lnTo>
                    <a:pt x="37589" y="292107"/>
                  </a:lnTo>
                  <a:lnTo>
                    <a:pt x="57731" y="250299"/>
                  </a:lnTo>
                  <a:lnTo>
                    <a:pt x="81689" y="210864"/>
                  </a:lnTo>
                  <a:lnTo>
                    <a:pt x="109224" y="174045"/>
                  </a:lnTo>
                  <a:lnTo>
                    <a:pt x="140095" y="140081"/>
                  </a:lnTo>
                  <a:lnTo>
                    <a:pt x="174061" y="109212"/>
                  </a:lnTo>
                  <a:lnTo>
                    <a:pt x="210881" y="81679"/>
                  </a:lnTo>
                  <a:lnTo>
                    <a:pt x="250315" y="57723"/>
                  </a:lnTo>
                  <a:lnTo>
                    <a:pt x="292124" y="37584"/>
                  </a:lnTo>
                  <a:lnTo>
                    <a:pt x="336065" y="21501"/>
                  </a:lnTo>
                  <a:lnTo>
                    <a:pt x="381898" y="9716"/>
                  </a:lnTo>
                  <a:lnTo>
                    <a:pt x="429384" y="2469"/>
                  </a:lnTo>
                  <a:lnTo>
                    <a:pt x="478282" y="0"/>
                  </a:lnTo>
                  <a:lnTo>
                    <a:pt x="527207" y="2469"/>
                  </a:lnTo>
                  <a:lnTo>
                    <a:pt x="574717" y="9716"/>
                  </a:lnTo>
                  <a:lnTo>
                    <a:pt x="620571" y="21501"/>
                  </a:lnTo>
                  <a:lnTo>
                    <a:pt x="664529" y="37584"/>
                  </a:lnTo>
                  <a:lnTo>
                    <a:pt x="706350" y="57723"/>
                  </a:lnTo>
                  <a:lnTo>
                    <a:pt x="745795" y="81679"/>
                  </a:lnTo>
                  <a:lnTo>
                    <a:pt x="782623" y="109212"/>
                  </a:lnTo>
                  <a:lnTo>
                    <a:pt x="816594" y="140081"/>
                  </a:lnTo>
                  <a:lnTo>
                    <a:pt x="847467" y="174045"/>
                  </a:lnTo>
                  <a:lnTo>
                    <a:pt x="875004" y="210864"/>
                  </a:lnTo>
                  <a:lnTo>
                    <a:pt x="898963" y="250299"/>
                  </a:lnTo>
                  <a:lnTo>
                    <a:pt x="919104" y="292107"/>
                  </a:lnTo>
                  <a:lnTo>
                    <a:pt x="935188" y="336051"/>
                  </a:lnTo>
                  <a:lnTo>
                    <a:pt x="946974" y="381888"/>
                  </a:lnTo>
                  <a:lnTo>
                    <a:pt x="954221" y="429378"/>
                  </a:lnTo>
                  <a:lnTo>
                    <a:pt x="956691" y="478281"/>
                  </a:lnTo>
                  <a:lnTo>
                    <a:pt x="954221" y="527207"/>
                  </a:lnTo>
                  <a:lnTo>
                    <a:pt x="946974" y="574717"/>
                  </a:lnTo>
                  <a:lnTo>
                    <a:pt x="935188" y="620571"/>
                  </a:lnTo>
                  <a:lnTo>
                    <a:pt x="919104" y="664529"/>
                  </a:lnTo>
                  <a:lnTo>
                    <a:pt x="898963" y="706350"/>
                  </a:lnTo>
                  <a:lnTo>
                    <a:pt x="875004" y="745795"/>
                  </a:lnTo>
                  <a:lnTo>
                    <a:pt x="847467" y="782623"/>
                  </a:lnTo>
                  <a:lnTo>
                    <a:pt x="816594" y="816594"/>
                  </a:lnTo>
                  <a:lnTo>
                    <a:pt x="782623" y="847467"/>
                  </a:lnTo>
                  <a:lnTo>
                    <a:pt x="745795" y="875004"/>
                  </a:lnTo>
                  <a:lnTo>
                    <a:pt x="706350" y="898963"/>
                  </a:lnTo>
                  <a:lnTo>
                    <a:pt x="664529" y="919104"/>
                  </a:lnTo>
                  <a:lnTo>
                    <a:pt x="620571" y="935188"/>
                  </a:lnTo>
                  <a:lnTo>
                    <a:pt x="574717" y="946974"/>
                  </a:lnTo>
                  <a:lnTo>
                    <a:pt x="527207" y="954221"/>
                  </a:lnTo>
                  <a:lnTo>
                    <a:pt x="478282" y="956690"/>
                  </a:lnTo>
                  <a:lnTo>
                    <a:pt x="429384" y="954221"/>
                  </a:lnTo>
                  <a:lnTo>
                    <a:pt x="381898" y="946974"/>
                  </a:lnTo>
                  <a:lnTo>
                    <a:pt x="336065" y="935188"/>
                  </a:lnTo>
                  <a:lnTo>
                    <a:pt x="292124" y="919104"/>
                  </a:lnTo>
                  <a:lnTo>
                    <a:pt x="250315" y="898963"/>
                  </a:lnTo>
                  <a:lnTo>
                    <a:pt x="210881" y="875004"/>
                  </a:lnTo>
                  <a:lnTo>
                    <a:pt x="174061" y="847467"/>
                  </a:lnTo>
                  <a:lnTo>
                    <a:pt x="140095" y="816594"/>
                  </a:lnTo>
                  <a:lnTo>
                    <a:pt x="109224" y="782623"/>
                  </a:lnTo>
                  <a:lnTo>
                    <a:pt x="81689" y="745795"/>
                  </a:lnTo>
                  <a:lnTo>
                    <a:pt x="57731" y="706350"/>
                  </a:lnTo>
                  <a:lnTo>
                    <a:pt x="37589" y="664529"/>
                  </a:lnTo>
                  <a:lnTo>
                    <a:pt x="21504" y="620571"/>
                  </a:lnTo>
                  <a:lnTo>
                    <a:pt x="9718" y="574717"/>
                  </a:lnTo>
                  <a:lnTo>
                    <a:pt x="2469" y="527207"/>
                  </a:lnTo>
                  <a:lnTo>
                    <a:pt x="0" y="47828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473707" y="5685243"/>
              <a:ext cx="6604000" cy="956944"/>
            </a:xfrm>
            <a:custGeom>
              <a:avLst/>
              <a:gdLst/>
              <a:ahLst/>
              <a:cxnLst/>
              <a:rect l="l" t="t" r="r" b="b"/>
              <a:pathLst>
                <a:path w="6604000" h="956945">
                  <a:moveTo>
                    <a:pt x="6603492" y="0"/>
                  </a:moveTo>
                  <a:lnTo>
                    <a:pt x="478409" y="0"/>
                  </a:lnTo>
                  <a:lnTo>
                    <a:pt x="0" y="478345"/>
                  </a:lnTo>
                  <a:lnTo>
                    <a:pt x="478409" y="956691"/>
                  </a:lnTo>
                  <a:lnTo>
                    <a:pt x="6603492" y="956691"/>
                  </a:lnTo>
                  <a:lnTo>
                    <a:pt x="6603492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473707" y="5685243"/>
              <a:ext cx="6604000" cy="956944"/>
            </a:xfrm>
            <a:custGeom>
              <a:avLst/>
              <a:gdLst/>
              <a:ahLst/>
              <a:cxnLst/>
              <a:rect l="l" t="t" r="r" b="b"/>
              <a:pathLst>
                <a:path w="6604000" h="956945">
                  <a:moveTo>
                    <a:pt x="6603492" y="956691"/>
                  </a:moveTo>
                  <a:lnTo>
                    <a:pt x="478409" y="956691"/>
                  </a:lnTo>
                  <a:lnTo>
                    <a:pt x="0" y="478345"/>
                  </a:lnTo>
                  <a:lnTo>
                    <a:pt x="478409" y="0"/>
                  </a:lnTo>
                  <a:lnTo>
                    <a:pt x="6603492" y="0"/>
                  </a:lnTo>
                  <a:lnTo>
                    <a:pt x="6603492" y="956691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996523" y="5910784"/>
            <a:ext cx="7534487" cy="590546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728470" marR="5080" indent="-1716405">
              <a:spcBef>
                <a:spcPts val="28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Special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legislation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15" dirty="0">
                <a:latin typeface="Times New Roman" pitchFamily="18" charset="0"/>
                <a:cs typeface="Times New Roman" pitchFamily="18" charset="0"/>
              </a:rPr>
              <a:t>protect</a:t>
            </a:r>
            <a:r>
              <a:rPr b="1" u="sng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15" dirty="0">
                <a:latin typeface="Times New Roman" pitchFamily="18" charset="0"/>
                <a:cs typeface="Times New Roman" pitchFamily="18" charset="0"/>
              </a:rPr>
              <a:t>cottage</a:t>
            </a:r>
            <a:r>
              <a:rPr b="1" u="sng" dirty="0">
                <a:latin typeface="Times New Roman" pitchFamily="18" charset="0"/>
                <a:cs typeface="Times New Roman" pitchFamily="18" charset="0"/>
              </a:rPr>
              <a:t> and</a:t>
            </a:r>
            <a:r>
              <a:rPr b="1" u="sng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latin typeface="Times New Roman" pitchFamily="18" charset="0"/>
                <a:cs typeface="Times New Roman" pitchFamily="18" charset="0"/>
              </a:rPr>
              <a:t>household</a:t>
            </a:r>
            <a:r>
              <a:rPr b="1" u="sng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u="sng" spc="-5" dirty="0">
                <a:latin typeface="Times New Roman" pitchFamily="18" charset="0"/>
                <a:cs typeface="Times New Roman" pitchFamily="18" charset="0"/>
              </a:rPr>
              <a:t>industries</a:t>
            </a:r>
            <a:r>
              <a:rPr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spc="-3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proposed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introduced.</a:t>
            </a:r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310300" y="5672544"/>
            <a:ext cx="1309792" cy="982344"/>
            <a:chOff x="982725" y="5672544"/>
            <a:chExt cx="982344" cy="982344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95425" y="5685244"/>
              <a:ext cx="956691" cy="95669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95425" y="5685244"/>
              <a:ext cx="956944" cy="956944"/>
            </a:xfrm>
            <a:custGeom>
              <a:avLst/>
              <a:gdLst/>
              <a:ahLst/>
              <a:cxnLst/>
              <a:rect l="l" t="t" r="r" b="b"/>
              <a:pathLst>
                <a:path w="956944" h="956945">
                  <a:moveTo>
                    <a:pt x="0" y="478345"/>
                  </a:moveTo>
                  <a:lnTo>
                    <a:pt x="2469" y="429437"/>
                  </a:lnTo>
                  <a:lnTo>
                    <a:pt x="9718" y="381941"/>
                  </a:lnTo>
                  <a:lnTo>
                    <a:pt x="21504" y="336099"/>
                  </a:lnTo>
                  <a:lnTo>
                    <a:pt x="37589" y="292150"/>
                  </a:lnTo>
                  <a:lnTo>
                    <a:pt x="57731" y="250336"/>
                  </a:lnTo>
                  <a:lnTo>
                    <a:pt x="81689" y="210896"/>
                  </a:lnTo>
                  <a:lnTo>
                    <a:pt x="109224" y="174072"/>
                  </a:lnTo>
                  <a:lnTo>
                    <a:pt x="140095" y="140103"/>
                  </a:lnTo>
                  <a:lnTo>
                    <a:pt x="174061" y="109230"/>
                  </a:lnTo>
                  <a:lnTo>
                    <a:pt x="210881" y="81693"/>
                  </a:lnTo>
                  <a:lnTo>
                    <a:pt x="250315" y="57733"/>
                  </a:lnTo>
                  <a:lnTo>
                    <a:pt x="292124" y="37590"/>
                  </a:lnTo>
                  <a:lnTo>
                    <a:pt x="336065" y="21505"/>
                  </a:lnTo>
                  <a:lnTo>
                    <a:pt x="381898" y="9718"/>
                  </a:lnTo>
                  <a:lnTo>
                    <a:pt x="429384" y="2469"/>
                  </a:lnTo>
                  <a:lnTo>
                    <a:pt x="478282" y="0"/>
                  </a:lnTo>
                  <a:lnTo>
                    <a:pt x="527207" y="2469"/>
                  </a:lnTo>
                  <a:lnTo>
                    <a:pt x="574717" y="9718"/>
                  </a:lnTo>
                  <a:lnTo>
                    <a:pt x="620571" y="21505"/>
                  </a:lnTo>
                  <a:lnTo>
                    <a:pt x="664529" y="37590"/>
                  </a:lnTo>
                  <a:lnTo>
                    <a:pt x="706350" y="57733"/>
                  </a:lnTo>
                  <a:lnTo>
                    <a:pt x="745795" y="81693"/>
                  </a:lnTo>
                  <a:lnTo>
                    <a:pt x="782623" y="109230"/>
                  </a:lnTo>
                  <a:lnTo>
                    <a:pt x="816594" y="140103"/>
                  </a:lnTo>
                  <a:lnTo>
                    <a:pt x="847467" y="174072"/>
                  </a:lnTo>
                  <a:lnTo>
                    <a:pt x="875004" y="210896"/>
                  </a:lnTo>
                  <a:lnTo>
                    <a:pt x="898963" y="250336"/>
                  </a:lnTo>
                  <a:lnTo>
                    <a:pt x="919104" y="292150"/>
                  </a:lnTo>
                  <a:lnTo>
                    <a:pt x="935188" y="336099"/>
                  </a:lnTo>
                  <a:lnTo>
                    <a:pt x="946974" y="381941"/>
                  </a:lnTo>
                  <a:lnTo>
                    <a:pt x="954221" y="429437"/>
                  </a:lnTo>
                  <a:lnTo>
                    <a:pt x="956691" y="478345"/>
                  </a:lnTo>
                  <a:lnTo>
                    <a:pt x="954221" y="527253"/>
                  </a:lnTo>
                  <a:lnTo>
                    <a:pt x="946974" y="574749"/>
                  </a:lnTo>
                  <a:lnTo>
                    <a:pt x="935188" y="620591"/>
                  </a:lnTo>
                  <a:lnTo>
                    <a:pt x="919104" y="664540"/>
                  </a:lnTo>
                  <a:lnTo>
                    <a:pt x="898963" y="706354"/>
                  </a:lnTo>
                  <a:lnTo>
                    <a:pt x="875004" y="745794"/>
                  </a:lnTo>
                  <a:lnTo>
                    <a:pt x="847467" y="782618"/>
                  </a:lnTo>
                  <a:lnTo>
                    <a:pt x="816594" y="816587"/>
                  </a:lnTo>
                  <a:lnTo>
                    <a:pt x="782623" y="847460"/>
                  </a:lnTo>
                  <a:lnTo>
                    <a:pt x="745795" y="874997"/>
                  </a:lnTo>
                  <a:lnTo>
                    <a:pt x="706350" y="898957"/>
                  </a:lnTo>
                  <a:lnTo>
                    <a:pt x="664529" y="919100"/>
                  </a:lnTo>
                  <a:lnTo>
                    <a:pt x="620571" y="935185"/>
                  </a:lnTo>
                  <a:lnTo>
                    <a:pt x="574717" y="946972"/>
                  </a:lnTo>
                  <a:lnTo>
                    <a:pt x="527207" y="954221"/>
                  </a:lnTo>
                  <a:lnTo>
                    <a:pt x="478282" y="956691"/>
                  </a:lnTo>
                  <a:lnTo>
                    <a:pt x="429384" y="954221"/>
                  </a:lnTo>
                  <a:lnTo>
                    <a:pt x="381898" y="946972"/>
                  </a:lnTo>
                  <a:lnTo>
                    <a:pt x="336065" y="935185"/>
                  </a:lnTo>
                  <a:lnTo>
                    <a:pt x="292124" y="919100"/>
                  </a:lnTo>
                  <a:lnTo>
                    <a:pt x="250315" y="898957"/>
                  </a:lnTo>
                  <a:lnTo>
                    <a:pt x="210881" y="874997"/>
                  </a:lnTo>
                  <a:lnTo>
                    <a:pt x="174061" y="847460"/>
                  </a:lnTo>
                  <a:lnTo>
                    <a:pt x="140095" y="816587"/>
                  </a:lnTo>
                  <a:lnTo>
                    <a:pt x="109224" y="782618"/>
                  </a:lnTo>
                  <a:lnTo>
                    <a:pt x="81689" y="745794"/>
                  </a:lnTo>
                  <a:lnTo>
                    <a:pt x="57731" y="706354"/>
                  </a:lnTo>
                  <a:lnTo>
                    <a:pt x="37589" y="664540"/>
                  </a:lnTo>
                  <a:lnTo>
                    <a:pt x="21504" y="620591"/>
                  </a:lnTo>
                  <a:lnTo>
                    <a:pt x="9718" y="574749"/>
                  </a:lnTo>
                  <a:lnTo>
                    <a:pt x="2469" y="527253"/>
                  </a:lnTo>
                  <a:lnTo>
                    <a:pt x="0" y="47834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533889" y="153161"/>
            <a:ext cx="774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INDUSTRIAL</a:t>
            </a:r>
            <a:r>
              <a:rPr sz="2800" u="heavy" spc="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POLICY</a:t>
            </a:r>
            <a:r>
              <a:rPr sz="28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RESOLUTION,</a:t>
            </a:r>
            <a:r>
              <a:rPr sz="28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1973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6F3C583-497F-3D85-B357-75F320546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7763" y="228600"/>
            <a:ext cx="6858000" cy="1066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solidFill>
                  <a:srgbClr val="257566"/>
                </a:solidFill>
              </a:rPr>
              <a:t>The Roles of </a:t>
            </a:r>
            <a:br>
              <a:rPr lang="en-US" altLang="en-US" sz="4000" b="1">
                <a:solidFill>
                  <a:srgbClr val="257566"/>
                </a:solidFill>
              </a:rPr>
            </a:br>
            <a:r>
              <a:rPr lang="en-US" altLang="en-US" sz="4000" b="1">
                <a:solidFill>
                  <a:srgbClr val="257566"/>
                </a:solidFill>
              </a:rPr>
              <a:t>Government and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69378-0DE2-4BF9-EAF7-554279058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55" y="1600201"/>
            <a:ext cx="10709563" cy="5021263"/>
          </a:xfrm>
        </p:spPr>
        <p:txBody>
          <a:bodyPr rtlCol="0">
            <a:normAutofit fontScale="85000" lnSpcReduction="20000"/>
          </a:bodyPr>
          <a:lstStyle/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100" dirty="0"/>
              <a:t>For effective management, government’s role as a stakeholder must be understood.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100" dirty="0"/>
              <a:t>What should be the respective roles of business and government in our socioeconomic system?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100" dirty="0"/>
              <a:t>If the role of business were simply 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700" dirty="0"/>
              <a:t>production and 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700" dirty="0"/>
              <a:t>distribution of goods and services, </a:t>
            </a:r>
            <a:r>
              <a:rPr lang="en-US" sz="2700" u="sng" dirty="0"/>
              <a:t>business would need little regulation</a:t>
            </a:r>
            <a:r>
              <a:rPr lang="en-US" sz="2700" dirty="0"/>
              <a:t>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100" dirty="0"/>
              <a:t>But other goals exist – 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700" dirty="0"/>
              <a:t>safe working environment, 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700" dirty="0"/>
              <a:t>equal employment opportunities, 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700" dirty="0"/>
              <a:t>fair pay, 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700" dirty="0"/>
              <a:t>clean air, </a:t>
            </a:r>
          </a:p>
          <a:p>
            <a:pPr marL="914400" lvl="1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700" dirty="0"/>
              <a:t>safe products – which business does not automatically factor into the business decision making process.</a:t>
            </a:r>
          </a:p>
          <a:p>
            <a:pPr marL="457200" indent="-45720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3100" dirty="0"/>
              <a:t>As a result, it falls to government to ensure those goals are achieved. </a:t>
            </a:r>
            <a:endParaRPr lang="en-US" sz="3100" dirty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algn="just">
              <a:defRPr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5861" y="860425"/>
            <a:ext cx="9375140" cy="1224915"/>
            <a:chOff x="1076896" y="860425"/>
            <a:chExt cx="7031355" cy="1224915"/>
          </a:xfrm>
          <a:solidFill>
            <a:schemeClr val="accent2"/>
          </a:solidFill>
        </p:grpSpPr>
        <p:sp>
          <p:nvSpPr>
            <p:cNvPr id="4" name="object 4"/>
            <p:cNvSpPr/>
            <p:nvPr/>
          </p:nvSpPr>
          <p:spPr>
            <a:xfrm>
              <a:off x="1076896" y="860425"/>
              <a:ext cx="7031355" cy="1224915"/>
            </a:xfrm>
            <a:custGeom>
              <a:avLst/>
              <a:gdLst/>
              <a:ahLst/>
              <a:cxnLst/>
              <a:rect l="l" t="t" r="r" b="b"/>
              <a:pathLst>
                <a:path w="7031355" h="1224914">
                  <a:moveTo>
                    <a:pt x="7030910" y="0"/>
                  </a:moveTo>
                  <a:lnTo>
                    <a:pt x="612203" y="0"/>
                  </a:lnTo>
                  <a:lnTo>
                    <a:pt x="0" y="612266"/>
                  </a:lnTo>
                  <a:lnTo>
                    <a:pt x="612203" y="1224534"/>
                  </a:lnTo>
                  <a:lnTo>
                    <a:pt x="7030910" y="1224534"/>
                  </a:lnTo>
                  <a:lnTo>
                    <a:pt x="703091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76896" y="860425"/>
              <a:ext cx="7031355" cy="1224915"/>
            </a:xfrm>
            <a:custGeom>
              <a:avLst/>
              <a:gdLst/>
              <a:ahLst/>
              <a:cxnLst/>
              <a:rect l="l" t="t" r="r" b="b"/>
              <a:pathLst>
                <a:path w="7031355" h="1224914">
                  <a:moveTo>
                    <a:pt x="7030910" y="1224534"/>
                  </a:moveTo>
                  <a:lnTo>
                    <a:pt x="612203" y="1224534"/>
                  </a:lnTo>
                  <a:lnTo>
                    <a:pt x="0" y="612266"/>
                  </a:lnTo>
                  <a:lnTo>
                    <a:pt x="612203" y="0"/>
                  </a:lnTo>
                  <a:lnTo>
                    <a:pt x="7030910" y="0"/>
                  </a:lnTo>
                  <a:lnTo>
                    <a:pt x="7030910" y="1224534"/>
                  </a:lnTo>
                  <a:close/>
                </a:path>
              </a:pathLst>
            </a:custGeom>
            <a:grpFill/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452915" y="972457"/>
            <a:ext cx="7836118" cy="650178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87313" marR="5080" indent="-76200">
              <a:spcBef>
                <a:spcPts val="270"/>
              </a:spcBef>
            </a:pPr>
            <a:r>
              <a:rPr sz="2000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 Government would promote </a:t>
            </a:r>
            <a:r>
              <a:rPr sz="20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sz="20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of a </a:t>
            </a:r>
            <a:r>
              <a:rPr sz="2000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system </a:t>
            </a:r>
            <a:r>
              <a:rPr sz="20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linkages </a:t>
            </a:r>
            <a:r>
              <a:rPr sz="2000" spc="-30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between</a:t>
            </a:r>
            <a:r>
              <a:rPr sz="2000" spc="-3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nucleus</a:t>
            </a:r>
            <a:r>
              <a:rPr sz="2000" b="1" u="sng" spc="-2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  <a:r>
              <a:rPr sz="2000" b="1" u="sng" spc="-3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plants</a:t>
            </a:r>
            <a:r>
              <a:rPr sz="2000" b="1" u="sng" spc="-2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u="sng" spc="-1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b="1" u="sng" spc="-2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satellite</a:t>
            </a:r>
            <a:r>
              <a:rPr sz="2000" b="1" u="sng" spc="-5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ancillaries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02624" y="847726"/>
            <a:ext cx="10225193" cy="2840355"/>
            <a:chOff x="451967" y="847725"/>
            <a:chExt cx="7668895" cy="284035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667" y="860425"/>
              <a:ext cx="1224432" cy="12245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4667" y="860425"/>
              <a:ext cx="1224915" cy="1224915"/>
            </a:xfrm>
            <a:custGeom>
              <a:avLst/>
              <a:gdLst/>
              <a:ahLst/>
              <a:cxnLst/>
              <a:rect l="l" t="t" r="r" b="b"/>
              <a:pathLst>
                <a:path w="1224914" h="1224914">
                  <a:moveTo>
                    <a:pt x="0" y="612266"/>
                  </a:moveTo>
                  <a:lnTo>
                    <a:pt x="1841" y="564427"/>
                  </a:lnTo>
                  <a:lnTo>
                    <a:pt x="7277" y="517594"/>
                  </a:lnTo>
                  <a:lnTo>
                    <a:pt x="16169" y="471902"/>
                  </a:lnTo>
                  <a:lnTo>
                    <a:pt x="28382" y="427488"/>
                  </a:lnTo>
                  <a:lnTo>
                    <a:pt x="43780" y="384488"/>
                  </a:lnTo>
                  <a:lnTo>
                    <a:pt x="62227" y="343038"/>
                  </a:lnTo>
                  <a:lnTo>
                    <a:pt x="83587" y="303276"/>
                  </a:lnTo>
                  <a:lnTo>
                    <a:pt x="107723" y="265336"/>
                  </a:lnTo>
                  <a:lnTo>
                    <a:pt x="134499" y="229355"/>
                  </a:lnTo>
                  <a:lnTo>
                    <a:pt x="163780" y="195470"/>
                  </a:lnTo>
                  <a:lnTo>
                    <a:pt x="195429" y="163816"/>
                  </a:lnTo>
                  <a:lnTo>
                    <a:pt x="229310" y="134530"/>
                  </a:lnTo>
                  <a:lnTo>
                    <a:pt x="265288" y="107749"/>
                  </a:lnTo>
                  <a:lnTo>
                    <a:pt x="303225" y="83608"/>
                  </a:lnTo>
                  <a:lnTo>
                    <a:pt x="342986" y="62244"/>
                  </a:lnTo>
                  <a:lnTo>
                    <a:pt x="384434" y="43792"/>
                  </a:lnTo>
                  <a:lnTo>
                    <a:pt x="427434" y="28390"/>
                  </a:lnTo>
                  <a:lnTo>
                    <a:pt x="471850" y="16174"/>
                  </a:lnTo>
                  <a:lnTo>
                    <a:pt x="517545" y="7279"/>
                  </a:lnTo>
                  <a:lnTo>
                    <a:pt x="564383" y="1842"/>
                  </a:lnTo>
                  <a:lnTo>
                    <a:pt x="612228" y="0"/>
                  </a:lnTo>
                  <a:lnTo>
                    <a:pt x="660075" y="1842"/>
                  </a:lnTo>
                  <a:lnTo>
                    <a:pt x="706914" y="7279"/>
                  </a:lnTo>
                  <a:lnTo>
                    <a:pt x="752609" y="16174"/>
                  </a:lnTo>
                  <a:lnTo>
                    <a:pt x="797025" y="28390"/>
                  </a:lnTo>
                  <a:lnTo>
                    <a:pt x="840024" y="43792"/>
                  </a:lnTo>
                  <a:lnTo>
                    <a:pt x="881472" y="62244"/>
                  </a:lnTo>
                  <a:lnTo>
                    <a:pt x="921231" y="83608"/>
                  </a:lnTo>
                  <a:lnTo>
                    <a:pt x="959167" y="107749"/>
                  </a:lnTo>
                  <a:lnTo>
                    <a:pt x="995142" y="134530"/>
                  </a:lnTo>
                  <a:lnTo>
                    <a:pt x="1029021" y="163816"/>
                  </a:lnTo>
                  <a:lnTo>
                    <a:pt x="1060668" y="195470"/>
                  </a:lnTo>
                  <a:lnTo>
                    <a:pt x="1089946" y="229355"/>
                  </a:lnTo>
                  <a:lnTo>
                    <a:pt x="1116720" y="265336"/>
                  </a:lnTo>
                  <a:lnTo>
                    <a:pt x="1140854" y="303275"/>
                  </a:lnTo>
                  <a:lnTo>
                    <a:pt x="1162212" y="343038"/>
                  </a:lnTo>
                  <a:lnTo>
                    <a:pt x="1180656" y="384488"/>
                  </a:lnTo>
                  <a:lnTo>
                    <a:pt x="1196053" y="427488"/>
                  </a:lnTo>
                  <a:lnTo>
                    <a:pt x="1208265" y="471902"/>
                  </a:lnTo>
                  <a:lnTo>
                    <a:pt x="1217156" y="517594"/>
                  </a:lnTo>
                  <a:lnTo>
                    <a:pt x="1222590" y="564427"/>
                  </a:lnTo>
                  <a:lnTo>
                    <a:pt x="1224432" y="612266"/>
                  </a:lnTo>
                  <a:lnTo>
                    <a:pt x="1222590" y="660106"/>
                  </a:lnTo>
                  <a:lnTo>
                    <a:pt x="1217156" y="706939"/>
                  </a:lnTo>
                  <a:lnTo>
                    <a:pt x="1208265" y="752631"/>
                  </a:lnTo>
                  <a:lnTo>
                    <a:pt x="1196053" y="797045"/>
                  </a:lnTo>
                  <a:lnTo>
                    <a:pt x="1180656" y="840045"/>
                  </a:lnTo>
                  <a:lnTo>
                    <a:pt x="1162212" y="881495"/>
                  </a:lnTo>
                  <a:lnTo>
                    <a:pt x="1140854" y="921257"/>
                  </a:lnTo>
                  <a:lnTo>
                    <a:pt x="1116720" y="959197"/>
                  </a:lnTo>
                  <a:lnTo>
                    <a:pt x="1089946" y="995178"/>
                  </a:lnTo>
                  <a:lnTo>
                    <a:pt x="1060668" y="1029063"/>
                  </a:lnTo>
                  <a:lnTo>
                    <a:pt x="1029021" y="1060717"/>
                  </a:lnTo>
                  <a:lnTo>
                    <a:pt x="995142" y="1090003"/>
                  </a:lnTo>
                  <a:lnTo>
                    <a:pt x="959167" y="1116784"/>
                  </a:lnTo>
                  <a:lnTo>
                    <a:pt x="921231" y="1140925"/>
                  </a:lnTo>
                  <a:lnTo>
                    <a:pt x="881472" y="1162289"/>
                  </a:lnTo>
                  <a:lnTo>
                    <a:pt x="840024" y="1180741"/>
                  </a:lnTo>
                  <a:lnTo>
                    <a:pt x="797025" y="1196143"/>
                  </a:lnTo>
                  <a:lnTo>
                    <a:pt x="752609" y="1208359"/>
                  </a:lnTo>
                  <a:lnTo>
                    <a:pt x="706914" y="1217254"/>
                  </a:lnTo>
                  <a:lnTo>
                    <a:pt x="660075" y="1222691"/>
                  </a:lnTo>
                  <a:lnTo>
                    <a:pt x="612228" y="1224534"/>
                  </a:lnTo>
                  <a:lnTo>
                    <a:pt x="564383" y="1222691"/>
                  </a:lnTo>
                  <a:lnTo>
                    <a:pt x="517545" y="1217254"/>
                  </a:lnTo>
                  <a:lnTo>
                    <a:pt x="471850" y="1208359"/>
                  </a:lnTo>
                  <a:lnTo>
                    <a:pt x="427434" y="1196143"/>
                  </a:lnTo>
                  <a:lnTo>
                    <a:pt x="384434" y="1180741"/>
                  </a:lnTo>
                  <a:lnTo>
                    <a:pt x="342986" y="1162289"/>
                  </a:lnTo>
                  <a:lnTo>
                    <a:pt x="303225" y="1140925"/>
                  </a:lnTo>
                  <a:lnTo>
                    <a:pt x="265288" y="1116784"/>
                  </a:lnTo>
                  <a:lnTo>
                    <a:pt x="229310" y="1090003"/>
                  </a:lnTo>
                  <a:lnTo>
                    <a:pt x="195429" y="1060717"/>
                  </a:lnTo>
                  <a:lnTo>
                    <a:pt x="163780" y="1029063"/>
                  </a:lnTo>
                  <a:lnTo>
                    <a:pt x="134499" y="995178"/>
                  </a:lnTo>
                  <a:lnTo>
                    <a:pt x="107723" y="959197"/>
                  </a:lnTo>
                  <a:lnTo>
                    <a:pt x="83587" y="921257"/>
                  </a:lnTo>
                  <a:lnTo>
                    <a:pt x="62227" y="881495"/>
                  </a:lnTo>
                  <a:lnTo>
                    <a:pt x="43780" y="840045"/>
                  </a:lnTo>
                  <a:lnTo>
                    <a:pt x="28382" y="797045"/>
                  </a:lnTo>
                  <a:lnTo>
                    <a:pt x="16169" y="752631"/>
                  </a:lnTo>
                  <a:lnTo>
                    <a:pt x="7277" y="706939"/>
                  </a:lnTo>
                  <a:lnTo>
                    <a:pt x="1841" y="660106"/>
                  </a:lnTo>
                  <a:lnTo>
                    <a:pt x="0" y="612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76896" y="2450464"/>
              <a:ext cx="7031355" cy="1224915"/>
            </a:xfrm>
            <a:custGeom>
              <a:avLst/>
              <a:gdLst/>
              <a:ahLst/>
              <a:cxnLst/>
              <a:rect l="l" t="t" r="r" b="b"/>
              <a:pathLst>
                <a:path w="7031355" h="1224914">
                  <a:moveTo>
                    <a:pt x="7030910" y="0"/>
                  </a:moveTo>
                  <a:lnTo>
                    <a:pt x="612203" y="0"/>
                  </a:lnTo>
                  <a:lnTo>
                    <a:pt x="0" y="612139"/>
                  </a:lnTo>
                  <a:lnTo>
                    <a:pt x="612203" y="1224407"/>
                  </a:lnTo>
                  <a:lnTo>
                    <a:pt x="7030910" y="1224407"/>
                  </a:lnTo>
                  <a:lnTo>
                    <a:pt x="703091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76896" y="2450464"/>
              <a:ext cx="7031355" cy="1224915"/>
            </a:xfrm>
            <a:custGeom>
              <a:avLst/>
              <a:gdLst/>
              <a:ahLst/>
              <a:cxnLst/>
              <a:rect l="l" t="t" r="r" b="b"/>
              <a:pathLst>
                <a:path w="7031355" h="1224914">
                  <a:moveTo>
                    <a:pt x="7030910" y="1224407"/>
                  </a:moveTo>
                  <a:lnTo>
                    <a:pt x="612203" y="1224407"/>
                  </a:lnTo>
                  <a:lnTo>
                    <a:pt x="0" y="612139"/>
                  </a:lnTo>
                  <a:lnTo>
                    <a:pt x="612203" y="0"/>
                  </a:lnTo>
                  <a:lnTo>
                    <a:pt x="7030910" y="0"/>
                  </a:lnTo>
                  <a:lnTo>
                    <a:pt x="7030910" y="1224407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398831" y="2625600"/>
            <a:ext cx="7807960" cy="9579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065" marR="5080" indent="33020" algn="ctr">
              <a:spcBef>
                <a:spcPts val="270"/>
              </a:spcBef>
            </a:pPr>
            <a:r>
              <a:rPr sz="2000" spc="-6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boost the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small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scale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industries, the </a:t>
            </a:r>
            <a:r>
              <a:rPr sz="2000" b="1" u="sng" spc="-10" dirty="0">
                <a:latin typeface="Times New Roman" pitchFamily="18" charset="0"/>
                <a:cs typeface="Times New Roman" pitchFamily="18" charset="0"/>
              </a:rPr>
              <a:t>investment </a:t>
            </a:r>
            <a:r>
              <a:rPr sz="2000" b="1" u="sng" spc="-5" dirty="0">
                <a:latin typeface="Times New Roman" pitchFamily="18" charset="0"/>
                <a:cs typeface="Times New Roman" pitchFamily="18" charset="0"/>
              </a:rPr>
              <a:t>limit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sz="2000" spc="-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case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tiny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units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was enhanced to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Rs.2 lakh, of a small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scale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units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 Rs.20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lakh </a:t>
            </a:r>
            <a:r>
              <a:rPr sz="2000" spc="-3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ancillaries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Rs.25lakh.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602623" y="2437765"/>
            <a:ext cx="10221807" cy="2794635"/>
            <a:chOff x="451967" y="2437764"/>
            <a:chExt cx="7666355" cy="279463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667" y="2450464"/>
              <a:ext cx="1224432" cy="12244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4667" y="2450464"/>
              <a:ext cx="1224915" cy="1224915"/>
            </a:xfrm>
            <a:custGeom>
              <a:avLst/>
              <a:gdLst/>
              <a:ahLst/>
              <a:cxnLst/>
              <a:rect l="l" t="t" r="r" b="b"/>
              <a:pathLst>
                <a:path w="1224914" h="1224914">
                  <a:moveTo>
                    <a:pt x="0" y="612139"/>
                  </a:moveTo>
                  <a:lnTo>
                    <a:pt x="1841" y="564301"/>
                  </a:lnTo>
                  <a:lnTo>
                    <a:pt x="7277" y="517470"/>
                  </a:lnTo>
                  <a:lnTo>
                    <a:pt x="16169" y="471782"/>
                  </a:lnTo>
                  <a:lnTo>
                    <a:pt x="28382" y="427373"/>
                  </a:lnTo>
                  <a:lnTo>
                    <a:pt x="43780" y="384379"/>
                  </a:lnTo>
                  <a:lnTo>
                    <a:pt x="62227" y="342937"/>
                  </a:lnTo>
                  <a:lnTo>
                    <a:pt x="83587" y="303181"/>
                  </a:lnTo>
                  <a:lnTo>
                    <a:pt x="107723" y="265250"/>
                  </a:lnTo>
                  <a:lnTo>
                    <a:pt x="134499" y="229278"/>
                  </a:lnTo>
                  <a:lnTo>
                    <a:pt x="163780" y="195401"/>
                  </a:lnTo>
                  <a:lnTo>
                    <a:pt x="195429" y="163757"/>
                  </a:lnTo>
                  <a:lnTo>
                    <a:pt x="229310" y="134480"/>
                  </a:lnTo>
                  <a:lnTo>
                    <a:pt x="265288" y="107708"/>
                  </a:lnTo>
                  <a:lnTo>
                    <a:pt x="303225" y="83575"/>
                  </a:lnTo>
                  <a:lnTo>
                    <a:pt x="342986" y="62218"/>
                  </a:lnTo>
                  <a:lnTo>
                    <a:pt x="384434" y="43774"/>
                  </a:lnTo>
                  <a:lnTo>
                    <a:pt x="427434" y="28378"/>
                  </a:lnTo>
                  <a:lnTo>
                    <a:pt x="471850" y="16167"/>
                  </a:lnTo>
                  <a:lnTo>
                    <a:pt x="517545" y="7276"/>
                  </a:lnTo>
                  <a:lnTo>
                    <a:pt x="564383" y="1841"/>
                  </a:lnTo>
                  <a:lnTo>
                    <a:pt x="612228" y="0"/>
                  </a:lnTo>
                  <a:lnTo>
                    <a:pt x="660075" y="1841"/>
                  </a:lnTo>
                  <a:lnTo>
                    <a:pt x="706914" y="7276"/>
                  </a:lnTo>
                  <a:lnTo>
                    <a:pt x="752609" y="16167"/>
                  </a:lnTo>
                  <a:lnTo>
                    <a:pt x="797025" y="28378"/>
                  </a:lnTo>
                  <a:lnTo>
                    <a:pt x="840024" y="43774"/>
                  </a:lnTo>
                  <a:lnTo>
                    <a:pt x="881472" y="62218"/>
                  </a:lnTo>
                  <a:lnTo>
                    <a:pt x="921231" y="83575"/>
                  </a:lnTo>
                  <a:lnTo>
                    <a:pt x="959167" y="107708"/>
                  </a:lnTo>
                  <a:lnTo>
                    <a:pt x="995142" y="134480"/>
                  </a:lnTo>
                  <a:lnTo>
                    <a:pt x="1029021" y="163757"/>
                  </a:lnTo>
                  <a:lnTo>
                    <a:pt x="1060668" y="195401"/>
                  </a:lnTo>
                  <a:lnTo>
                    <a:pt x="1089946" y="229278"/>
                  </a:lnTo>
                  <a:lnTo>
                    <a:pt x="1116720" y="265250"/>
                  </a:lnTo>
                  <a:lnTo>
                    <a:pt x="1140854" y="303181"/>
                  </a:lnTo>
                  <a:lnTo>
                    <a:pt x="1162212" y="342937"/>
                  </a:lnTo>
                  <a:lnTo>
                    <a:pt x="1180656" y="384379"/>
                  </a:lnTo>
                  <a:lnTo>
                    <a:pt x="1196053" y="427373"/>
                  </a:lnTo>
                  <a:lnTo>
                    <a:pt x="1208265" y="471782"/>
                  </a:lnTo>
                  <a:lnTo>
                    <a:pt x="1217156" y="517470"/>
                  </a:lnTo>
                  <a:lnTo>
                    <a:pt x="1222590" y="564301"/>
                  </a:lnTo>
                  <a:lnTo>
                    <a:pt x="1224432" y="612139"/>
                  </a:lnTo>
                  <a:lnTo>
                    <a:pt x="1222590" y="659995"/>
                  </a:lnTo>
                  <a:lnTo>
                    <a:pt x="1217156" y="706842"/>
                  </a:lnTo>
                  <a:lnTo>
                    <a:pt x="1208265" y="752544"/>
                  </a:lnTo>
                  <a:lnTo>
                    <a:pt x="1196053" y="796966"/>
                  </a:lnTo>
                  <a:lnTo>
                    <a:pt x="1180656" y="839971"/>
                  </a:lnTo>
                  <a:lnTo>
                    <a:pt x="1162212" y="881423"/>
                  </a:lnTo>
                  <a:lnTo>
                    <a:pt x="1140854" y="921187"/>
                  </a:lnTo>
                  <a:lnTo>
                    <a:pt x="1116720" y="959126"/>
                  </a:lnTo>
                  <a:lnTo>
                    <a:pt x="1089946" y="995104"/>
                  </a:lnTo>
                  <a:lnTo>
                    <a:pt x="1060668" y="1028986"/>
                  </a:lnTo>
                  <a:lnTo>
                    <a:pt x="1029021" y="1060635"/>
                  </a:lnTo>
                  <a:lnTo>
                    <a:pt x="995142" y="1089916"/>
                  </a:lnTo>
                  <a:lnTo>
                    <a:pt x="959167" y="1116691"/>
                  </a:lnTo>
                  <a:lnTo>
                    <a:pt x="921231" y="1140826"/>
                  </a:lnTo>
                  <a:lnTo>
                    <a:pt x="881472" y="1162185"/>
                  </a:lnTo>
                  <a:lnTo>
                    <a:pt x="840024" y="1180630"/>
                  </a:lnTo>
                  <a:lnTo>
                    <a:pt x="797025" y="1196027"/>
                  </a:lnTo>
                  <a:lnTo>
                    <a:pt x="752609" y="1208239"/>
                  </a:lnTo>
                  <a:lnTo>
                    <a:pt x="706914" y="1217130"/>
                  </a:lnTo>
                  <a:lnTo>
                    <a:pt x="660075" y="1222565"/>
                  </a:lnTo>
                  <a:lnTo>
                    <a:pt x="612228" y="1224407"/>
                  </a:lnTo>
                  <a:lnTo>
                    <a:pt x="564383" y="1222565"/>
                  </a:lnTo>
                  <a:lnTo>
                    <a:pt x="517545" y="1217130"/>
                  </a:lnTo>
                  <a:lnTo>
                    <a:pt x="471850" y="1208239"/>
                  </a:lnTo>
                  <a:lnTo>
                    <a:pt x="427434" y="1196027"/>
                  </a:lnTo>
                  <a:lnTo>
                    <a:pt x="384434" y="1180630"/>
                  </a:lnTo>
                  <a:lnTo>
                    <a:pt x="342986" y="1162185"/>
                  </a:lnTo>
                  <a:lnTo>
                    <a:pt x="303225" y="1140826"/>
                  </a:lnTo>
                  <a:lnTo>
                    <a:pt x="265288" y="1116691"/>
                  </a:lnTo>
                  <a:lnTo>
                    <a:pt x="229310" y="1089916"/>
                  </a:lnTo>
                  <a:lnTo>
                    <a:pt x="195429" y="1060635"/>
                  </a:lnTo>
                  <a:lnTo>
                    <a:pt x="163780" y="1028986"/>
                  </a:lnTo>
                  <a:lnTo>
                    <a:pt x="134499" y="995104"/>
                  </a:lnTo>
                  <a:lnTo>
                    <a:pt x="107723" y="959126"/>
                  </a:lnTo>
                  <a:lnTo>
                    <a:pt x="83587" y="921187"/>
                  </a:lnTo>
                  <a:lnTo>
                    <a:pt x="62227" y="881423"/>
                  </a:lnTo>
                  <a:lnTo>
                    <a:pt x="43780" y="839971"/>
                  </a:lnTo>
                  <a:lnTo>
                    <a:pt x="28382" y="796966"/>
                  </a:lnTo>
                  <a:lnTo>
                    <a:pt x="16169" y="752544"/>
                  </a:lnTo>
                  <a:lnTo>
                    <a:pt x="7277" y="706842"/>
                  </a:lnTo>
                  <a:lnTo>
                    <a:pt x="1841" y="659995"/>
                  </a:lnTo>
                  <a:lnTo>
                    <a:pt x="0" y="61213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074572" y="3995165"/>
              <a:ext cx="7031355" cy="1224915"/>
            </a:xfrm>
            <a:custGeom>
              <a:avLst/>
              <a:gdLst/>
              <a:ahLst/>
              <a:cxnLst/>
              <a:rect l="l" t="t" r="r" b="b"/>
              <a:pathLst>
                <a:path w="7031355" h="1224914">
                  <a:moveTo>
                    <a:pt x="7030948" y="0"/>
                  </a:moveTo>
                  <a:lnTo>
                    <a:pt x="612241" y="0"/>
                  </a:lnTo>
                  <a:lnTo>
                    <a:pt x="0" y="612266"/>
                  </a:lnTo>
                  <a:lnTo>
                    <a:pt x="612241" y="1224406"/>
                  </a:lnTo>
                  <a:lnTo>
                    <a:pt x="7030948" y="1224406"/>
                  </a:lnTo>
                  <a:lnTo>
                    <a:pt x="703094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074572" y="3995165"/>
              <a:ext cx="7031355" cy="1224915"/>
            </a:xfrm>
            <a:custGeom>
              <a:avLst/>
              <a:gdLst/>
              <a:ahLst/>
              <a:cxnLst/>
              <a:rect l="l" t="t" r="r" b="b"/>
              <a:pathLst>
                <a:path w="7031355" h="1224914">
                  <a:moveTo>
                    <a:pt x="7030948" y="1224406"/>
                  </a:moveTo>
                  <a:lnTo>
                    <a:pt x="612241" y="1224406"/>
                  </a:lnTo>
                  <a:lnTo>
                    <a:pt x="0" y="612266"/>
                  </a:lnTo>
                  <a:lnTo>
                    <a:pt x="612241" y="0"/>
                  </a:lnTo>
                  <a:lnTo>
                    <a:pt x="7030948" y="0"/>
                  </a:lnTo>
                  <a:lnTo>
                    <a:pt x="7030948" y="122440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293257" y="4058252"/>
            <a:ext cx="8272345" cy="12009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ctr">
              <a:spcBef>
                <a:spcPts val="245"/>
              </a:spcBef>
            </a:pPr>
            <a:r>
              <a:rPr sz="1900" dirty="0">
                <a:latin typeface="Times New Roman" pitchFamily="18" charset="0"/>
                <a:cs typeface="Times New Roman" pitchFamily="18" charset="0"/>
              </a:rPr>
              <a:t>A scheme </a:t>
            </a:r>
            <a:r>
              <a:rPr sz="1900" spc="-1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900" b="1" u="sng" dirty="0"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sz="1900" b="1" u="sng" spc="-5" dirty="0">
                <a:latin typeface="Times New Roman" pitchFamily="18" charset="0"/>
                <a:cs typeface="Times New Roman" pitchFamily="18" charset="0"/>
              </a:rPr>
              <a:t>buffer stocks </a:t>
            </a:r>
            <a:r>
              <a:rPr sz="1900" b="1" u="sng" dirty="0">
                <a:latin typeface="Times New Roman" pitchFamily="18" charset="0"/>
                <a:cs typeface="Times New Roman" pitchFamily="18" charset="0"/>
              </a:rPr>
              <a:t>of essential </a:t>
            </a:r>
            <a:r>
              <a:rPr sz="1900" b="1" u="sng" spc="-15" dirty="0">
                <a:latin typeface="Times New Roman" pitchFamily="18" charset="0"/>
                <a:cs typeface="Times New Roman" pitchFamily="18" charset="0"/>
              </a:rPr>
              <a:t>raw </a:t>
            </a:r>
            <a:r>
              <a:rPr sz="1900" b="1" u="sng" spc="-5" dirty="0">
                <a:latin typeface="Times New Roman" pitchFamily="18" charset="0"/>
                <a:cs typeface="Times New Roman" pitchFamily="18" charset="0"/>
              </a:rPr>
              <a:t>materials </a:t>
            </a:r>
            <a:r>
              <a:rPr sz="1900" spc="-1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1900" spc="-5" dirty="0">
                <a:latin typeface="Times New Roman" pitchFamily="18" charset="0"/>
                <a:cs typeface="Times New Roman" pitchFamily="18" charset="0"/>
              </a:rPr>
              <a:t>Small Scale </a:t>
            </a:r>
            <a:r>
              <a:rPr sz="1900" spc="-3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Industries </a:t>
            </a:r>
            <a:r>
              <a:rPr sz="1900" spc="-5" dirty="0">
                <a:latin typeface="Times New Roman" pitchFamily="18" charset="0"/>
                <a:cs typeface="Times New Roman" pitchFamily="18" charset="0"/>
              </a:rPr>
              <a:t>was introduced </a:t>
            </a:r>
            <a:r>
              <a:rPr sz="1900" spc="-1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sz="1900" spc="-5" dirty="0">
                <a:latin typeface="Times New Roman" pitchFamily="18" charset="0"/>
                <a:cs typeface="Times New Roman" pitchFamily="18" charset="0"/>
              </a:rPr>
              <a:t>operation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through the </a:t>
            </a:r>
            <a:r>
              <a:rPr sz="1900" spc="-5" dirty="0">
                <a:latin typeface="Times New Roman" pitchFamily="18" charset="0"/>
                <a:cs typeface="Times New Roman" pitchFamily="18" charset="0"/>
              </a:rPr>
              <a:t>Small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Industries </a:t>
            </a:r>
            <a:r>
              <a:rPr sz="19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-5" dirty="0">
                <a:latin typeface="Times New Roman" pitchFamily="18" charset="0"/>
                <a:cs typeface="Times New Roman" pitchFamily="18" charset="0"/>
              </a:rPr>
              <a:t>Development Corporations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sz="1900" spc="-10" dirty="0">
                <a:latin typeface="Times New Roman" pitchFamily="18" charset="0"/>
                <a:cs typeface="Times New Roman" pitchFamily="18" charset="0"/>
              </a:rPr>
              <a:t>States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sz="1900" spc="-5" dirty="0">
                <a:latin typeface="Times New Roman" pitchFamily="18" charset="0"/>
                <a:cs typeface="Times New Roman" pitchFamily="18" charset="0"/>
              </a:rPr>
              <a:t>National Small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Industries </a:t>
            </a:r>
            <a:r>
              <a:rPr sz="19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-5" dirty="0">
                <a:latin typeface="Times New Roman" pitchFamily="18" charset="0"/>
                <a:cs typeface="Times New Roman" pitchFamily="18" charset="0"/>
              </a:rPr>
              <a:t>Corporation</a:t>
            </a:r>
            <a:r>
              <a:rPr sz="19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9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9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900" spc="-5" dirty="0">
                <a:latin typeface="Times New Roman" pitchFamily="18" charset="0"/>
                <a:cs typeface="Times New Roman" pitchFamily="18" charset="0"/>
              </a:rPr>
              <a:t>Centre.</a:t>
            </a:r>
            <a:endParaRPr sz="19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2624" y="3911567"/>
            <a:ext cx="10225193" cy="2840355"/>
            <a:chOff x="451967" y="4027678"/>
            <a:chExt cx="7668895" cy="284035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667" y="4040378"/>
              <a:ext cx="1224432" cy="122440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64667" y="4040378"/>
              <a:ext cx="1224915" cy="1224915"/>
            </a:xfrm>
            <a:custGeom>
              <a:avLst/>
              <a:gdLst/>
              <a:ahLst/>
              <a:cxnLst/>
              <a:rect l="l" t="t" r="r" b="b"/>
              <a:pathLst>
                <a:path w="1224914" h="1224914">
                  <a:moveTo>
                    <a:pt x="0" y="612140"/>
                  </a:moveTo>
                  <a:lnTo>
                    <a:pt x="1841" y="564301"/>
                  </a:lnTo>
                  <a:lnTo>
                    <a:pt x="7277" y="517470"/>
                  </a:lnTo>
                  <a:lnTo>
                    <a:pt x="16169" y="471782"/>
                  </a:lnTo>
                  <a:lnTo>
                    <a:pt x="28382" y="427373"/>
                  </a:lnTo>
                  <a:lnTo>
                    <a:pt x="43780" y="384379"/>
                  </a:lnTo>
                  <a:lnTo>
                    <a:pt x="62227" y="342937"/>
                  </a:lnTo>
                  <a:lnTo>
                    <a:pt x="83587" y="303181"/>
                  </a:lnTo>
                  <a:lnTo>
                    <a:pt x="107723" y="265250"/>
                  </a:lnTo>
                  <a:lnTo>
                    <a:pt x="134499" y="229278"/>
                  </a:lnTo>
                  <a:lnTo>
                    <a:pt x="163780" y="195401"/>
                  </a:lnTo>
                  <a:lnTo>
                    <a:pt x="195429" y="163757"/>
                  </a:lnTo>
                  <a:lnTo>
                    <a:pt x="229310" y="134480"/>
                  </a:lnTo>
                  <a:lnTo>
                    <a:pt x="265288" y="107708"/>
                  </a:lnTo>
                  <a:lnTo>
                    <a:pt x="303225" y="83575"/>
                  </a:lnTo>
                  <a:lnTo>
                    <a:pt x="342986" y="62218"/>
                  </a:lnTo>
                  <a:lnTo>
                    <a:pt x="384434" y="43774"/>
                  </a:lnTo>
                  <a:lnTo>
                    <a:pt x="427434" y="28378"/>
                  </a:lnTo>
                  <a:lnTo>
                    <a:pt x="471850" y="16167"/>
                  </a:lnTo>
                  <a:lnTo>
                    <a:pt x="517545" y="7276"/>
                  </a:lnTo>
                  <a:lnTo>
                    <a:pt x="564383" y="1841"/>
                  </a:lnTo>
                  <a:lnTo>
                    <a:pt x="612228" y="0"/>
                  </a:lnTo>
                  <a:lnTo>
                    <a:pt x="660075" y="1841"/>
                  </a:lnTo>
                  <a:lnTo>
                    <a:pt x="706914" y="7276"/>
                  </a:lnTo>
                  <a:lnTo>
                    <a:pt x="752609" y="16167"/>
                  </a:lnTo>
                  <a:lnTo>
                    <a:pt x="797025" y="28378"/>
                  </a:lnTo>
                  <a:lnTo>
                    <a:pt x="840024" y="43774"/>
                  </a:lnTo>
                  <a:lnTo>
                    <a:pt x="881472" y="62218"/>
                  </a:lnTo>
                  <a:lnTo>
                    <a:pt x="921231" y="83575"/>
                  </a:lnTo>
                  <a:lnTo>
                    <a:pt x="959167" y="107708"/>
                  </a:lnTo>
                  <a:lnTo>
                    <a:pt x="995142" y="134480"/>
                  </a:lnTo>
                  <a:lnTo>
                    <a:pt x="1029021" y="163757"/>
                  </a:lnTo>
                  <a:lnTo>
                    <a:pt x="1060668" y="195401"/>
                  </a:lnTo>
                  <a:lnTo>
                    <a:pt x="1089946" y="229278"/>
                  </a:lnTo>
                  <a:lnTo>
                    <a:pt x="1116720" y="265250"/>
                  </a:lnTo>
                  <a:lnTo>
                    <a:pt x="1140854" y="303181"/>
                  </a:lnTo>
                  <a:lnTo>
                    <a:pt x="1162212" y="342937"/>
                  </a:lnTo>
                  <a:lnTo>
                    <a:pt x="1180656" y="384379"/>
                  </a:lnTo>
                  <a:lnTo>
                    <a:pt x="1196053" y="427373"/>
                  </a:lnTo>
                  <a:lnTo>
                    <a:pt x="1208265" y="471782"/>
                  </a:lnTo>
                  <a:lnTo>
                    <a:pt x="1217156" y="517470"/>
                  </a:lnTo>
                  <a:lnTo>
                    <a:pt x="1222590" y="564301"/>
                  </a:lnTo>
                  <a:lnTo>
                    <a:pt x="1224432" y="612140"/>
                  </a:lnTo>
                  <a:lnTo>
                    <a:pt x="1222590" y="659995"/>
                  </a:lnTo>
                  <a:lnTo>
                    <a:pt x="1217156" y="706842"/>
                  </a:lnTo>
                  <a:lnTo>
                    <a:pt x="1208265" y="752544"/>
                  </a:lnTo>
                  <a:lnTo>
                    <a:pt x="1196053" y="796966"/>
                  </a:lnTo>
                  <a:lnTo>
                    <a:pt x="1180656" y="839971"/>
                  </a:lnTo>
                  <a:lnTo>
                    <a:pt x="1162212" y="881423"/>
                  </a:lnTo>
                  <a:lnTo>
                    <a:pt x="1140854" y="921187"/>
                  </a:lnTo>
                  <a:lnTo>
                    <a:pt x="1116720" y="959126"/>
                  </a:lnTo>
                  <a:lnTo>
                    <a:pt x="1089946" y="995104"/>
                  </a:lnTo>
                  <a:lnTo>
                    <a:pt x="1060668" y="1028986"/>
                  </a:lnTo>
                  <a:lnTo>
                    <a:pt x="1029021" y="1060635"/>
                  </a:lnTo>
                  <a:lnTo>
                    <a:pt x="995142" y="1089916"/>
                  </a:lnTo>
                  <a:lnTo>
                    <a:pt x="959167" y="1116691"/>
                  </a:lnTo>
                  <a:lnTo>
                    <a:pt x="921231" y="1140826"/>
                  </a:lnTo>
                  <a:lnTo>
                    <a:pt x="881472" y="1162185"/>
                  </a:lnTo>
                  <a:lnTo>
                    <a:pt x="840024" y="1180630"/>
                  </a:lnTo>
                  <a:lnTo>
                    <a:pt x="797025" y="1196027"/>
                  </a:lnTo>
                  <a:lnTo>
                    <a:pt x="752609" y="1208239"/>
                  </a:lnTo>
                  <a:lnTo>
                    <a:pt x="706914" y="1217130"/>
                  </a:lnTo>
                  <a:lnTo>
                    <a:pt x="660075" y="1222565"/>
                  </a:lnTo>
                  <a:lnTo>
                    <a:pt x="612228" y="1224407"/>
                  </a:lnTo>
                  <a:lnTo>
                    <a:pt x="564383" y="1222565"/>
                  </a:lnTo>
                  <a:lnTo>
                    <a:pt x="517545" y="1217130"/>
                  </a:lnTo>
                  <a:lnTo>
                    <a:pt x="471850" y="1208239"/>
                  </a:lnTo>
                  <a:lnTo>
                    <a:pt x="427434" y="1196027"/>
                  </a:lnTo>
                  <a:lnTo>
                    <a:pt x="384434" y="1180630"/>
                  </a:lnTo>
                  <a:lnTo>
                    <a:pt x="342986" y="1162185"/>
                  </a:lnTo>
                  <a:lnTo>
                    <a:pt x="303225" y="1140826"/>
                  </a:lnTo>
                  <a:lnTo>
                    <a:pt x="265288" y="1116691"/>
                  </a:lnTo>
                  <a:lnTo>
                    <a:pt x="229310" y="1089916"/>
                  </a:lnTo>
                  <a:lnTo>
                    <a:pt x="195429" y="1060635"/>
                  </a:lnTo>
                  <a:lnTo>
                    <a:pt x="163780" y="1028986"/>
                  </a:lnTo>
                  <a:lnTo>
                    <a:pt x="134499" y="995104"/>
                  </a:lnTo>
                  <a:lnTo>
                    <a:pt x="107723" y="959126"/>
                  </a:lnTo>
                  <a:lnTo>
                    <a:pt x="83587" y="921187"/>
                  </a:lnTo>
                  <a:lnTo>
                    <a:pt x="62227" y="881423"/>
                  </a:lnTo>
                  <a:lnTo>
                    <a:pt x="43780" y="839971"/>
                  </a:lnTo>
                  <a:lnTo>
                    <a:pt x="28382" y="796966"/>
                  </a:lnTo>
                  <a:lnTo>
                    <a:pt x="16169" y="752544"/>
                  </a:lnTo>
                  <a:lnTo>
                    <a:pt x="7277" y="706842"/>
                  </a:lnTo>
                  <a:lnTo>
                    <a:pt x="1841" y="659995"/>
                  </a:lnTo>
                  <a:lnTo>
                    <a:pt x="0" y="612140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076896" y="5630303"/>
              <a:ext cx="7031355" cy="1224915"/>
            </a:xfrm>
            <a:custGeom>
              <a:avLst/>
              <a:gdLst/>
              <a:ahLst/>
              <a:cxnLst/>
              <a:rect l="l" t="t" r="r" b="b"/>
              <a:pathLst>
                <a:path w="7031355" h="1224915">
                  <a:moveTo>
                    <a:pt x="7030910" y="0"/>
                  </a:moveTo>
                  <a:lnTo>
                    <a:pt x="612203" y="0"/>
                  </a:lnTo>
                  <a:lnTo>
                    <a:pt x="0" y="612228"/>
                  </a:lnTo>
                  <a:lnTo>
                    <a:pt x="612203" y="1224446"/>
                  </a:lnTo>
                  <a:lnTo>
                    <a:pt x="7030910" y="1224446"/>
                  </a:lnTo>
                  <a:lnTo>
                    <a:pt x="7030910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076896" y="5630303"/>
              <a:ext cx="7031355" cy="1224915"/>
            </a:xfrm>
            <a:custGeom>
              <a:avLst/>
              <a:gdLst/>
              <a:ahLst/>
              <a:cxnLst/>
              <a:rect l="l" t="t" r="r" b="b"/>
              <a:pathLst>
                <a:path w="7031355" h="1224915">
                  <a:moveTo>
                    <a:pt x="7030910" y="1224446"/>
                  </a:moveTo>
                  <a:lnTo>
                    <a:pt x="612203" y="1224446"/>
                  </a:lnTo>
                  <a:lnTo>
                    <a:pt x="0" y="612228"/>
                  </a:lnTo>
                  <a:lnTo>
                    <a:pt x="612203" y="0"/>
                  </a:lnTo>
                  <a:lnTo>
                    <a:pt x="7030910" y="0"/>
                  </a:lnTo>
                  <a:lnTo>
                    <a:pt x="7030910" y="122444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365829" y="5688457"/>
            <a:ext cx="8206327" cy="95603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065" marR="5080" algn="just">
              <a:spcBef>
                <a:spcPts val="254"/>
              </a:spcBef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Industrial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processes</a:t>
            </a:r>
            <a:r>
              <a:rPr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aimed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at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optimum</a:t>
            </a:r>
            <a:r>
              <a:rPr sz="20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utilisation of </a:t>
            </a:r>
            <a:r>
              <a:rPr sz="2000" spc="-3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5" dirty="0">
                <a:latin typeface="Times New Roman" pitchFamily="18" charset="0"/>
                <a:cs typeface="Times New Roman" pitchFamily="18" charset="0"/>
              </a:rPr>
              <a:t>energy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exploitation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10" dirty="0">
                <a:latin typeface="Times New Roman" pitchFamily="18" charset="0"/>
                <a:cs typeface="Times New Roman" pitchFamily="18" charset="0"/>
              </a:rPr>
              <a:t>alternative</a:t>
            </a:r>
            <a:r>
              <a:rPr sz="2000" b="1" u="sng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10" dirty="0">
                <a:latin typeface="Times New Roman" pitchFamily="18" charset="0"/>
                <a:cs typeface="Times New Roman" pitchFamily="18" charset="0"/>
              </a:rPr>
              <a:t>sources</a:t>
            </a:r>
            <a:r>
              <a:rPr sz="2000" b="1" u="sng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u="sng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15" dirty="0">
                <a:latin typeface="Times New Roman" pitchFamily="18" charset="0"/>
                <a:cs typeface="Times New Roman" pitchFamily="18" charset="0"/>
              </a:rPr>
              <a:t>energy</a:t>
            </a:r>
            <a:r>
              <a:rPr sz="2000" b="1" u="sng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10" dirty="0">
                <a:latin typeface="Times New Roman" pitchFamily="18" charset="0"/>
                <a:cs typeface="Times New Roman" pitchFamily="18" charset="0"/>
              </a:rPr>
              <a:t>would</a:t>
            </a:r>
            <a:r>
              <a:rPr sz="2000" b="1" u="sng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5" dirty="0">
                <a:latin typeface="Times New Roman" pitchFamily="18" charset="0"/>
                <a:cs typeface="Times New Roman" pitchFamily="18" charset="0"/>
              </a:rPr>
              <a:t>be </a:t>
            </a:r>
            <a:r>
              <a:rPr sz="20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10" dirty="0">
                <a:latin typeface="Times New Roman" pitchFamily="18" charset="0"/>
                <a:cs typeface="Times New Roman" pitchFamily="18" charset="0"/>
              </a:rPr>
              <a:t>given </a:t>
            </a:r>
            <a:r>
              <a:rPr sz="2000" b="1" u="sng" spc="-5" dirty="0">
                <a:latin typeface="Times New Roman" pitchFamily="18" charset="0"/>
                <a:cs typeface="Times New Roman" pitchFamily="18" charset="0"/>
              </a:rPr>
              <a:t>special</a:t>
            </a:r>
            <a:r>
              <a:rPr sz="2000" b="1" u="sng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u="sng" spc="-5" dirty="0">
                <a:latin typeface="Times New Roman" pitchFamily="18" charset="0"/>
                <a:cs typeface="Times New Roman" pitchFamily="18" charset="0"/>
              </a:rPr>
              <a:t>assistance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including</a:t>
            </a:r>
            <a:r>
              <a:rPr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finance</a:t>
            </a:r>
            <a:r>
              <a:rPr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5" dirty="0">
                <a:latin typeface="Times New Roman" pitchFamily="18" charset="0"/>
                <a:cs typeface="Times New Roman" pitchFamily="18" charset="0"/>
              </a:rPr>
              <a:t>concessional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terms.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02623" y="5617604"/>
            <a:ext cx="1667087" cy="1250315"/>
            <a:chOff x="451967" y="5617603"/>
            <a:chExt cx="1250315" cy="1250315"/>
          </a:xfrm>
        </p:grpSpPr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667" y="5630303"/>
              <a:ext cx="1224432" cy="122444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64667" y="5630303"/>
              <a:ext cx="1224915" cy="1224915"/>
            </a:xfrm>
            <a:custGeom>
              <a:avLst/>
              <a:gdLst/>
              <a:ahLst/>
              <a:cxnLst/>
              <a:rect l="l" t="t" r="r" b="b"/>
              <a:pathLst>
                <a:path w="1224914" h="1224915">
                  <a:moveTo>
                    <a:pt x="0" y="612228"/>
                  </a:moveTo>
                  <a:lnTo>
                    <a:pt x="1841" y="564383"/>
                  </a:lnTo>
                  <a:lnTo>
                    <a:pt x="7277" y="517545"/>
                  </a:lnTo>
                  <a:lnTo>
                    <a:pt x="16169" y="471850"/>
                  </a:lnTo>
                  <a:lnTo>
                    <a:pt x="28382" y="427434"/>
                  </a:lnTo>
                  <a:lnTo>
                    <a:pt x="43780" y="384434"/>
                  </a:lnTo>
                  <a:lnTo>
                    <a:pt x="62227" y="342986"/>
                  </a:lnTo>
                  <a:lnTo>
                    <a:pt x="83587" y="303225"/>
                  </a:lnTo>
                  <a:lnTo>
                    <a:pt x="107723" y="265288"/>
                  </a:lnTo>
                  <a:lnTo>
                    <a:pt x="134499" y="229310"/>
                  </a:lnTo>
                  <a:lnTo>
                    <a:pt x="163780" y="195429"/>
                  </a:lnTo>
                  <a:lnTo>
                    <a:pt x="195429" y="163780"/>
                  </a:lnTo>
                  <a:lnTo>
                    <a:pt x="229310" y="134499"/>
                  </a:lnTo>
                  <a:lnTo>
                    <a:pt x="265288" y="107723"/>
                  </a:lnTo>
                  <a:lnTo>
                    <a:pt x="303225" y="83587"/>
                  </a:lnTo>
                  <a:lnTo>
                    <a:pt x="342986" y="62227"/>
                  </a:lnTo>
                  <a:lnTo>
                    <a:pt x="384434" y="43780"/>
                  </a:lnTo>
                  <a:lnTo>
                    <a:pt x="427434" y="28382"/>
                  </a:lnTo>
                  <a:lnTo>
                    <a:pt x="471850" y="16169"/>
                  </a:lnTo>
                  <a:lnTo>
                    <a:pt x="517545" y="7277"/>
                  </a:lnTo>
                  <a:lnTo>
                    <a:pt x="564383" y="1841"/>
                  </a:lnTo>
                  <a:lnTo>
                    <a:pt x="612228" y="0"/>
                  </a:lnTo>
                  <a:lnTo>
                    <a:pt x="660075" y="1841"/>
                  </a:lnTo>
                  <a:lnTo>
                    <a:pt x="706914" y="7277"/>
                  </a:lnTo>
                  <a:lnTo>
                    <a:pt x="752609" y="16169"/>
                  </a:lnTo>
                  <a:lnTo>
                    <a:pt x="797025" y="28382"/>
                  </a:lnTo>
                  <a:lnTo>
                    <a:pt x="840024" y="43780"/>
                  </a:lnTo>
                  <a:lnTo>
                    <a:pt x="881472" y="62227"/>
                  </a:lnTo>
                  <a:lnTo>
                    <a:pt x="921231" y="83587"/>
                  </a:lnTo>
                  <a:lnTo>
                    <a:pt x="959167" y="107723"/>
                  </a:lnTo>
                  <a:lnTo>
                    <a:pt x="995142" y="134499"/>
                  </a:lnTo>
                  <a:lnTo>
                    <a:pt x="1029021" y="163780"/>
                  </a:lnTo>
                  <a:lnTo>
                    <a:pt x="1060668" y="195429"/>
                  </a:lnTo>
                  <a:lnTo>
                    <a:pt x="1089946" y="229310"/>
                  </a:lnTo>
                  <a:lnTo>
                    <a:pt x="1116720" y="265288"/>
                  </a:lnTo>
                  <a:lnTo>
                    <a:pt x="1140854" y="303225"/>
                  </a:lnTo>
                  <a:lnTo>
                    <a:pt x="1162212" y="342986"/>
                  </a:lnTo>
                  <a:lnTo>
                    <a:pt x="1180656" y="384434"/>
                  </a:lnTo>
                  <a:lnTo>
                    <a:pt x="1196053" y="427434"/>
                  </a:lnTo>
                  <a:lnTo>
                    <a:pt x="1208265" y="471850"/>
                  </a:lnTo>
                  <a:lnTo>
                    <a:pt x="1217156" y="517545"/>
                  </a:lnTo>
                  <a:lnTo>
                    <a:pt x="1222590" y="564383"/>
                  </a:lnTo>
                  <a:lnTo>
                    <a:pt x="1224432" y="612228"/>
                  </a:lnTo>
                  <a:lnTo>
                    <a:pt x="1222590" y="660072"/>
                  </a:lnTo>
                  <a:lnTo>
                    <a:pt x="1217156" y="706909"/>
                  </a:lnTo>
                  <a:lnTo>
                    <a:pt x="1208265" y="752602"/>
                  </a:lnTo>
                  <a:lnTo>
                    <a:pt x="1196053" y="797017"/>
                  </a:lnTo>
                  <a:lnTo>
                    <a:pt x="1180656" y="840016"/>
                  </a:lnTo>
                  <a:lnTo>
                    <a:pt x="1162212" y="881464"/>
                  </a:lnTo>
                  <a:lnTo>
                    <a:pt x="1140854" y="921224"/>
                  </a:lnTo>
                  <a:lnTo>
                    <a:pt x="1116720" y="959161"/>
                  </a:lnTo>
                  <a:lnTo>
                    <a:pt x="1089946" y="995137"/>
                  </a:lnTo>
                  <a:lnTo>
                    <a:pt x="1060668" y="1029018"/>
                  </a:lnTo>
                  <a:lnTo>
                    <a:pt x="1029021" y="1060667"/>
                  </a:lnTo>
                  <a:lnTo>
                    <a:pt x="995142" y="1089948"/>
                  </a:lnTo>
                  <a:lnTo>
                    <a:pt x="959167" y="1116724"/>
                  </a:lnTo>
                  <a:lnTo>
                    <a:pt x="921231" y="1140860"/>
                  </a:lnTo>
                  <a:lnTo>
                    <a:pt x="881472" y="1162220"/>
                  </a:lnTo>
                  <a:lnTo>
                    <a:pt x="840024" y="1180667"/>
                  </a:lnTo>
                  <a:lnTo>
                    <a:pt x="797025" y="1196065"/>
                  </a:lnTo>
                  <a:lnTo>
                    <a:pt x="752609" y="1208278"/>
                  </a:lnTo>
                  <a:lnTo>
                    <a:pt x="706914" y="1217171"/>
                  </a:lnTo>
                  <a:lnTo>
                    <a:pt x="660075" y="1222606"/>
                  </a:lnTo>
                  <a:lnTo>
                    <a:pt x="612228" y="1224448"/>
                  </a:lnTo>
                  <a:lnTo>
                    <a:pt x="564383" y="1222606"/>
                  </a:lnTo>
                  <a:lnTo>
                    <a:pt x="517545" y="1217171"/>
                  </a:lnTo>
                  <a:lnTo>
                    <a:pt x="471850" y="1208278"/>
                  </a:lnTo>
                  <a:lnTo>
                    <a:pt x="427434" y="1196065"/>
                  </a:lnTo>
                  <a:lnTo>
                    <a:pt x="384434" y="1180667"/>
                  </a:lnTo>
                  <a:lnTo>
                    <a:pt x="342986" y="1162220"/>
                  </a:lnTo>
                  <a:lnTo>
                    <a:pt x="303225" y="1140860"/>
                  </a:lnTo>
                  <a:lnTo>
                    <a:pt x="265288" y="1116724"/>
                  </a:lnTo>
                  <a:lnTo>
                    <a:pt x="229310" y="1089948"/>
                  </a:lnTo>
                  <a:lnTo>
                    <a:pt x="195429" y="1060667"/>
                  </a:lnTo>
                  <a:lnTo>
                    <a:pt x="163780" y="1029018"/>
                  </a:lnTo>
                  <a:lnTo>
                    <a:pt x="134499" y="995137"/>
                  </a:lnTo>
                  <a:lnTo>
                    <a:pt x="107723" y="959161"/>
                  </a:lnTo>
                  <a:lnTo>
                    <a:pt x="83587" y="921224"/>
                  </a:lnTo>
                  <a:lnTo>
                    <a:pt x="62227" y="881464"/>
                  </a:lnTo>
                  <a:lnTo>
                    <a:pt x="43780" y="840016"/>
                  </a:lnTo>
                  <a:lnTo>
                    <a:pt x="28382" y="797017"/>
                  </a:lnTo>
                  <a:lnTo>
                    <a:pt x="16169" y="752602"/>
                  </a:lnTo>
                  <a:lnTo>
                    <a:pt x="7277" y="706909"/>
                  </a:lnTo>
                  <a:lnTo>
                    <a:pt x="1841" y="660072"/>
                  </a:lnTo>
                  <a:lnTo>
                    <a:pt x="0" y="61222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772156" y="10160"/>
            <a:ext cx="7758853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INDUSTRIAL</a:t>
            </a:r>
            <a:r>
              <a:rPr sz="2800" u="heavy" spc="3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POLICY</a:t>
            </a:r>
            <a:r>
              <a:rPr sz="2800" u="heavy" spc="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RESOLUTION,</a:t>
            </a:r>
            <a:r>
              <a:rPr sz="280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28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1977</a:t>
            </a:r>
            <a:endParaRPr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52944" y="689103"/>
            <a:ext cx="7854527" cy="881380"/>
            <a:chOff x="1989708" y="790701"/>
            <a:chExt cx="5890895" cy="881380"/>
          </a:xfrm>
        </p:grpSpPr>
        <p:sp>
          <p:nvSpPr>
            <p:cNvPr id="4" name="object 4"/>
            <p:cNvSpPr/>
            <p:nvPr/>
          </p:nvSpPr>
          <p:spPr>
            <a:xfrm>
              <a:off x="1989708" y="790701"/>
              <a:ext cx="5890895" cy="881380"/>
            </a:xfrm>
            <a:custGeom>
              <a:avLst/>
              <a:gdLst/>
              <a:ahLst/>
              <a:cxnLst/>
              <a:rect l="l" t="t" r="r" b="b"/>
              <a:pathLst>
                <a:path w="5890895" h="881380">
                  <a:moveTo>
                    <a:pt x="5890768" y="0"/>
                  </a:moveTo>
                  <a:lnTo>
                    <a:pt x="440563" y="0"/>
                  </a:lnTo>
                  <a:lnTo>
                    <a:pt x="0" y="440563"/>
                  </a:lnTo>
                  <a:lnTo>
                    <a:pt x="440563" y="880999"/>
                  </a:lnTo>
                  <a:lnTo>
                    <a:pt x="5890768" y="880999"/>
                  </a:lnTo>
                  <a:lnTo>
                    <a:pt x="589076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89708" y="790701"/>
              <a:ext cx="5890895" cy="881380"/>
            </a:xfrm>
            <a:custGeom>
              <a:avLst/>
              <a:gdLst/>
              <a:ahLst/>
              <a:cxnLst/>
              <a:rect l="l" t="t" r="r" b="b"/>
              <a:pathLst>
                <a:path w="5890895" h="881380">
                  <a:moveTo>
                    <a:pt x="5890768" y="880999"/>
                  </a:moveTo>
                  <a:lnTo>
                    <a:pt x="440563" y="880999"/>
                  </a:lnTo>
                  <a:lnTo>
                    <a:pt x="0" y="440563"/>
                  </a:lnTo>
                  <a:lnTo>
                    <a:pt x="440563" y="0"/>
                  </a:lnTo>
                  <a:lnTo>
                    <a:pt x="5890768" y="0"/>
                  </a:lnTo>
                  <a:lnTo>
                    <a:pt x="5890768" y="8809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761145" y="953391"/>
            <a:ext cx="427736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Correction</a:t>
            </a:r>
            <a:r>
              <a:rPr sz="220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1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regional</a:t>
            </a:r>
            <a:r>
              <a:rPr sz="2200" b="1" spc="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imbalances</a:t>
            </a:r>
            <a:r>
              <a:rPr sz="2200" spc="-5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endParaRPr sz="220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48763" y="676403"/>
            <a:ext cx="8475980" cy="2050414"/>
            <a:chOff x="1536572" y="778001"/>
            <a:chExt cx="6356985" cy="205041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49272" y="790701"/>
              <a:ext cx="880999" cy="8809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49272" y="790701"/>
              <a:ext cx="881380" cy="881380"/>
            </a:xfrm>
            <a:custGeom>
              <a:avLst/>
              <a:gdLst/>
              <a:ahLst/>
              <a:cxnLst/>
              <a:rect l="l" t="t" r="r" b="b"/>
              <a:pathLst>
                <a:path w="881380" h="881380">
                  <a:moveTo>
                    <a:pt x="0" y="440563"/>
                  </a:moveTo>
                  <a:lnTo>
                    <a:pt x="2584" y="392556"/>
                  </a:lnTo>
                  <a:lnTo>
                    <a:pt x="10160" y="346047"/>
                  </a:lnTo>
                  <a:lnTo>
                    <a:pt x="22457" y="301304"/>
                  </a:lnTo>
                  <a:lnTo>
                    <a:pt x="39207" y="258598"/>
                  </a:lnTo>
                  <a:lnTo>
                    <a:pt x="60141" y="218195"/>
                  </a:lnTo>
                  <a:lnTo>
                    <a:pt x="84990" y="180365"/>
                  </a:lnTo>
                  <a:lnTo>
                    <a:pt x="113485" y="145376"/>
                  </a:lnTo>
                  <a:lnTo>
                    <a:pt x="145357" y="113498"/>
                  </a:lnTo>
                  <a:lnTo>
                    <a:pt x="180337" y="84998"/>
                  </a:lnTo>
                  <a:lnTo>
                    <a:pt x="218157" y="60146"/>
                  </a:lnTo>
                  <a:lnTo>
                    <a:pt x="258548" y="39210"/>
                  </a:lnTo>
                  <a:lnTo>
                    <a:pt x="301239" y="22458"/>
                  </a:lnTo>
                  <a:lnTo>
                    <a:pt x="345964" y="10160"/>
                  </a:lnTo>
                  <a:lnTo>
                    <a:pt x="392452" y="2584"/>
                  </a:lnTo>
                  <a:lnTo>
                    <a:pt x="440435" y="0"/>
                  </a:lnTo>
                  <a:lnTo>
                    <a:pt x="488442" y="2584"/>
                  </a:lnTo>
                  <a:lnTo>
                    <a:pt x="534951" y="10160"/>
                  </a:lnTo>
                  <a:lnTo>
                    <a:pt x="579694" y="22458"/>
                  </a:lnTo>
                  <a:lnTo>
                    <a:pt x="622400" y="39210"/>
                  </a:lnTo>
                  <a:lnTo>
                    <a:pt x="662803" y="60146"/>
                  </a:lnTo>
                  <a:lnTo>
                    <a:pt x="700633" y="84998"/>
                  </a:lnTo>
                  <a:lnTo>
                    <a:pt x="735622" y="113498"/>
                  </a:lnTo>
                  <a:lnTo>
                    <a:pt x="767500" y="145376"/>
                  </a:lnTo>
                  <a:lnTo>
                    <a:pt x="796000" y="180365"/>
                  </a:lnTo>
                  <a:lnTo>
                    <a:pt x="820852" y="218195"/>
                  </a:lnTo>
                  <a:lnTo>
                    <a:pt x="841788" y="258598"/>
                  </a:lnTo>
                  <a:lnTo>
                    <a:pt x="858540" y="301304"/>
                  </a:lnTo>
                  <a:lnTo>
                    <a:pt x="870838" y="346047"/>
                  </a:lnTo>
                  <a:lnTo>
                    <a:pt x="878414" y="392556"/>
                  </a:lnTo>
                  <a:lnTo>
                    <a:pt x="880999" y="440563"/>
                  </a:lnTo>
                  <a:lnTo>
                    <a:pt x="878414" y="488546"/>
                  </a:lnTo>
                  <a:lnTo>
                    <a:pt x="870838" y="535034"/>
                  </a:lnTo>
                  <a:lnTo>
                    <a:pt x="858540" y="579759"/>
                  </a:lnTo>
                  <a:lnTo>
                    <a:pt x="841788" y="622450"/>
                  </a:lnTo>
                  <a:lnTo>
                    <a:pt x="820852" y="662841"/>
                  </a:lnTo>
                  <a:lnTo>
                    <a:pt x="796000" y="700661"/>
                  </a:lnTo>
                  <a:lnTo>
                    <a:pt x="767500" y="735641"/>
                  </a:lnTo>
                  <a:lnTo>
                    <a:pt x="735622" y="767513"/>
                  </a:lnTo>
                  <a:lnTo>
                    <a:pt x="700633" y="796008"/>
                  </a:lnTo>
                  <a:lnTo>
                    <a:pt x="662803" y="820857"/>
                  </a:lnTo>
                  <a:lnTo>
                    <a:pt x="622400" y="841791"/>
                  </a:lnTo>
                  <a:lnTo>
                    <a:pt x="579694" y="858541"/>
                  </a:lnTo>
                  <a:lnTo>
                    <a:pt x="534951" y="870838"/>
                  </a:lnTo>
                  <a:lnTo>
                    <a:pt x="488442" y="878414"/>
                  </a:lnTo>
                  <a:lnTo>
                    <a:pt x="440435" y="880999"/>
                  </a:lnTo>
                  <a:lnTo>
                    <a:pt x="392452" y="878414"/>
                  </a:lnTo>
                  <a:lnTo>
                    <a:pt x="345964" y="870838"/>
                  </a:lnTo>
                  <a:lnTo>
                    <a:pt x="301239" y="858541"/>
                  </a:lnTo>
                  <a:lnTo>
                    <a:pt x="258548" y="841791"/>
                  </a:lnTo>
                  <a:lnTo>
                    <a:pt x="218157" y="820857"/>
                  </a:lnTo>
                  <a:lnTo>
                    <a:pt x="180337" y="796008"/>
                  </a:lnTo>
                  <a:lnTo>
                    <a:pt x="145357" y="767513"/>
                  </a:lnTo>
                  <a:lnTo>
                    <a:pt x="113485" y="735641"/>
                  </a:lnTo>
                  <a:lnTo>
                    <a:pt x="84990" y="700661"/>
                  </a:lnTo>
                  <a:lnTo>
                    <a:pt x="60141" y="662841"/>
                  </a:lnTo>
                  <a:lnTo>
                    <a:pt x="39207" y="622450"/>
                  </a:lnTo>
                  <a:lnTo>
                    <a:pt x="22457" y="579759"/>
                  </a:lnTo>
                  <a:lnTo>
                    <a:pt x="10160" y="535034"/>
                  </a:lnTo>
                  <a:lnTo>
                    <a:pt x="2584" y="488546"/>
                  </a:lnTo>
                  <a:lnTo>
                    <a:pt x="0" y="4405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989708" y="1934718"/>
              <a:ext cx="5890895" cy="881380"/>
            </a:xfrm>
            <a:custGeom>
              <a:avLst/>
              <a:gdLst/>
              <a:ahLst/>
              <a:cxnLst/>
              <a:rect l="l" t="t" r="r" b="b"/>
              <a:pathLst>
                <a:path w="5890895" h="881380">
                  <a:moveTo>
                    <a:pt x="5890768" y="0"/>
                  </a:moveTo>
                  <a:lnTo>
                    <a:pt x="440563" y="0"/>
                  </a:lnTo>
                  <a:lnTo>
                    <a:pt x="0" y="440436"/>
                  </a:lnTo>
                  <a:lnTo>
                    <a:pt x="440563" y="880999"/>
                  </a:lnTo>
                  <a:lnTo>
                    <a:pt x="5890768" y="880999"/>
                  </a:lnTo>
                  <a:lnTo>
                    <a:pt x="589076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989708" y="1934718"/>
              <a:ext cx="5890895" cy="881380"/>
            </a:xfrm>
            <a:custGeom>
              <a:avLst/>
              <a:gdLst/>
              <a:ahLst/>
              <a:cxnLst/>
              <a:rect l="l" t="t" r="r" b="b"/>
              <a:pathLst>
                <a:path w="5890895" h="881380">
                  <a:moveTo>
                    <a:pt x="5890768" y="880999"/>
                  </a:moveTo>
                  <a:lnTo>
                    <a:pt x="440563" y="880999"/>
                  </a:lnTo>
                  <a:lnTo>
                    <a:pt x="0" y="440436"/>
                  </a:lnTo>
                  <a:lnTo>
                    <a:pt x="440563" y="0"/>
                  </a:lnTo>
                  <a:lnTo>
                    <a:pt x="5890768" y="0"/>
                  </a:lnTo>
                  <a:lnTo>
                    <a:pt x="5890768" y="880999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81829" y="1899487"/>
            <a:ext cx="7112000" cy="71878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 indent="106680">
              <a:spcBef>
                <a:spcPts val="325"/>
              </a:spcBef>
            </a:pPr>
            <a:r>
              <a:rPr sz="2200" spc="-5" dirty="0">
                <a:latin typeface="Times New Roman" pitchFamily="18" charset="0"/>
                <a:cs typeface="Times New Roman" pitchFamily="18" charset="0"/>
              </a:rPr>
              <a:t>Maximum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production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achieving </a:t>
            </a:r>
            <a:r>
              <a:rPr sz="2200" b="1" u="sng" dirty="0">
                <a:latin typeface="Times New Roman" pitchFamily="18" charset="0"/>
                <a:cs typeface="Times New Roman" pitchFamily="18" charset="0"/>
              </a:rPr>
              <a:t>higher</a:t>
            </a:r>
            <a:r>
              <a:rPr lang="en-IN" sz="2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spc="-10" dirty="0">
                <a:latin typeface="Times New Roman" pitchFamily="18" charset="0"/>
                <a:cs typeface="Times New Roman" pitchFamily="18" charset="0"/>
              </a:rPr>
              <a:t>productivity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spc="-5" dirty="0">
                <a:latin typeface="Times New Roman" pitchFamily="18" charset="0"/>
                <a:cs typeface="Times New Roman" pitchFamily="18" charset="0"/>
              </a:rPr>
              <a:t>Higher</a:t>
            </a:r>
            <a:r>
              <a:rPr sz="2200" b="1" u="sng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spc="-5" dirty="0">
                <a:latin typeface="Times New Roman" pitchFamily="18" charset="0"/>
                <a:cs typeface="Times New Roman" pitchFamily="18" charset="0"/>
              </a:rPr>
              <a:t>employment</a:t>
            </a:r>
            <a:r>
              <a:rPr sz="2200" b="1" u="sng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generation;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48763" y="1820420"/>
            <a:ext cx="8475980" cy="2656205"/>
            <a:chOff x="1536572" y="1922017"/>
            <a:chExt cx="6356985" cy="265620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9272" y="1934717"/>
              <a:ext cx="880999" cy="8809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549272" y="1934717"/>
              <a:ext cx="881380" cy="881380"/>
            </a:xfrm>
            <a:custGeom>
              <a:avLst/>
              <a:gdLst/>
              <a:ahLst/>
              <a:cxnLst/>
              <a:rect l="l" t="t" r="r" b="b"/>
              <a:pathLst>
                <a:path w="881380" h="881380">
                  <a:moveTo>
                    <a:pt x="0" y="440436"/>
                  </a:moveTo>
                  <a:lnTo>
                    <a:pt x="2584" y="392452"/>
                  </a:lnTo>
                  <a:lnTo>
                    <a:pt x="10160" y="345964"/>
                  </a:lnTo>
                  <a:lnTo>
                    <a:pt x="22457" y="301239"/>
                  </a:lnTo>
                  <a:lnTo>
                    <a:pt x="39207" y="258548"/>
                  </a:lnTo>
                  <a:lnTo>
                    <a:pt x="60141" y="218157"/>
                  </a:lnTo>
                  <a:lnTo>
                    <a:pt x="84990" y="180337"/>
                  </a:lnTo>
                  <a:lnTo>
                    <a:pt x="113485" y="145357"/>
                  </a:lnTo>
                  <a:lnTo>
                    <a:pt x="145357" y="113485"/>
                  </a:lnTo>
                  <a:lnTo>
                    <a:pt x="180337" y="84990"/>
                  </a:lnTo>
                  <a:lnTo>
                    <a:pt x="218157" y="60141"/>
                  </a:lnTo>
                  <a:lnTo>
                    <a:pt x="258548" y="39207"/>
                  </a:lnTo>
                  <a:lnTo>
                    <a:pt x="301239" y="22457"/>
                  </a:lnTo>
                  <a:lnTo>
                    <a:pt x="345964" y="10160"/>
                  </a:lnTo>
                  <a:lnTo>
                    <a:pt x="392452" y="2584"/>
                  </a:lnTo>
                  <a:lnTo>
                    <a:pt x="440435" y="0"/>
                  </a:lnTo>
                  <a:lnTo>
                    <a:pt x="488442" y="2584"/>
                  </a:lnTo>
                  <a:lnTo>
                    <a:pt x="534951" y="10160"/>
                  </a:lnTo>
                  <a:lnTo>
                    <a:pt x="579694" y="22457"/>
                  </a:lnTo>
                  <a:lnTo>
                    <a:pt x="622400" y="39207"/>
                  </a:lnTo>
                  <a:lnTo>
                    <a:pt x="662803" y="60141"/>
                  </a:lnTo>
                  <a:lnTo>
                    <a:pt x="700633" y="84990"/>
                  </a:lnTo>
                  <a:lnTo>
                    <a:pt x="735622" y="113485"/>
                  </a:lnTo>
                  <a:lnTo>
                    <a:pt x="767500" y="145357"/>
                  </a:lnTo>
                  <a:lnTo>
                    <a:pt x="796000" y="180337"/>
                  </a:lnTo>
                  <a:lnTo>
                    <a:pt x="820852" y="218157"/>
                  </a:lnTo>
                  <a:lnTo>
                    <a:pt x="841788" y="258548"/>
                  </a:lnTo>
                  <a:lnTo>
                    <a:pt x="858540" y="301239"/>
                  </a:lnTo>
                  <a:lnTo>
                    <a:pt x="870838" y="345964"/>
                  </a:lnTo>
                  <a:lnTo>
                    <a:pt x="878414" y="392452"/>
                  </a:lnTo>
                  <a:lnTo>
                    <a:pt x="880999" y="440436"/>
                  </a:lnTo>
                  <a:lnTo>
                    <a:pt x="878414" y="488442"/>
                  </a:lnTo>
                  <a:lnTo>
                    <a:pt x="870838" y="534951"/>
                  </a:lnTo>
                  <a:lnTo>
                    <a:pt x="858540" y="579694"/>
                  </a:lnTo>
                  <a:lnTo>
                    <a:pt x="841788" y="622400"/>
                  </a:lnTo>
                  <a:lnTo>
                    <a:pt x="820852" y="662803"/>
                  </a:lnTo>
                  <a:lnTo>
                    <a:pt x="796000" y="700633"/>
                  </a:lnTo>
                  <a:lnTo>
                    <a:pt x="767500" y="735622"/>
                  </a:lnTo>
                  <a:lnTo>
                    <a:pt x="735622" y="767500"/>
                  </a:lnTo>
                  <a:lnTo>
                    <a:pt x="700633" y="796000"/>
                  </a:lnTo>
                  <a:lnTo>
                    <a:pt x="662803" y="820852"/>
                  </a:lnTo>
                  <a:lnTo>
                    <a:pt x="622400" y="841788"/>
                  </a:lnTo>
                  <a:lnTo>
                    <a:pt x="579694" y="858540"/>
                  </a:lnTo>
                  <a:lnTo>
                    <a:pt x="534951" y="870838"/>
                  </a:lnTo>
                  <a:lnTo>
                    <a:pt x="488442" y="878414"/>
                  </a:lnTo>
                  <a:lnTo>
                    <a:pt x="440435" y="880999"/>
                  </a:lnTo>
                  <a:lnTo>
                    <a:pt x="392452" y="878414"/>
                  </a:lnTo>
                  <a:lnTo>
                    <a:pt x="345964" y="870838"/>
                  </a:lnTo>
                  <a:lnTo>
                    <a:pt x="301239" y="858540"/>
                  </a:lnTo>
                  <a:lnTo>
                    <a:pt x="258548" y="841788"/>
                  </a:lnTo>
                  <a:lnTo>
                    <a:pt x="218157" y="820852"/>
                  </a:lnTo>
                  <a:lnTo>
                    <a:pt x="180337" y="796000"/>
                  </a:lnTo>
                  <a:lnTo>
                    <a:pt x="145357" y="767500"/>
                  </a:lnTo>
                  <a:lnTo>
                    <a:pt x="113485" y="735622"/>
                  </a:lnTo>
                  <a:lnTo>
                    <a:pt x="84990" y="700633"/>
                  </a:lnTo>
                  <a:lnTo>
                    <a:pt x="60141" y="662803"/>
                  </a:lnTo>
                  <a:lnTo>
                    <a:pt x="39207" y="622400"/>
                  </a:lnTo>
                  <a:lnTo>
                    <a:pt x="22457" y="579694"/>
                  </a:lnTo>
                  <a:lnTo>
                    <a:pt x="10160" y="534951"/>
                  </a:lnTo>
                  <a:lnTo>
                    <a:pt x="2584" y="488442"/>
                  </a:lnTo>
                  <a:lnTo>
                    <a:pt x="0" y="44043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989708" y="3078733"/>
              <a:ext cx="5890895" cy="1486535"/>
            </a:xfrm>
            <a:custGeom>
              <a:avLst/>
              <a:gdLst/>
              <a:ahLst/>
              <a:cxnLst/>
              <a:rect l="l" t="t" r="r" b="b"/>
              <a:pathLst>
                <a:path w="5890895" h="1486535">
                  <a:moveTo>
                    <a:pt x="5890768" y="0"/>
                  </a:moveTo>
                  <a:lnTo>
                    <a:pt x="743204" y="0"/>
                  </a:lnTo>
                  <a:lnTo>
                    <a:pt x="0" y="743203"/>
                  </a:lnTo>
                  <a:lnTo>
                    <a:pt x="743204" y="1486408"/>
                  </a:lnTo>
                  <a:lnTo>
                    <a:pt x="5890768" y="1486408"/>
                  </a:lnTo>
                  <a:lnTo>
                    <a:pt x="589076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989708" y="3078733"/>
              <a:ext cx="5890895" cy="1486535"/>
            </a:xfrm>
            <a:custGeom>
              <a:avLst/>
              <a:gdLst/>
              <a:ahLst/>
              <a:cxnLst/>
              <a:rect l="l" t="t" r="r" b="b"/>
              <a:pathLst>
                <a:path w="5890895" h="1486535">
                  <a:moveTo>
                    <a:pt x="5890768" y="1486408"/>
                  </a:moveTo>
                  <a:lnTo>
                    <a:pt x="743204" y="1486408"/>
                  </a:lnTo>
                  <a:lnTo>
                    <a:pt x="0" y="743203"/>
                  </a:lnTo>
                  <a:lnTo>
                    <a:pt x="743204" y="0"/>
                  </a:lnTo>
                  <a:lnTo>
                    <a:pt x="5890768" y="0"/>
                  </a:lnTo>
                  <a:lnTo>
                    <a:pt x="5890768" y="1486408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14572" y="3244598"/>
            <a:ext cx="6372013" cy="97013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065" marR="5080" algn="ctr">
              <a:lnSpc>
                <a:spcPts val="1970"/>
              </a:lnSpc>
              <a:spcBef>
                <a:spcPts val="325"/>
              </a:spcBef>
            </a:pPr>
            <a:r>
              <a:rPr sz="2200" b="1" u="sng" spc="-5" dirty="0">
                <a:latin typeface="Times New Roman" pitchFamily="18" charset="0"/>
                <a:cs typeface="Times New Roman" pitchFamily="18" charset="0"/>
              </a:rPr>
              <a:t>Strengthening of </a:t>
            </a:r>
            <a:r>
              <a:rPr sz="2200" b="1" u="sng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200" b="1" u="sng" spc="-10" dirty="0">
                <a:latin typeface="Times New Roman" pitchFamily="18" charset="0"/>
                <a:cs typeface="Times New Roman" pitchFamily="18" charset="0"/>
              </a:rPr>
              <a:t>agricultural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base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through agro </a:t>
            </a:r>
            <a:r>
              <a:rPr sz="2200" spc="-3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22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industries;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marL="3175" algn="ctr">
              <a:lnSpc>
                <a:spcPct val="100000"/>
              </a:lnSpc>
              <a:spcBef>
                <a:spcPts val="550"/>
              </a:spcBef>
            </a:pPr>
            <a:r>
              <a:rPr sz="2200" b="1" u="sng" spc="-10" dirty="0">
                <a:latin typeface="Times New Roman" pitchFamily="18" charset="0"/>
                <a:cs typeface="Times New Roman" pitchFamily="18" charset="0"/>
              </a:rPr>
              <a:t>Promotion </a:t>
            </a:r>
            <a:r>
              <a:rPr sz="2200" b="1" u="sng" spc="-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200" b="1" u="sng" spc="-10" dirty="0">
                <a:latin typeface="Times New Roman" pitchFamily="18" charset="0"/>
                <a:cs typeface="Times New Roman" pitchFamily="18" charset="0"/>
              </a:rPr>
              <a:t>export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-oriented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industries;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48763" y="3267078"/>
            <a:ext cx="8475980" cy="3497579"/>
            <a:chOff x="1536572" y="3368675"/>
            <a:chExt cx="6356985" cy="3497579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49272" y="3381375"/>
              <a:ext cx="880999" cy="88099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549272" y="3381375"/>
              <a:ext cx="881380" cy="881380"/>
            </a:xfrm>
            <a:custGeom>
              <a:avLst/>
              <a:gdLst/>
              <a:ahLst/>
              <a:cxnLst/>
              <a:rect l="l" t="t" r="r" b="b"/>
              <a:pathLst>
                <a:path w="881380" h="881379">
                  <a:moveTo>
                    <a:pt x="0" y="440563"/>
                  </a:moveTo>
                  <a:lnTo>
                    <a:pt x="2584" y="392556"/>
                  </a:lnTo>
                  <a:lnTo>
                    <a:pt x="10160" y="346047"/>
                  </a:lnTo>
                  <a:lnTo>
                    <a:pt x="22457" y="301304"/>
                  </a:lnTo>
                  <a:lnTo>
                    <a:pt x="39207" y="258598"/>
                  </a:lnTo>
                  <a:lnTo>
                    <a:pt x="60141" y="218195"/>
                  </a:lnTo>
                  <a:lnTo>
                    <a:pt x="84990" y="180365"/>
                  </a:lnTo>
                  <a:lnTo>
                    <a:pt x="113485" y="145376"/>
                  </a:lnTo>
                  <a:lnTo>
                    <a:pt x="145357" y="113498"/>
                  </a:lnTo>
                  <a:lnTo>
                    <a:pt x="180337" y="84998"/>
                  </a:lnTo>
                  <a:lnTo>
                    <a:pt x="218157" y="60146"/>
                  </a:lnTo>
                  <a:lnTo>
                    <a:pt x="258548" y="39210"/>
                  </a:lnTo>
                  <a:lnTo>
                    <a:pt x="301239" y="22458"/>
                  </a:lnTo>
                  <a:lnTo>
                    <a:pt x="345964" y="10160"/>
                  </a:lnTo>
                  <a:lnTo>
                    <a:pt x="392452" y="2584"/>
                  </a:lnTo>
                  <a:lnTo>
                    <a:pt x="440435" y="0"/>
                  </a:lnTo>
                  <a:lnTo>
                    <a:pt x="488442" y="2584"/>
                  </a:lnTo>
                  <a:lnTo>
                    <a:pt x="534951" y="10160"/>
                  </a:lnTo>
                  <a:lnTo>
                    <a:pt x="579694" y="22458"/>
                  </a:lnTo>
                  <a:lnTo>
                    <a:pt x="622400" y="39210"/>
                  </a:lnTo>
                  <a:lnTo>
                    <a:pt x="662803" y="60146"/>
                  </a:lnTo>
                  <a:lnTo>
                    <a:pt x="700633" y="84998"/>
                  </a:lnTo>
                  <a:lnTo>
                    <a:pt x="735622" y="113498"/>
                  </a:lnTo>
                  <a:lnTo>
                    <a:pt x="767500" y="145376"/>
                  </a:lnTo>
                  <a:lnTo>
                    <a:pt x="796000" y="180365"/>
                  </a:lnTo>
                  <a:lnTo>
                    <a:pt x="820852" y="218195"/>
                  </a:lnTo>
                  <a:lnTo>
                    <a:pt x="841788" y="258598"/>
                  </a:lnTo>
                  <a:lnTo>
                    <a:pt x="858540" y="301304"/>
                  </a:lnTo>
                  <a:lnTo>
                    <a:pt x="870838" y="346047"/>
                  </a:lnTo>
                  <a:lnTo>
                    <a:pt x="878414" y="392556"/>
                  </a:lnTo>
                  <a:lnTo>
                    <a:pt x="880999" y="440563"/>
                  </a:lnTo>
                  <a:lnTo>
                    <a:pt x="878414" y="488546"/>
                  </a:lnTo>
                  <a:lnTo>
                    <a:pt x="870838" y="535034"/>
                  </a:lnTo>
                  <a:lnTo>
                    <a:pt x="858540" y="579759"/>
                  </a:lnTo>
                  <a:lnTo>
                    <a:pt x="841788" y="622450"/>
                  </a:lnTo>
                  <a:lnTo>
                    <a:pt x="820852" y="662841"/>
                  </a:lnTo>
                  <a:lnTo>
                    <a:pt x="796000" y="700661"/>
                  </a:lnTo>
                  <a:lnTo>
                    <a:pt x="767500" y="735641"/>
                  </a:lnTo>
                  <a:lnTo>
                    <a:pt x="735622" y="767513"/>
                  </a:lnTo>
                  <a:lnTo>
                    <a:pt x="700633" y="796008"/>
                  </a:lnTo>
                  <a:lnTo>
                    <a:pt x="662803" y="820857"/>
                  </a:lnTo>
                  <a:lnTo>
                    <a:pt x="622400" y="841791"/>
                  </a:lnTo>
                  <a:lnTo>
                    <a:pt x="579694" y="858541"/>
                  </a:lnTo>
                  <a:lnTo>
                    <a:pt x="534951" y="870838"/>
                  </a:lnTo>
                  <a:lnTo>
                    <a:pt x="488442" y="878414"/>
                  </a:lnTo>
                  <a:lnTo>
                    <a:pt x="440435" y="880999"/>
                  </a:lnTo>
                  <a:lnTo>
                    <a:pt x="392452" y="878414"/>
                  </a:lnTo>
                  <a:lnTo>
                    <a:pt x="345964" y="870838"/>
                  </a:lnTo>
                  <a:lnTo>
                    <a:pt x="301239" y="858541"/>
                  </a:lnTo>
                  <a:lnTo>
                    <a:pt x="258548" y="841791"/>
                  </a:lnTo>
                  <a:lnTo>
                    <a:pt x="218157" y="820857"/>
                  </a:lnTo>
                  <a:lnTo>
                    <a:pt x="180337" y="796008"/>
                  </a:lnTo>
                  <a:lnTo>
                    <a:pt x="145357" y="767513"/>
                  </a:lnTo>
                  <a:lnTo>
                    <a:pt x="113485" y="735641"/>
                  </a:lnTo>
                  <a:lnTo>
                    <a:pt x="84990" y="700661"/>
                  </a:lnTo>
                  <a:lnTo>
                    <a:pt x="60141" y="662841"/>
                  </a:lnTo>
                  <a:lnTo>
                    <a:pt x="39207" y="622450"/>
                  </a:lnTo>
                  <a:lnTo>
                    <a:pt x="22457" y="579759"/>
                  </a:lnTo>
                  <a:lnTo>
                    <a:pt x="10160" y="535034"/>
                  </a:lnTo>
                  <a:lnTo>
                    <a:pt x="2584" y="488546"/>
                  </a:lnTo>
                  <a:lnTo>
                    <a:pt x="0" y="440563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989708" y="4828158"/>
              <a:ext cx="5890895" cy="881380"/>
            </a:xfrm>
            <a:custGeom>
              <a:avLst/>
              <a:gdLst/>
              <a:ahLst/>
              <a:cxnLst/>
              <a:rect l="l" t="t" r="r" b="b"/>
              <a:pathLst>
                <a:path w="5890895" h="881379">
                  <a:moveTo>
                    <a:pt x="5890768" y="0"/>
                  </a:moveTo>
                  <a:lnTo>
                    <a:pt x="440563" y="0"/>
                  </a:lnTo>
                  <a:lnTo>
                    <a:pt x="0" y="440436"/>
                  </a:lnTo>
                  <a:lnTo>
                    <a:pt x="440563" y="880922"/>
                  </a:lnTo>
                  <a:lnTo>
                    <a:pt x="5890768" y="880922"/>
                  </a:lnTo>
                  <a:lnTo>
                    <a:pt x="589076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989708" y="4828158"/>
              <a:ext cx="5890895" cy="881380"/>
            </a:xfrm>
            <a:custGeom>
              <a:avLst/>
              <a:gdLst/>
              <a:ahLst/>
              <a:cxnLst/>
              <a:rect l="l" t="t" r="r" b="b"/>
              <a:pathLst>
                <a:path w="5890895" h="881379">
                  <a:moveTo>
                    <a:pt x="5890768" y="880922"/>
                  </a:moveTo>
                  <a:lnTo>
                    <a:pt x="440563" y="880922"/>
                  </a:lnTo>
                  <a:lnTo>
                    <a:pt x="0" y="440436"/>
                  </a:lnTo>
                  <a:lnTo>
                    <a:pt x="440563" y="0"/>
                  </a:lnTo>
                  <a:lnTo>
                    <a:pt x="5890768" y="0"/>
                  </a:lnTo>
                  <a:lnTo>
                    <a:pt x="5890768" y="880922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9272" y="4828158"/>
              <a:ext cx="880999" cy="88092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549272" y="4828158"/>
              <a:ext cx="881380" cy="881380"/>
            </a:xfrm>
            <a:custGeom>
              <a:avLst/>
              <a:gdLst/>
              <a:ahLst/>
              <a:cxnLst/>
              <a:rect l="l" t="t" r="r" b="b"/>
              <a:pathLst>
                <a:path w="881380" h="881379">
                  <a:moveTo>
                    <a:pt x="0" y="440436"/>
                  </a:moveTo>
                  <a:lnTo>
                    <a:pt x="2584" y="392430"/>
                  </a:lnTo>
                  <a:lnTo>
                    <a:pt x="10160" y="345926"/>
                  </a:lnTo>
                  <a:lnTo>
                    <a:pt x="22457" y="301191"/>
                  </a:lnTo>
                  <a:lnTo>
                    <a:pt x="39207" y="258493"/>
                  </a:lnTo>
                  <a:lnTo>
                    <a:pt x="60141" y="218101"/>
                  </a:lnTo>
                  <a:lnTo>
                    <a:pt x="84990" y="180283"/>
                  </a:lnTo>
                  <a:lnTo>
                    <a:pt x="113485" y="145306"/>
                  </a:lnTo>
                  <a:lnTo>
                    <a:pt x="145357" y="113441"/>
                  </a:lnTo>
                  <a:lnTo>
                    <a:pt x="180337" y="84953"/>
                  </a:lnTo>
                  <a:lnTo>
                    <a:pt x="218157" y="60113"/>
                  </a:lnTo>
                  <a:lnTo>
                    <a:pt x="258548" y="39187"/>
                  </a:lnTo>
                  <a:lnTo>
                    <a:pt x="301239" y="22445"/>
                  </a:lnTo>
                  <a:lnTo>
                    <a:pt x="345964" y="10154"/>
                  </a:lnTo>
                  <a:lnTo>
                    <a:pt x="392452" y="2583"/>
                  </a:lnTo>
                  <a:lnTo>
                    <a:pt x="440435" y="0"/>
                  </a:lnTo>
                  <a:lnTo>
                    <a:pt x="488442" y="2583"/>
                  </a:lnTo>
                  <a:lnTo>
                    <a:pt x="534951" y="10154"/>
                  </a:lnTo>
                  <a:lnTo>
                    <a:pt x="579694" y="22445"/>
                  </a:lnTo>
                  <a:lnTo>
                    <a:pt x="622400" y="39187"/>
                  </a:lnTo>
                  <a:lnTo>
                    <a:pt x="662803" y="60113"/>
                  </a:lnTo>
                  <a:lnTo>
                    <a:pt x="700633" y="84953"/>
                  </a:lnTo>
                  <a:lnTo>
                    <a:pt x="735622" y="113441"/>
                  </a:lnTo>
                  <a:lnTo>
                    <a:pt x="767500" y="145306"/>
                  </a:lnTo>
                  <a:lnTo>
                    <a:pt x="796000" y="180283"/>
                  </a:lnTo>
                  <a:lnTo>
                    <a:pt x="820852" y="218101"/>
                  </a:lnTo>
                  <a:lnTo>
                    <a:pt x="841788" y="258493"/>
                  </a:lnTo>
                  <a:lnTo>
                    <a:pt x="858540" y="301191"/>
                  </a:lnTo>
                  <a:lnTo>
                    <a:pt x="870838" y="345926"/>
                  </a:lnTo>
                  <a:lnTo>
                    <a:pt x="878414" y="392430"/>
                  </a:lnTo>
                  <a:lnTo>
                    <a:pt x="880999" y="440436"/>
                  </a:lnTo>
                  <a:lnTo>
                    <a:pt x="878414" y="488441"/>
                  </a:lnTo>
                  <a:lnTo>
                    <a:pt x="870838" y="534948"/>
                  </a:lnTo>
                  <a:lnTo>
                    <a:pt x="858540" y="579686"/>
                  </a:lnTo>
                  <a:lnTo>
                    <a:pt x="841788" y="622387"/>
                  </a:lnTo>
                  <a:lnTo>
                    <a:pt x="820852" y="662783"/>
                  </a:lnTo>
                  <a:lnTo>
                    <a:pt x="796000" y="700606"/>
                  </a:lnTo>
                  <a:lnTo>
                    <a:pt x="767500" y="735587"/>
                  </a:lnTo>
                  <a:lnTo>
                    <a:pt x="735622" y="767458"/>
                  </a:lnTo>
                  <a:lnTo>
                    <a:pt x="700633" y="795951"/>
                  </a:lnTo>
                  <a:lnTo>
                    <a:pt x="662803" y="820796"/>
                  </a:lnTo>
                  <a:lnTo>
                    <a:pt x="622400" y="841726"/>
                  </a:lnTo>
                  <a:lnTo>
                    <a:pt x="579694" y="858472"/>
                  </a:lnTo>
                  <a:lnTo>
                    <a:pt x="534951" y="870765"/>
                  </a:lnTo>
                  <a:lnTo>
                    <a:pt x="488442" y="878338"/>
                  </a:lnTo>
                  <a:lnTo>
                    <a:pt x="440435" y="880922"/>
                  </a:lnTo>
                  <a:lnTo>
                    <a:pt x="392452" y="878338"/>
                  </a:lnTo>
                  <a:lnTo>
                    <a:pt x="345964" y="870765"/>
                  </a:lnTo>
                  <a:lnTo>
                    <a:pt x="301239" y="858472"/>
                  </a:lnTo>
                  <a:lnTo>
                    <a:pt x="258548" y="841726"/>
                  </a:lnTo>
                  <a:lnTo>
                    <a:pt x="218157" y="820796"/>
                  </a:lnTo>
                  <a:lnTo>
                    <a:pt x="180337" y="795951"/>
                  </a:lnTo>
                  <a:lnTo>
                    <a:pt x="145357" y="767458"/>
                  </a:lnTo>
                  <a:lnTo>
                    <a:pt x="113485" y="735587"/>
                  </a:lnTo>
                  <a:lnTo>
                    <a:pt x="84990" y="700606"/>
                  </a:lnTo>
                  <a:lnTo>
                    <a:pt x="60141" y="662783"/>
                  </a:lnTo>
                  <a:lnTo>
                    <a:pt x="39207" y="622387"/>
                  </a:lnTo>
                  <a:lnTo>
                    <a:pt x="22457" y="579686"/>
                  </a:lnTo>
                  <a:lnTo>
                    <a:pt x="10160" y="534948"/>
                  </a:lnTo>
                  <a:lnTo>
                    <a:pt x="2584" y="488441"/>
                  </a:lnTo>
                  <a:lnTo>
                    <a:pt x="0" y="44043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989708" y="5972060"/>
              <a:ext cx="5890895" cy="881380"/>
            </a:xfrm>
            <a:custGeom>
              <a:avLst/>
              <a:gdLst/>
              <a:ahLst/>
              <a:cxnLst/>
              <a:rect l="l" t="t" r="r" b="b"/>
              <a:pathLst>
                <a:path w="5890895" h="881379">
                  <a:moveTo>
                    <a:pt x="5890768" y="0"/>
                  </a:moveTo>
                  <a:lnTo>
                    <a:pt x="440563" y="0"/>
                  </a:lnTo>
                  <a:lnTo>
                    <a:pt x="0" y="440499"/>
                  </a:lnTo>
                  <a:lnTo>
                    <a:pt x="440563" y="880986"/>
                  </a:lnTo>
                  <a:lnTo>
                    <a:pt x="5890768" y="880986"/>
                  </a:lnTo>
                  <a:lnTo>
                    <a:pt x="5890768" y="0"/>
                  </a:lnTo>
                  <a:close/>
                </a:path>
              </a:pathLst>
            </a:custGeom>
            <a:solidFill>
              <a:schemeClr val="accent2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1989708" y="5972060"/>
              <a:ext cx="5890895" cy="881380"/>
            </a:xfrm>
            <a:custGeom>
              <a:avLst/>
              <a:gdLst/>
              <a:ahLst/>
              <a:cxnLst/>
              <a:rect l="l" t="t" r="r" b="b"/>
              <a:pathLst>
                <a:path w="5890895" h="881379">
                  <a:moveTo>
                    <a:pt x="5890768" y="880986"/>
                  </a:moveTo>
                  <a:lnTo>
                    <a:pt x="440563" y="880986"/>
                  </a:lnTo>
                  <a:lnTo>
                    <a:pt x="0" y="440499"/>
                  </a:lnTo>
                  <a:lnTo>
                    <a:pt x="440563" y="0"/>
                  </a:lnTo>
                  <a:lnTo>
                    <a:pt x="5890768" y="0"/>
                  </a:lnTo>
                  <a:lnTo>
                    <a:pt x="5890768" y="88098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10079" y="4712253"/>
            <a:ext cx="7198264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200" spc="-10" dirty="0">
                <a:latin typeface="Times New Roman" pitchFamily="18" charset="0"/>
                <a:cs typeface="Times New Roman" pitchFamily="18" charset="0"/>
              </a:rPr>
              <a:t>Promotion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of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federalism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equitable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sz="2200" spc="-5" dirty="0">
                <a:latin typeface="Times New Roman" pitchFamily="18" charset="0"/>
                <a:cs typeface="Times New Roman" pitchFamily="18" charset="0"/>
              </a:rPr>
              <a:t>spread</a:t>
            </a:r>
            <a:r>
              <a:rPr sz="22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spc="-10" dirty="0">
                <a:latin typeface="Times New Roman" pitchFamily="18" charset="0"/>
                <a:cs typeface="Times New Roman" pitchFamily="18" charset="0"/>
              </a:rPr>
              <a:t>investment</a:t>
            </a:r>
            <a:r>
              <a:rPr sz="2200" b="1" u="sng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200" b="1" u="sng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spc="-10" dirty="0">
                <a:latin typeface="Times New Roman" pitchFamily="18" charset="0"/>
                <a:cs typeface="Times New Roman" pitchFamily="18" charset="0"/>
              </a:rPr>
              <a:t>dispersal </a:t>
            </a:r>
            <a:r>
              <a:rPr sz="2200" b="1" u="sng" spc="-5" dirty="0">
                <a:latin typeface="Times New Roman" pitchFamily="18" charset="0"/>
                <a:cs typeface="Times New Roman" pitchFamily="18" charset="0"/>
              </a:rPr>
              <a:t>of returns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;</a:t>
            </a:r>
            <a:endParaRPr lang="en-IN" sz="2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200" spc="-5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IN" sz="2200" spc="-5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sz="2200" b="1" u="sng" spc="-5" dirty="0">
                <a:latin typeface="Times New Roman" pitchFamily="18" charset="0"/>
                <a:cs typeface="Times New Roman" pitchFamily="18" charset="0"/>
              </a:rPr>
              <a:t>Consumer</a:t>
            </a:r>
            <a:r>
              <a:rPr sz="2200" b="1" u="sng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spc="-10" dirty="0">
                <a:latin typeface="Times New Roman" pitchFamily="18" charset="0"/>
                <a:cs typeface="Times New Roman" pitchFamily="18" charset="0"/>
              </a:rPr>
              <a:t>protection</a:t>
            </a:r>
            <a:r>
              <a:rPr sz="2200" b="1" u="sng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spc="-10" dirty="0">
                <a:latin typeface="Times New Roman" pitchFamily="18" charset="0"/>
                <a:cs typeface="Times New Roman" pitchFamily="18" charset="0"/>
              </a:rPr>
              <a:t>against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high</a:t>
            </a:r>
            <a:r>
              <a:rPr sz="22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spc="-5" dirty="0">
                <a:latin typeface="Times New Roman" pitchFamily="18" charset="0"/>
                <a:cs typeface="Times New Roman" pitchFamily="18" charset="0"/>
              </a:rPr>
              <a:t>prices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200" spc="-5" dirty="0">
                <a:latin typeface="Times New Roman" pitchFamily="18" charset="0"/>
                <a:cs typeface="Times New Roman" pitchFamily="18" charset="0"/>
              </a:rPr>
              <a:t> bad</a:t>
            </a:r>
            <a:r>
              <a:rPr lang="en-IN" sz="22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200" b="1" u="sng" spc="-20" dirty="0">
                <a:latin typeface="Times New Roman" pitchFamily="18" charset="0"/>
                <a:cs typeface="Times New Roman" pitchFamily="18" charset="0"/>
              </a:rPr>
              <a:t>quality</a:t>
            </a:r>
            <a:r>
              <a:rPr sz="2200" spc="-20" dirty="0">
                <a:latin typeface="Times New Roman" pitchFamily="18" charset="0"/>
                <a:cs typeface="Times New Roman" pitchFamily="18" charset="0"/>
              </a:rPr>
              <a:t>.</a:t>
            </a:r>
            <a:endParaRPr sz="2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048763" y="5857762"/>
            <a:ext cx="1209040" cy="906780"/>
            <a:chOff x="1536572" y="5959360"/>
            <a:chExt cx="906780" cy="906780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49272" y="5972060"/>
              <a:ext cx="880999" cy="88098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49272" y="5972060"/>
              <a:ext cx="881380" cy="881380"/>
            </a:xfrm>
            <a:custGeom>
              <a:avLst/>
              <a:gdLst/>
              <a:ahLst/>
              <a:cxnLst/>
              <a:rect l="l" t="t" r="r" b="b"/>
              <a:pathLst>
                <a:path w="881380" h="881379">
                  <a:moveTo>
                    <a:pt x="0" y="440499"/>
                  </a:moveTo>
                  <a:lnTo>
                    <a:pt x="2584" y="392502"/>
                  </a:lnTo>
                  <a:lnTo>
                    <a:pt x="10160" y="346002"/>
                  </a:lnTo>
                  <a:lnTo>
                    <a:pt x="22457" y="301267"/>
                  </a:lnTo>
                  <a:lnTo>
                    <a:pt x="39207" y="258567"/>
                  </a:lnTo>
                  <a:lnTo>
                    <a:pt x="60141" y="218170"/>
                  </a:lnTo>
                  <a:lnTo>
                    <a:pt x="84990" y="180346"/>
                  </a:lnTo>
                  <a:lnTo>
                    <a:pt x="113485" y="145362"/>
                  </a:lnTo>
                  <a:lnTo>
                    <a:pt x="145357" y="113487"/>
                  </a:lnTo>
                  <a:lnTo>
                    <a:pt x="180337" y="84990"/>
                  </a:lnTo>
                  <a:lnTo>
                    <a:pt x="218157" y="60141"/>
                  </a:lnTo>
                  <a:lnTo>
                    <a:pt x="258548" y="39206"/>
                  </a:lnTo>
                  <a:lnTo>
                    <a:pt x="301239" y="22456"/>
                  </a:lnTo>
                  <a:lnTo>
                    <a:pt x="345964" y="10160"/>
                  </a:lnTo>
                  <a:lnTo>
                    <a:pt x="392452" y="2584"/>
                  </a:lnTo>
                  <a:lnTo>
                    <a:pt x="440435" y="0"/>
                  </a:lnTo>
                  <a:lnTo>
                    <a:pt x="488442" y="2584"/>
                  </a:lnTo>
                  <a:lnTo>
                    <a:pt x="534951" y="10160"/>
                  </a:lnTo>
                  <a:lnTo>
                    <a:pt x="579694" y="22456"/>
                  </a:lnTo>
                  <a:lnTo>
                    <a:pt x="622400" y="39206"/>
                  </a:lnTo>
                  <a:lnTo>
                    <a:pt x="662803" y="60141"/>
                  </a:lnTo>
                  <a:lnTo>
                    <a:pt x="700633" y="84990"/>
                  </a:lnTo>
                  <a:lnTo>
                    <a:pt x="735622" y="113487"/>
                  </a:lnTo>
                  <a:lnTo>
                    <a:pt x="767500" y="145362"/>
                  </a:lnTo>
                  <a:lnTo>
                    <a:pt x="796000" y="180346"/>
                  </a:lnTo>
                  <a:lnTo>
                    <a:pt x="820852" y="218170"/>
                  </a:lnTo>
                  <a:lnTo>
                    <a:pt x="841788" y="258567"/>
                  </a:lnTo>
                  <a:lnTo>
                    <a:pt x="858540" y="301267"/>
                  </a:lnTo>
                  <a:lnTo>
                    <a:pt x="870838" y="346002"/>
                  </a:lnTo>
                  <a:lnTo>
                    <a:pt x="878414" y="392502"/>
                  </a:lnTo>
                  <a:lnTo>
                    <a:pt x="880999" y="440499"/>
                  </a:lnTo>
                  <a:lnTo>
                    <a:pt x="878414" y="488494"/>
                  </a:lnTo>
                  <a:lnTo>
                    <a:pt x="870838" y="534992"/>
                  </a:lnTo>
                  <a:lnTo>
                    <a:pt x="858540" y="579725"/>
                  </a:lnTo>
                  <a:lnTo>
                    <a:pt x="841788" y="622424"/>
                  </a:lnTo>
                  <a:lnTo>
                    <a:pt x="820852" y="662819"/>
                  </a:lnTo>
                  <a:lnTo>
                    <a:pt x="796000" y="700643"/>
                  </a:lnTo>
                  <a:lnTo>
                    <a:pt x="767500" y="735627"/>
                  </a:lnTo>
                  <a:lnTo>
                    <a:pt x="735622" y="767501"/>
                  </a:lnTo>
                  <a:lnTo>
                    <a:pt x="700633" y="795997"/>
                  </a:lnTo>
                  <a:lnTo>
                    <a:pt x="662803" y="820847"/>
                  </a:lnTo>
                  <a:lnTo>
                    <a:pt x="622400" y="841781"/>
                  </a:lnTo>
                  <a:lnTo>
                    <a:pt x="579694" y="858531"/>
                  </a:lnTo>
                  <a:lnTo>
                    <a:pt x="534951" y="870828"/>
                  </a:lnTo>
                  <a:lnTo>
                    <a:pt x="488442" y="878403"/>
                  </a:lnTo>
                  <a:lnTo>
                    <a:pt x="440435" y="880988"/>
                  </a:lnTo>
                  <a:lnTo>
                    <a:pt x="392452" y="878403"/>
                  </a:lnTo>
                  <a:lnTo>
                    <a:pt x="345964" y="870828"/>
                  </a:lnTo>
                  <a:lnTo>
                    <a:pt x="301239" y="858531"/>
                  </a:lnTo>
                  <a:lnTo>
                    <a:pt x="258548" y="841781"/>
                  </a:lnTo>
                  <a:lnTo>
                    <a:pt x="218157" y="820847"/>
                  </a:lnTo>
                  <a:lnTo>
                    <a:pt x="180337" y="795997"/>
                  </a:lnTo>
                  <a:lnTo>
                    <a:pt x="145357" y="767501"/>
                  </a:lnTo>
                  <a:lnTo>
                    <a:pt x="113485" y="735627"/>
                  </a:lnTo>
                  <a:lnTo>
                    <a:pt x="84990" y="700643"/>
                  </a:lnTo>
                  <a:lnTo>
                    <a:pt x="60141" y="662819"/>
                  </a:lnTo>
                  <a:lnTo>
                    <a:pt x="39207" y="622424"/>
                  </a:lnTo>
                  <a:lnTo>
                    <a:pt x="22457" y="579725"/>
                  </a:lnTo>
                  <a:lnTo>
                    <a:pt x="10160" y="534992"/>
                  </a:lnTo>
                  <a:lnTo>
                    <a:pt x="2584" y="488494"/>
                  </a:lnTo>
                  <a:lnTo>
                    <a:pt x="0" y="440499"/>
                  </a:lnTo>
                  <a:close/>
                </a:path>
              </a:pathLst>
            </a:custGeom>
            <a:ln w="253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010155" y="105250"/>
            <a:ext cx="8707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INDUSTRIAL</a:t>
            </a:r>
            <a:r>
              <a:rPr sz="3200" u="heavy" spc="-5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POLICY</a:t>
            </a:r>
            <a:r>
              <a:rPr sz="3200" u="heavy" spc="-2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heavy" spc="-1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RESOLUTION </a:t>
            </a:r>
            <a:r>
              <a:rPr sz="32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</a:rPr>
              <a:t>1980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779418E-BDDA-C720-4419-31660026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0775" y="207963"/>
            <a:ext cx="6858000" cy="838200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rgbClr val="257566"/>
                </a:solidFill>
              </a:rPr>
              <a:t>A Clash of Ethical Systems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55EB8B1-187A-88DE-7BF0-10F7C4952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28690"/>
              </p:ext>
            </p:extLst>
          </p:nvPr>
        </p:nvGraphicFramePr>
        <p:xfrm>
          <a:off x="1233055" y="1295400"/>
          <a:ext cx="8672946" cy="38100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43364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6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Business Beliefs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Government Beliefs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Individualistic ethic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Collectivistic ethic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Maximizes concession to self-interest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Subordinates individual</a:t>
                      </a:r>
                      <a:r>
                        <a:rPr lang="en-US" sz="22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 goals and self-interest to group goals and group interests</a:t>
                      </a:r>
                      <a:endParaRPr lang="en-US" sz="2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Minimizing the load of obligations society imposes on the individual (personal</a:t>
                      </a:r>
                      <a:r>
                        <a:rPr lang="en-US" sz="22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 freedom)</a:t>
                      </a:r>
                      <a:endParaRPr lang="en-US" sz="2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Maximizing obligations assumed by the individual and discourages self-interest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Emphasizes inequalities of individuals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Emphasizes equality of</a:t>
                      </a:r>
                      <a:r>
                        <a:rPr lang="en-US" sz="2200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Times New Roman" pitchFamily="18" charset="0"/>
                        </a:rPr>
                        <a:t> individuals</a:t>
                      </a:r>
                      <a:endParaRPr lang="en-US" sz="22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2962C8E-07DC-029C-7E3F-4EFC22BFF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1" y="228600"/>
            <a:ext cx="7116763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solidFill>
                  <a:srgbClr val="257566"/>
                </a:solidFill>
              </a:rPr>
              <a:t>Interaction of Business, Government, and the Public </a:t>
            </a:r>
            <a:r>
              <a:rPr lang="en-US" altLang="en-US" sz="1800" b="1">
                <a:solidFill>
                  <a:srgbClr val="257566"/>
                </a:solidFill>
              </a:rPr>
              <a:t>(1 of 2)</a:t>
            </a:r>
            <a:endParaRPr lang="en-US" altLang="en-US" sz="4000" b="1">
              <a:solidFill>
                <a:srgbClr val="25756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B69FE-0928-F2AC-9712-93EFB0F09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345" y="1447800"/>
            <a:ext cx="9340419" cy="5029200"/>
          </a:xfrm>
        </p:spPr>
        <p:txBody>
          <a:bodyPr rtlCol="0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3600" b="1" dirty="0">
                <a:solidFill>
                  <a:schemeClr val="tx2"/>
                </a:solidFill>
              </a:rPr>
              <a:t>Government-Business relationship -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Government influences business through regulation, taxation, and more.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Business influences government by lobbying, and more</a:t>
            </a:r>
          </a:p>
          <a:p>
            <a:pPr algn="l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4000" b="1" dirty="0">
                <a:solidFill>
                  <a:schemeClr val="tx2"/>
                </a:solidFill>
              </a:rPr>
              <a:t>Public-Government relationship -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Public influences government through voting and forming special interest groups. 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cs typeface="Times New Roman" pitchFamily="18" charset="0"/>
              </a:rPr>
              <a:t>Government influences the public with politicking, public policy formation, and other political influences. </a:t>
            </a:r>
          </a:p>
        </p:txBody>
      </p:sp>
    </p:spTree>
  </p:cSld>
  <p:clrMapOvr>
    <a:masterClrMapping/>
  </p:clrMapOvr>
  <p:transition spd="slow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6F6A08D3-E0BC-3D0E-4993-90B475250B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9001" y="228600"/>
            <a:ext cx="7116763" cy="990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>
                <a:solidFill>
                  <a:srgbClr val="257566"/>
                </a:solidFill>
              </a:rPr>
              <a:t>Interaction of Business, Government, and the Public </a:t>
            </a:r>
            <a:r>
              <a:rPr lang="en-US" altLang="en-US" sz="1800" b="1">
                <a:solidFill>
                  <a:srgbClr val="257566"/>
                </a:solidFill>
              </a:rPr>
              <a:t>(1 of 2)</a:t>
            </a:r>
            <a:endParaRPr lang="en-US" altLang="en-US" sz="4000" b="1">
              <a:solidFill>
                <a:srgbClr val="25756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455F5-072B-6EC6-B424-D9226A1B3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455" y="1828800"/>
            <a:ext cx="9160309" cy="4343400"/>
          </a:xfrm>
        </p:spPr>
        <p:txBody>
          <a:bodyPr rtlCol="0">
            <a:norm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3200" b="1" dirty="0">
                <a:solidFill>
                  <a:schemeClr val="tx2"/>
                </a:solidFill>
                <a:cs typeface="Times New Roman" pitchFamily="18" charset="0"/>
              </a:rPr>
              <a:t>Business-Public relationship -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Business influences the public through advertising, public relations, and other forms of communication</a:t>
            </a:r>
          </a:p>
          <a:p>
            <a:pPr marL="914400" lvl="1" indent="-457200" algn="l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chemeClr val="tx1"/>
                </a:solidFill>
                <a:cs typeface="Times New Roman" pitchFamily="18" charset="0"/>
              </a:rPr>
              <a:t>The public influences business through the marketplace, or by forming special interest groups.</a:t>
            </a: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002B-D1A2-665D-D324-2BCEE9F6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rgbClr val="257566"/>
                </a:solidFill>
                <a:cs typeface="Times New Roman" pitchFamily="18" charset="0"/>
              </a:rPr>
              <a:t>Interaction Among Business</a:t>
            </a:r>
            <a:r>
              <a:rPr lang="en-US" dirty="0">
                <a:solidFill>
                  <a:schemeClr val="tx2"/>
                </a:solidFill>
                <a:cs typeface="Times New Roman" pitchFamily="18" charset="0"/>
              </a:rPr>
              <a:t>, </a:t>
            </a:r>
            <a:r>
              <a:rPr lang="en-US" b="1" dirty="0">
                <a:solidFill>
                  <a:srgbClr val="257566"/>
                </a:solidFill>
                <a:cs typeface="Times New Roman" pitchFamily="18" charset="0"/>
              </a:rPr>
              <a:t>Government, and the Public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AD194B10-CB86-C8D6-090B-717ABBAA0F65}"/>
              </a:ext>
            </a:extLst>
          </p:cNvPr>
          <p:cNvGrpSpPr>
            <a:grpSpLocks/>
          </p:cNvGrpSpPr>
          <p:nvPr/>
        </p:nvGrpSpPr>
        <p:grpSpPr bwMode="auto">
          <a:xfrm>
            <a:off x="1671638" y="1554163"/>
            <a:ext cx="8824912" cy="4191000"/>
            <a:chOff x="96" y="864"/>
            <a:chExt cx="5559" cy="2640"/>
          </a:xfrm>
        </p:grpSpPr>
        <p:grpSp>
          <p:nvGrpSpPr>
            <p:cNvPr id="12294" name="Group 4">
              <a:extLst>
                <a:ext uri="{FF2B5EF4-FFF2-40B4-BE49-F238E27FC236}">
                  <a16:creationId xmlns:a16="http://schemas.microsoft.com/office/drawing/2014/main" id="{849AC69F-5E12-BBE7-E8F9-2BD5A6095D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864"/>
              <a:ext cx="4944" cy="2640"/>
              <a:chOff x="528" y="864"/>
              <a:chExt cx="4944" cy="2640"/>
            </a:xfrm>
          </p:grpSpPr>
          <p:sp>
            <p:nvSpPr>
              <p:cNvPr id="12297" name="Text Box 5">
                <a:extLst>
                  <a:ext uri="{FF2B5EF4-FFF2-40B4-BE49-F238E27FC236}">
                    <a16:creationId xmlns:a16="http://schemas.microsoft.com/office/drawing/2014/main" id="{496EFB2D-C534-26E0-6564-47BF6F2C70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3" y="864"/>
                <a:ext cx="86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b="1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Lobbying</a:t>
                </a:r>
              </a:p>
            </p:txBody>
          </p:sp>
          <p:sp>
            <p:nvSpPr>
              <p:cNvPr id="12298" name="Text Box 6">
                <a:extLst>
                  <a:ext uri="{FF2B5EF4-FFF2-40B4-BE49-F238E27FC236}">
                    <a16:creationId xmlns:a16="http://schemas.microsoft.com/office/drawing/2014/main" id="{B5EFABBD-6BDA-D77F-A92D-6C52B4291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1324"/>
                <a:ext cx="182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b="1">
                    <a:latin typeface="Calibri" panose="020F0502020204030204" pitchFamily="34" charset="0"/>
                    <a:cs typeface="Times New Roman" panose="02020603050405020304" pitchFamily="18" charset="0"/>
                  </a:rPr>
                  <a:t>Regulations and Other Forms of Persuasion</a:t>
                </a:r>
              </a:p>
            </p:txBody>
          </p:sp>
          <p:sp>
            <p:nvSpPr>
              <p:cNvPr id="12299" name="Text Box 7">
                <a:extLst>
                  <a:ext uri="{FF2B5EF4-FFF2-40B4-BE49-F238E27FC236}">
                    <a16:creationId xmlns:a16="http://schemas.microsoft.com/office/drawing/2014/main" id="{AECADFC0-5044-533B-26C0-36883D8899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56" y="2388"/>
                <a:ext cx="1178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168275" indent="-16827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b="1">
                    <a:latin typeface="Calibri" panose="020F0502020204030204" pitchFamily="34" charset="0"/>
                    <a:cs typeface="Times New Roman" panose="02020603050405020304" pitchFamily="18" charset="0"/>
                  </a:rPr>
                  <a:t>Advertising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b="1">
                    <a:latin typeface="Calibri" panose="020F0502020204030204" pitchFamily="34" charset="0"/>
                    <a:cs typeface="Times New Roman" panose="02020603050405020304" pitchFamily="18" charset="0"/>
                  </a:rPr>
                  <a:t>Public Relations</a:t>
                </a:r>
              </a:p>
            </p:txBody>
          </p:sp>
          <p:sp>
            <p:nvSpPr>
              <p:cNvPr id="12300" name="Text Box 8">
                <a:extLst>
                  <a:ext uri="{FF2B5EF4-FFF2-40B4-BE49-F238E27FC236}">
                    <a16:creationId xmlns:a16="http://schemas.microsoft.com/office/drawing/2014/main" id="{0B14517E-6381-E57B-EC93-79F470F40D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2215"/>
                <a:ext cx="1187" cy="7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marL="168275" indent="-168275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buFontTx/>
                  <a:buChar char="•"/>
                </a:pPr>
                <a:r>
                  <a:rPr lang="en-US" altLang="en-US" b="1">
                    <a:latin typeface="Calibri" panose="020F0502020204030204" pitchFamily="34" charset="0"/>
                    <a:cs typeface="Times New Roman" panose="02020603050405020304" pitchFamily="18" charset="0"/>
                  </a:rPr>
                  <a:t>Political Process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b="1">
                    <a:latin typeface="Calibri" panose="020F0502020204030204" pitchFamily="34" charset="0"/>
                    <a:cs typeface="Times New Roman" panose="02020603050405020304" pitchFamily="18" charset="0"/>
                  </a:rPr>
                  <a:t>Voting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b="1">
                    <a:latin typeface="Calibri" panose="020F0502020204030204" pitchFamily="34" charset="0"/>
                    <a:cs typeface="Times New Roman" panose="02020603050405020304" pitchFamily="18" charset="0"/>
                  </a:rPr>
                  <a:t>Interest Groups</a:t>
                </a:r>
              </a:p>
              <a:p>
                <a:pPr eaLnBrk="1" hangingPunct="1">
                  <a:buFontTx/>
                  <a:buChar char="•"/>
                </a:pPr>
                <a:r>
                  <a:rPr lang="en-US" altLang="en-US" b="1">
                    <a:latin typeface="Calibri" panose="020F0502020204030204" pitchFamily="34" charset="0"/>
                    <a:cs typeface="Times New Roman" panose="02020603050405020304" pitchFamily="18" charset="0"/>
                  </a:rPr>
                  <a:t>Contributions</a:t>
                </a:r>
              </a:p>
            </p:txBody>
          </p:sp>
          <p:sp>
            <p:nvSpPr>
              <p:cNvPr id="17" name="Rectangle 9">
                <a:extLst>
                  <a:ext uri="{FF2B5EF4-FFF2-40B4-BE49-F238E27FC236}">
                    <a16:creationId xmlns:a16="http://schemas.microsoft.com/office/drawing/2014/main" id="{08CB2D75-0F45-E313-1C66-5E9DFCF6E0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3048"/>
                <a:ext cx="1200" cy="456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/>
              <a:p>
                <a:pPr algn="ctr">
                  <a:defRPr/>
                </a:pPr>
                <a:r>
                  <a:rPr lang="en-US" sz="2200" b="1" dirty="0">
                    <a:solidFill>
                      <a:schemeClr val="bg1"/>
                    </a:solidFill>
                    <a:cs typeface="Times New Roman" pitchFamily="18" charset="0"/>
                  </a:rPr>
                  <a:t>Public</a:t>
                </a:r>
              </a:p>
            </p:txBody>
          </p:sp>
          <p:grpSp>
            <p:nvGrpSpPr>
              <p:cNvPr id="12304" name="Group 10">
                <a:extLst>
                  <a:ext uri="{FF2B5EF4-FFF2-40B4-BE49-F238E27FC236}">
                    <a16:creationId xmlns:a16="http://schemas.microsoft.com/office/drawing/2014/main" id="{20D4BD94-582B-D848-1A87-71958D4287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488"/>
                <a:ext cx="4944" cy="456"/>
                <a:chOff x="384" y="1584"/>
                <a:chExt cx="4944" cy="456"/>
              </a:xfrm>
            </p:grpSpPr>
            <p:sp>
              <p:nvSpPr>
                <p:cNvPr id="37" name="Rectangle 11">
                  <a:extLst>
                    <a:ext uri="{FF2B5EF4-FFF2-40B4-BE49-F238E27FC236}">
                      <a16:creationId xmlns:a16="http://schemas.microsoft.com/office/drawing/2014/main" id="{EC6A9329-0432-447E-3F82-0E636B0DA1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" y="1584"/>
                  <a:ext cx="1200" cy="45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22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Business</a:t>
                  </a:r>
                </a:p>
              </p:txBody>
            </p:sp>
            <p:sp>
              <p:nvSpPr>
                <p:cNvPr id="38" name="Rectangle 12">
                  <a:extLst>
                    <a:ext uri="{FF2B5EF4-FFF2-40B4-BE49-F238E27FC236}">
                      <a16:creationId xmlns:a16="http://schemas.microsoft.com/office/drawing/2014/main" id="{F2A9FF0A-25D5-69D9-562F-2EE0394D16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1584"/>
                  <a:ext cx="1200" cy="456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anchor="ctr"/>
                <a:lstStyle/>
                <a:p>
                  <a:pPr algn="ctr">
                    <a:defRPr/>
                  </a:pPr>
                  <a:r>
                    <a:rPr lang="en-US" sz="2200" b="1" dirty="0">
                      <a:solidFill>
                        <a:schemeClr val="bg1"/>
                      </a:solidFill>
                      <a:cs typeface="Times New Roman" pitchFamily="18" charset="0"/>
                    </a:rPr>
                    <a:t>Government</a:t>
                  </a:r>
                </a:p>
              </p:txBody>
            </p:sp>
          </p:grpSp>
          <p:sp>
            <p:nvSpPr>
              <p:cNvPr id="12305" name="Oval 13">
                <a:extLst>
                  <a:ext uri="{FF2B5EF4-FFF2-40B4-BE49-F238E27FC236}">
                    <a16:creationId xmlns:a16="http://schemas.microsoft.com/office/drawing/2014/main" id="{0B208084-71A0-1103-3A24-258FCA448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824"/>
                <a:ext cx="96" cy="14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6" name="Oval 14">
                <a:extLst>
                  <a:ext uri="{FF2B5EF4-FFF2-40B4-BE49-F238E27FC236}">
                    <a16:creationId xmlns:a16="http://schemas.microsoft.com/office/drawing/2014/main" id="{BCA66C46-54E0-2753-15B7-8DBCDD3B0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824"/>
                <a:ext cx="96" cy="14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7" name="Oval 15">
                <a:extLst>
                  <a:ext uri="{FF2B5EF4-FFF2-40B4-BE49-F238E27FC236}">
                    <a16:creationId xmlns:a16="http://schemas.microsoft.com/office/drawing/2014/main" id="{92C2C85C-3445-E8D0-A665-33EA294429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824"/>
                <a:ext cx="96" cy="14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8" name="Oval 16">
                <a:extLst>
                  <a:ext uri="{FF2B5EF4-FFF2-40B4-BE49-F238E27FC236}">
                    <a16:creationId xmlns:a16="http://schemas.microsoft.com/office/drawing/2014/main" id="{32AD270F-8A83-5E25-AC07-66CF9E956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824"/>
                <a:ext cx="96" cy="14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9" name="Oval 17">
                <a:extLst>
                  <a:ext uri="{FF2B5EF4-FFF2-40B4-BE49-F238E27FC236}">
                    <a16:creationId xmlns:a16="http://schemas.microsoft.com/office/drawing/2014/main" id="{C9969A99-6BCE-0FCA-9BD1-F38C4EC85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96" cy="14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0" name="Oval 18">
                <a:extLst>
                  <a:ext uri="{FF2B5EF4-FFF2-40B4-BE49-F238E27FC236}">
                    <a16:creationId xmlns:a16="http://schemas.microsoft.com/office/drawing/2014/main" id="{65A8CFDA-582E-EDFF-AE4B-CAC11E054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96" cy="14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1" name="Oval 19">
                <a:extLst>
                  <a:ext uri="{FF2B5EF4-FFF2-40B4-BE49-F238E27FC236}">
                    <a16:creationId xmlns:a16="http://schemas.microsoft.com/office/drawing/2014/main" id="{EA229EF9-635E-8BE1-EB96-39EDA3678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6" y="1488"/>
                <a:ext cx="96" cy="14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2" name="Oval 20">
                <a:extLst>
                  <a:ext uri="{FF2B5EF4-FFF2-40B4-BE49-F238E27FC236}">
                    <a16:creationId xmlns:a16="http://schemas.microsoft.com/office/drawing/2014/main" id="{452E7F9D-12F8-1F34-15F7-5EBA63811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4" y="1488"/>
                <a:ext cx="96" cy="14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3" name="Oval 21">
                <a:extLst>
                  <a:ext uri="{FF2B5EF4-FFF2-40B4-BE49-F238E27FC236}">
                    <a16:creationId xmlns:a16="http://schemas.microsoft.com/office/drawing/2014/main" id="{C211CA87-1D5B-F7C7-1D7A-4A2143ECF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528" y="3288"/>
                <a:ext cx="96" cy="14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4" name="Oval 22">
                <a:extLst>
                  <a:ext uri="{FF2B5EF4-FFF2-40B4-BE49-F238E27FC236}">
                    <a16:creationId xmlns:a16="http://schemas.microsoft.com/office/drawing/2014/main" id="{98517BC0-C199-D400-1E6C-6A2FC102E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528" y="3096"/>
                <a:ext cx="96" cy="14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5" name="Oval 23">
                <a:extLst>
                  <a:ext uri="{FF2B5EF4-FFF2-40B4-BE49-F238E27FC236}">
                    <a16:creationId xmlns:a16="http://schemas.microsoft.com/office/drawing/2014/main" id="{F9DC5A6A-37A2-C0F2-0662-CC89C8575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424" y="3288"/>
                <a:ext cx="96" cy="14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16" name="Oval 24">
                <a:extLst>
                  <a:ext uri="{FF2B5EF4-FFF2-40B4-BE49-F238E27FC236}">
                    <a16:creationId xmlns:a16="http://schemas.microsoft.com/office/drawing/2014/main" id="{1AABDB57-10E7-8530-8492-C4EA52D6B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2424" y="3096"/>
                <a:ext cx="96" cy="144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317" name="AutoShape 25">
                <a:extLst>
                  <a:ext uri="{FF2B5EF4-FFF2-40B4-BE49-F238E27FC236}">
                    <a16:creationId xmlns:a16="http://schemas.microsoft.com/office/drawing/2014/main" id="{199FD7B9-31FD-57BA-062A-D6938F52718A}"/>
                  </a:ext>
                </a:extLst>
              </p:cNvPr>
              <p:cNvCxnSpPr>
                <a:cxnSpLocks noChangeShapeType="1"/>
                <a:stCxn id="12315" idx="0"/>
                <a:endCxn id="12307" idx="3"/>
              </p:cNvCxnSpPr>
              <p:nvPr/>
            </p:nvCxnSpPr>
            <p:spPr bwMode="auto">
              <a:xfrm rot="10800000">
                <a:off x="926" y="1947"/>
                <a:ext cx="1474" cy="1413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8" name="AutoShape 26">
                <a:extLst>
                  <a:ext uri="{FF2B5EF4-FFF2-40B4-BE49-F238E27FC236}">
                    <a16:creationId xmlns:a16="http://schemas.microsoft.com/office/drawing/2014/main" id="{FBDEED85-2067-C48B-EBA1-80B5959E4138}"/>
                  </a:ext>
                </a:extLst>
              </p:cNvPr>
              <p:cNvCxnSpPr>
                <a:cxnSpLocks noChangeShapeType="1"/>
                <a:stCxn id="12308" idx="4"/>
                <a:endCxn id="12316" idx="0"/>
              </p:cNvCxnSpPr>
              <p:nvPr/>
            </p:nvCxnSpPr>
            <p:spPr bwMode="auto">
              <a:xfrm rot="16200000" flipH="1">
                <a:off x="1224" y="1992"/>
                <a:ext cx="1200" cy="1152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19" name="AutoShape 27">
                <a:extLst>
                  <a:ext uri="{FF2B5EF4-FFF2-40B4-BE49-F238E27FC236}">
                    <a16:creationId xmlns:a16="http://schemas.microsoft.com/office/drawing/2014/main" id="{853BEBA5-143C-CD55-391A-26A2B442C04A}"/>
                  </a:ext>
                </a:extLst>
              </p:cNvPr>
              <p:cNvCxnSpPr>
                <a:cxnSpLocks noChangeShapeType="1"/>
                <a:stCxn id="12314" idx="4"/>
                <a:endCxn id="12305" idx="4"/>
              </p:cNvCxnSpPr>
              <p:nvPr/>
            </p:nvCxnSpPr>
            <p:spPr bwMode="auto">
              <a:xfrm flipV="1">
                <a:off x="3648" y="1968"/>
                <a:ext cx="1056" cy="12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0" name="AutoShape 28">
                <a:extLst>
                  <a:ext uri="{FF2B5EF4-FFF2-40B4-BE49-F238E27FC236}">
                    <a16:creationId xmlns:a16="http://schemas.microsoft.com/office/drawing/2014/main" id="{A15DB878-8056-FD18-382E-CBF476227CEA}"/>
                  </a:ext>
                </a:extLst>
              </p:cNvPr>
              <p:cNvCxnSpPr>
                <a:cxnSpLocks noChangeShapeType="1"/>
                <a:stCxn id="12306" idx="4"/>
                <a:endCxn id="12313" idx="4"/>
              </p:cNvCxnSpPr>
              <p:nvPr/>
            </p:nvCxnSpPr>
            <p:spPr bwMode="auto">
              <a:xfrm rot="5400000">
                <a:off x="3624" y="1992"/>
                <a:ext cx="1392" cy="1344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1" name="AutoShape 29">
                <a:extLst>
                  <a:ext uri="{FF2B5EF4-FFF2-40B4-BE49-F238E27FC236}">
                    <a16:creationId xmlns:a16="http://schemas.microsoft.com/office/drawing/2014/main" id="{6968BDE2-3FB9-EE45-28AF-070F696EDAE7}"/>
                  </a:ext>
                </a:extLst>
              </p:cNvPr>
              <p:cNvCxnSpPr>
                <a:cxnSpLocks noChangeShapeType="1"/>
                <a:stCxn id="12309" idx="0"/>
                <a:endCxn id="12312" idx="0"/>
              </p:cNvCxnSpPr>
              <p:nvPr/>
            </p:nvCxnSpPr>
            <p:spPr bwMode="auto">
              <a:xfrm rot="5400000" flipV="1">
                <a:off x="2975" y="-527"/>
                <a:ext cx="1" cy="4032"/>
              </a:xfrm>
              <a:prstGeom prst="bentConnector3">
                <a:avLst>
                  <a:gd name="adj1" fmla="val -39100014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2" name="AutoShape 30">
                <a:extLst>
                  <a:ext uri="{FF2B5EF4-FFF2-40B4-BE49-F238E27FC236}">
                    <a16:creationId xmlns:a16="http://schemas.microsoft.com/office/drawing/2014/main" id="{5765B79F-81CB-9322-E4F4-8288E6A8E260}"/>
                  </a:ext>
                </a:extLst>
              </p:cNvPr>
              <p:cNvCxnSpPr>
                <a:cxnSpLocks noChangeShapeType="1"/>
                <a:stCxn id="12311" idx="0"/>
                <a:endCxn id="12310" idx="0"/>
              </p:cNvCxnSpPr>
              <p:nvPr/>
            </p:nvCxnSpPr>
            <p:spPr bwMode="auto">
              <a:xfrm rot="-5400000" flipH="1" flipV="1">
                <a:off x="2975" y="-239"/>
                <a:ext cx="1" cy="3456"/>
              </a:xfrm>
              <a:prstGeom prst="bentConnector3">
                <a:avLst>
                  <a:gd name="adj1" fmla="val -1440000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295" name="Rectangle 31">
              <a:extLst>
                <a:ext uri="{FF2B5EF4-FFF2-40B4-BE49-F238E27FC236}">
                  <a16:creationId xmlns:a16="http://schemas.microsoft.com/office/drawing/2014/main" id="{C12BDABF-7983-6C2E-0C75-931AE8158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400"/>
              <a:ext cx="788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68275" indent="-1682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1400" b="1">
                  <a:latin typeface="Calibri" panose="020F0502020204030204" pitchFamily="34" charset="0"/>
                  <a:cs typeface="Times New Roman" panose="02020603050405020304" pitchFamily="18" charset="0"/>
                </a:rPr>
                <a:t>Interest </a:t>
              </a:r>
              <a:br>
                <a:rPr lang="en-US" altLang="en-US" sz="1400" b="1">
                  <a:latin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altLang="en-US" sz="1400" b="1">
                  <a:latin typeface="Calibri" panose="020F0502020204030204" pitchFamily="34" charset="0"/>
                  <a:cs typeface="Times New Roman" panose="02020603050405020304" pitchFamily="18" charset="0"/>
                </a:rPr>
                <a:t>groups</a:t>
              </a:r>
            </a:p>
            <a:p>
              <a:pPr eaLnBrk="1" hangingPunct="1">
                <a:buFontTx/>
                <a:buChar char="•"/>
              </a:pPr>
              <a:r>
                <a:rPr lang="en-US" altLang="en-US" sz="1400" b="1">
                  <a:latin typeface="Calibri" panose="020F0502020204030204" pitchFamily="34" charset="0"/>
                  <a:cs typeface="Times New Roman" panose="02020603050405020304" pitchFamily="18" charset="0"/>
                </a:rPr>
                <a:t>Not buying </a:t>
              </a:r>
              <a:br>
                <a:rPr lang="en-US" altLang="en-US" sz="1400" b="1">
                  <a:latin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altLang="en-US" sz="1400" b="1">
                  <a:latin typeface="Calibri" panose="020F0502020204030204" pitchFamily="34" charset="0"/>
                  <a:cs typeface="Times New Roman" panose="02020603050405020304" pitchFamily="18" charset="0"/>
                </a:rPr>
                <a:t>products</a:t>
              </a:r>
            </a:p>
            <a:p>
              <a:pPr eaLnBrk="1" hangingPunct="1">
                <a:buFontTx/>
                <a:buChar char="•"/>
              </a:pPr>
              <a:r>
                <a:rPr lang="en-US" altLang="en-US" sz="1400" b="1">
                  <a:latin typeface="Calibri" panose="020F0502020204030204" pitchFamily="34" charset="0"/>
                  <a:cs typeface="Times New Roman" panose="02020603050405020304" pitchFamily="18" charset="0"/>
                </a:rPr>
                <a:t>Protests</a:t>
              </a:r>
            </a:p>
          </p:txBody>
        </p:sp>
        <p:sp>
          <p:nvSpPr>
            <p:cNvPr id="12296" name="Rectangle 32">
              <a:extLst>
                <a:ext uri="{FF2B5EF4-FFF2-40B4-BE49-F238E27FC236}">
                  <a16:creationId xmlns:a16="http://schemas.microsoft.com/office/drawing/2014/main" id="{7E00B05B-8E83-660E-F3C3-8A0E7E2E4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2400"/>
              <a:ext cx="711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168275" indent="-168275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Char char="•"/>
              </a:pPr>
              <a:r>
                <a:rPr lang="en-US" altLang="en-US" sz="1400" b="1">
                  <a:latin typeface="Calibri" panose="020F0502020204030204" pitchFamily="34" charset="0"/>
                  <a:cs typeface="Times New Roman" panose="02020603050405020304" pitchFamily="18" charset="0"/>
                </a:rPr>
                <a:t>Politicking</a:t>
              </a:r>
            </a:p>
            <a:p>
              <a:pPr eaLnBrk="1" hangingPunct="1">
                <a:buFontTx/>
                <a:buChar char="•"/>
              </a:pPr>
              <a:r>
                <a:rPr lang="en-US" altLang="en-US" sz="1400" b="1">
                  <a:latin typeface="Calibri" panose="020F0502020204030204" pitchFamily="34" charset="0"/>
                  <a:cs typeface="Times New Roman" panose="02020603050405020304" pitchFamily="18" charset="0"/>
                </a:rPr>
                <a:t>Political</a:t>
              </a:r>
              <a:br>
                <a:rPr lang="en-US" altLang="en-US" sz="1400" b="1">
                  <a:latin typeface="Calibri" panose="020F0502020204030204" pitchFamily="34" charset="0"/>
                  <a:cs typeface="Times New Roman" panose="02020603050405020304" pitchFamily="18" charset="0"/>
                </a:rPr>
              </a:br>
              <a:r>
                <a:rPr lang="en-US" altLang="en-US" sz="1400" b="1">
                  <a:latin typeface="Calibri" panose="020F0502020204030204" pitchFamily="34" charset="0"/>
                  <a:cs typeface="Times New Roman" panose="02020603050405020304" pitchFamily="18" charset="0"/>
                </a:rPr>
                <a:t>influence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A3BE-FB4A-0070-BF4B-E26D092E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BDA65-7F8E-BF8C-F601-C4AABC96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of students will share the knowledge about the assigned topic and its impact on the respective country’s economy</a:t>
            </a:r>
          </a:p>
          <a:p>
            <a:r>
              <a:rPr lang="en-US" dirty="0"/>
              <a:t>Prepare a presentation on the below topics:</a:t>
            </a:r>
          </a:p>
          <a:p>
            <a:pPr lvl="1"/>
            <a:r>
              <a:rPr lang="en-US" dirty="0"/>
              <a:t>China Tech-break</a:t>
            </a:r>
          </a:p>
          <a:p>
            <a:pPr lvl="1"/>
            <a:r>
              <a:rPr lang="en-US" dirty="0"/>
              <a:t>UAE Corporate Tax Structure</a:t>
            </a:r>
          </a:p>
          <a:p>
            <a:pPr lvl="1"/>
            <a:r>
              <a:rPr lang="en-US" dirty="0"/>
              <a:t>COP26</a:t>
            </a:r>
          </a:p>
          <a:p>
            <a:pPr lvl="1"/>
            <a:r>
              <a:rPr lang="en-US" dirty="0"/>
              <a:t>India AGR w. r. t. Telecom</a:t>
            </a:r>
          </a:p>
          <a:p>
            <a:pPr lvl="1"/>
            <a:r>
              <a:rPr lang="en-US" dirty="0"/>
              <a:t>Electric vehicle regulations at the UK 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285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</TotalTime>
  <Words>2640</Words>
  <Application>Microsoft Office PowerPoint</Application>
  <PresentationFormat>Widescreen</PresentationFormat>
  <Paragraphs>310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</vt:lpstr>
      <vt:lpstr>Arial MT</vt:lpstr>
      <vt:lpstr>Calibri</vt:lpstr>
      <vt:lpstr>Courier New</vt:lpstr>
      <vt:lpstr>Times New Roman</vt:lpstr>
      <vt:lpstr>Wingdings</vt:lpstr>
      <vt:lpstr>Office Theme</vt:lpstr>
      <vt:lpstr>Regulatory Environment</vt:lpstr>
      <vt:lpstr>Business, Government,  and Regulation</vt:lpstr>
      <vt:lpstr>The Pendulum of  Government’s Role in Business</vt:lpstr>
      <vt:lpstr>The Roles of  Government and Business</vt:lpstr>
      <vt:lpstr>A Clash of Ethical Systems</vt:lpstr>
      <vt:lpstr>Interaction of Business, Government, and the Public (1 of 2)</vt:lpstr>
      <vt:lpstr>Interaction of Business, Government, and the Public (1 of 2)</vt:lpstr>
      <vt:lpstr>Interaction Among Business, Government, and the Public</vt:lpstr>
      <vt:lpstr>Class Activity</vt:lpstr>
      <vt:lpstr>Government’s Nonregulatory Influence on Business</vt:lpstr>
      <vt:lpstr>Industrial Policy</vt:lpstr>
      <vt:lpstr>Privatization</vt:lpstr>
      <vt:lpstr>The Privatization Debate</vt:lpstr>
      <vt:lpstr>Other Nonregulatory  Government Influences</vt:lpstr>
      <vt:lpstr>Government’s  Regulatory Influence on Business</vt:lpstr>
      <vt:lpstr>Regulation - What Does It Mean?</vt:lpstr>
      <vt:lpstr>Reasons for Regulation</vt:lpstr>
      <vt:lpstr>Types of Regulation </vt:lpstr>
      <vt:lpstr>Comparison of Economic and Social Regulation</vt:lpstr>
      <vt:lpstr>Issues Related to Regulation -</vt:lpstr>
      <vt:lpstr>Deregulation -</vt:lpstr>
      <vt:lpstr>The Changing World of Deregulation </vt:lpstr>
      <vt:lpstr>Importance of law</vt:lpstr>
      <vt:lpstr>Definition of law</vt:lpstr>
      <vt:lpstr>Classification of Laws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INDUSTRIAL POLICY RESOLUTIONS</vt:lpstr>
      <vt:lpstr>Industrial policy resolution of 1948</vt:lpstr>
      <vt:lpstr>Objective of IDR 1951</vt:lpstr>
      <vt:lpstr>Industrial Policy Resolution - 1956</vt:lpstr>
      <vt:lpstr>Objectives</vt:lpstr>
      <vt:lpstr>PowerPoint Presentation</vt:lpstr>
      <vt:lpstr>INDUSTRIAL POLICY RESOLUTION, 1973</vt:lpstr>
      <vt:lpstr>INDUSTRIAL POLICY RESOLUTION, 1977</vt:lpstr>
      <vt:lpstr>INDUSTRIAL POLICY RESOLUTION 1980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Regulatory Environment</dc:title>
  <dc:creator>Admin</dc:creator>
  <cp:lastModifiedBy>Admin</cp:lastModifiedBy>
  <cp:revision>48</cp:revision>
  <dcterms:created xsi:type="dcterms:W3CDTF">2022-07-25T05:17:56Z</dcterms:created>
  <dcterms:modified xsi:type="dcterms:W3CDTF">2022-08-05T11:49:19Z</dcterms:modified>
</cp:coreProperties>
</file>