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442" r:id="rId2"/>
    <p:sldId id="494" r:id="rId3"/>
    <p:sldId id="495" r:id="rId4"/>
    <p:sldId id="498" r:id="rId5"/>
    <p:sldId id="499" r:id="rId6"/>
    <p:sldId id="500" r:id="rId7"/>
    <p:sldId id="501" r:id="rId8"/>
    <p:sldId id="505" r:id="rId9"/>
    <p:sldId id="496" r:id="rId10"/>
    <p:sldId id="482" r:id="rId11"/>
    <p:sldId id="502" r:id="rId12"/>
    <p:sldId id="504" r:id="rId13"/>
    <p:sldId id="506" r:id="rId14"/>
    <p:sldId id="497" r:id="rId15"/>
    <p:sldId id="484" r:id="rId16"/>
    <p:sldId id="507" r:id="rId17"/>
    <p:sldId id="509" r:id="rId18"/>
    <p:sldId id="50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57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2838D2-E2DA-45F0-88E0-FA1A7BE59069}" type="datetimeFigureOut">
              <a:rPr lang="en-US" smtClean="0"/>
              <a:pPr/>
              <a:t>09-Apr-22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F21EDD-C989-417B-8606-F853D9B4E52A}" type="slidenum">
              <a:rPr lang="en-US" smtClean="0"/>
              <a:pPr/>
              <a:t>‹#›</a:t>
            </a:fld>
            <a:endParaRPr lang="en-US"/>
          </a:p>
        </p:txBody>
      </p:sp>
    </p:spTree>
    <p:extLst>
      <p:ext uri="{BB962C8B-B14F-4D97-AF65-F5344CB8AC3E}">
        <p14:creationId xmlns:p14="http://schemas.microsoft.com/office/powerpoint/2010/main" val="135870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09-Apr-22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09-Apr-22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09-Apr-22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09-Apr-22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09-Apr-22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09-Apr-22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09-Apr-22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09-Apr-22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914400"/>
            <a:ext cx="8534400" cy="1323439"/>
          </a:xfrm>
          <a:prstGeom prst="rect">
            <a:avLst/>
          </a:prstGeom>
          <a:noFill/>
        </p:spPr>
        <p:txBody>
          <a:bodyPr wrap="square" rtlCol="0">
            <a:spAutoFit/>
          </a:bodyPr>
          <a:lstStyle/>
          <a:p>
            <a:pPr algn="ctr"/>
            <a:r>
              <a:rPr lang="en-IN" sz="4000" b="1" dirty="0">
                <a:latin typeface="Times New Roman" pitchFamily="18" charset="0"/>
                <a:cs typeface="Times New Roman" pitchFamily="18" charset="0"/>
              </a:rPr>
              <a:t>RELEVANCE &amp; SCOPE OF RESEARCH IN MANAGEMENT</a:t>
            </a:r>
            <a:endParaRPr lang="en-US" sz="40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575"/>
            <a:ext cx="9144000" cy="6370975"/>
          </a:xfrm>
          <a:prstGeom prst="rect">
            <a:avLst/>
          </a:prstGeom>
        </p:spPr>
        <p:txBody>
          <a:bodyPr wrap="square">
            <a:spAutoFit/>
          </a:bodyPr>
          <a:lstStyle/>
          <a:p>
            <a:pPr algn="just"/>
            <a:r>
              <a:rPr lang="en-US" sz="2400" b="1" dirty="0">
                <a:solidFill>
                  <a:srgbClr val="000000"/>
                </a:solidFill>
                <a:latin typeface="Times New Roman" panose="02020603050405020304" pitchFamily="18" charset="0"/>
                <a:cs typeface="Times New Roman" panose="02020603050405020304" pitchFamily="18" charset="0"/>
              </a:rPr>
              <a:t>Basic research and applied research are connected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A great deal of basic research addresses employee motivation. How can managers best encourage workers to dedicate themselves toward the organization’s goals?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From such research, we can learn the factors that are most important to workers and how to create an environment where employees are most highly motivated. This basic research does not examine the problem from any single organization’s perspective.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However, organizations  may become aware of such research and use it to design applied research studies examining questions about their own employees.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Thus, the two types of research are not completely independent, as basic research often provides the foundation for later applied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0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20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2" y="381000"/>
            <a:ext cx="9139238" cy="6370975"/>
          </a:xfrm>
          <a:prstGeom prst="rect">
            <a:avLst/>
          </a:prstGeom>
        </p:spPr>
        <p:txBody>
          <a:bodyPr wrap="square">
            <a:spAutoFit/>
          </a:bodyPr>
          <a:lstStyle/>
          <a:p>
            <a:pPr algn="just"/>
            <a:r>
              <a:rPr lang="en-US" sz="2400" b="1" dirty="0">
                <a:latin typeface="Times New Roman" panose="02020603050405020304" pitchFamily="18" charset="0"/>
                <a:ea typeface="Times New Roman" panose="02020603050405020304" pitchFamily="18" charset="0"/>
                <a:cs typeface="Times New Roman" panose="02020603050405020304" pitchFamily="18" charset="0"/>
              </a:rPr>
              <a:t>HOW TO IDENTIFY WHETHER THE RESEARCH IS APPLIED OR BASIC </a:t>
            </a:r>
          </a:p>
          <a:p>
            <a:pPr algn="just"/>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Application of the solutions </a:t>
            </a:r>
          </a:p>
          <a:p>
            <a:pPr algn="just"/>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If the application of the solution is across industry it is a basic research, means there is high generalizability. If the application is very specific to a company it becomes an applied research.</a:t>
            </a:r>
          </a:p>
          <a:p>
            <a:pPr algn="just"/>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ea typeface="Times New Roman" panose="02020603050405020304" pitchFamily="18" charset="0"/>
                <a:cs typeface="Times New Roman" panose="02020603050405020304" pitchFamily="18" charset="0"/>
              </a:rPr>
              <a:t>Depending on who sponsors the study. </a:t>
            </a:r>
          </a:p>
          <a:p>
            <a:pPr algn="just"/>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If one company or a consortium of companies investigates the issue to find an answer for immediate application, then it will be applied research On the other hand, if a professor in a university undertakes the study as a matter of academic interest, it will be basic research.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14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9144000" cy="5155259"/>
          </a:xfrm>
          <a:prstGeom prst="rect">
            <a:avLst/>
          </a:prstGeom>
        </p:spPr>
      </p:pic>
      <p:sp>
        <p:nvSpPr>
          <p:cNvPr id="3" name="TextBox 2"/>
          <p:cNvSpPr txBox="1"/>
          <p:nvPr/>
        </p:nvSpPr>
        <p:spPr>
          <a:xfrm>
            <a:off x="2895600" y="5867400"/>
            <a:ext cx="2462405" cy="707886"/>
          </a:xfrm>
          <a:prstGeom prst="rect">
            <a:avLst/>
          </a:prstGeom>
          <a:noFill/>
        </p:spPr>
        <p:txBody>
          <a:bodyPr wrap="none" rtlCol="0">
            <a:spAutoFit/>
          </a:bodyPr>
          <a:lstStyle/>
          <a:p>
            <a:r>
              <a:rPr lang="en-US" sz="4000" b="1" dirty="0">
                <a:solidFill>
                  <a:srgbClr val="00B050"/>
                </a:solidFill>
              </a:rPr>
              <a:t>Important </a:t>
            </a:r>
          </a:p>
        </p:txBody>
      </p:sp>
    </p:spTree>
    <p:extLst>
      <p:ext uri="{BB962C8B-B14F-4D97-AF65-F5344CB8AC3E}">
        <p14:creationId xmlns:p14="http://schemas.microsoft.com/office/powerpoint/2010/main" val="108208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iraj\Desktop\web_graphics.jpg"/>
          <p:cNvPicPr>
            <a:picLocks noChangeAspect="1" noChangeArrowheads="1"/>
          </p:cNvPicPr>
          <p:nvPr/>
        </p:nvPicPr>
        <p:blipFill>
          <a:blip r:embed="rId2" cstate="print"/>
          <a:srcRect l="17647" r="19608" b="44697"/>
          <a:stretch>
            <a:fillRect/>
          </a:stretch>
        </p:blipFill>
        <p:spPr bwMode="auto">
          <a:xfrm>
            <a:off x="1600200" y="533400"/>
            <a:ext cx="5410200" cy="5562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2" y="1295400"/>
            <a:ext cx="9144000"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DEFINE BUSINESS RESEARCH </a:t>
            </a:r>
          </a:p>
          <a:p>
            <a:endParaRPr lang="en-US" sz="2400" b="1" dirty="0">
              <a:latin typeface="Times New Roman" panose="02020603050405020304" pitchFamily="18" charset="0"/>
              <a:cs typeface="Times New Roman" panose="02020603050405020304" pitchFamily="18" charset="0"/>
            </a:endParaRPr>
          </a:p>
          <a:p>
            <a:pPr algn="just"/>
            <a:r>
              <a:rPr lang="en-US" sz="2400" dirty="0">
                <a:solidFill>
                  <a:srgbClr val="231F20"/>
                </a:solidFill>
                <a:latin typeface="Times New Roman" panose="02020603050405020304" pitchFamily="18" charset="0"/>
              </a:rPr>
              <a:t>The application of the scientific method in searching for the truth about business phenomena.</a:t>
            </a:r>
          </a:p>
          <a:p>
            <a:pPr algn="just"/>
            <a:endParaRPr lang="en-US" sz="2400" dirty="0">
              <a:solidFill>
                <a:srgbClr val="231F20"/>
              </a:solidFill>
              <a:latin typeface="Times New Roman" panose="02020603050405020304" pitchFamily="18" charset="0"/>
            </a:endParaRPr>
          </a:p>
          <a:p>
            <a:pPr algn="just"/>
            <a:r>
              <a:rPr lang="en-US" sz="2400" dirty="0">
                <a:solidFill>
                  <a:srgbClr val="231F20"/>
                </a:solidFill>
                <a:latin typeface="Times New Roman" panose="02020603050405020304" pitchFamily="18" charset="0"/>
              </a:rPr>
              <a:t>These activities include defining business opportunities and problems, generating and evaluating ideas, monitoring performance, and understanding the business process.</a:t>
            </a:r>
          </a:p>
        </p:txBody>
      </p:sp>
    </p:spTree>
    <p:extLst>
      <p:ext uri="{BB962C8B-B14F-4D97-AF65-F5344CB8AC3E}">
        <p14:creationId xmlns:p14="http://schemas.microsoft.com/office/powerpoint/2010/main" val="176701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3200" y="4191000"/>
            <a:ext cx="3768852" cy="769441"/>
          </a:xfrm>
          <a:prstGeom prst="rect">
            <a:avLst/>
          </a:prstGeom>
          <a:noFill/>
        </p:spPr>
        <p:txBody>
          <a:bodyPr wrap="none" rtlCol="0">
            <a:spAutoFit/>
          </a:bodyPr>
          <a:lstStyle/>
          <a:p>
            <a:r>
              <a:rPr lang="en-US" sz="4400" b="1" dirty="0">
                <a:solidFill>
                  <a:srgbClr val="000000"/>
                </a:solidFill>
                <a:latin typeface="Times New Roman" panose="02020603050405020304" pitchFamily="18" charset="0"/>
                <a:cs typeface="Times New Roman" panose="02020603050405020304" pitchFamily="18" charset="0"/>
              </a:rPr>
              <a:t>THANK YOU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50823E-D1B5-4688-A66C-601A919EA4F6}"/>
              </a:ext>
            </a:extLst>
          </p:cNvPr>
          <p:cNvSpPr txBox="1"/>
          <p:nvPr/>
        </p:nvSpPr>
        <p:spPr>
          <a:xfrm>
            <a:off x="0" y="443567"/>
            <a:ext cx="9144000" cy="5970865"/>
          </a:xfrm>
          <a:prstGeom prst="rect">
            <a:avLst/>
          </a:prstGeom>
          <a:noFill/>
        </p:spPr>
        <p:txBody>
          <a:bodyPr wrap="square" rtlCol="0">
            <a:spAutoFit/>
          </a:bodyPr>
          <a:lstStyle/>
          <a:p>
            <a:pPr marL="342900" indent="-342900">
              <a:buFont typeface="+mj-lt"/>
              <a:buAutoNum type="arabicPeriod"/>
            </a:pPr>
            <a:r>
              <a:rPr lang="en-US" sz="3200" dirty="0">
                <a:latin typeface="Times New Roman" panose="02020603050405020304" pitchFamily="18" charset="0"/>
                <a:cs typeface="Times New Roman" panose="02020603050405020304" pitchFamily="18" charset="0"/>
              </a:rPr>
              <a:t>  What does Business do? </a:t>
            </a:r>
          </a:p>
          <a:p>
            <a:r>
              <a:rPr lang="en-US" sz="3200" dirty="0">
                <a:latin typeface="Times New Roman" panose="02020603050405020304" pitchFamily="18" charset="0"/>
                <a:cs typeface="Times New Roman" panose="02020603050405020304" pitchFamily="18" charset="0"/>
              </a:rPr>
              <a:t>     </a:t>
            </a:r>
            <a:r>
              <a:rPr lang="en-US" sz="3200" dirty="0">
                <a:solidFill>
                  <a:srgbClr val="00B050"/>
                </a:solidFill>
                <a:latin typeface="Times New Roman" panose="02020603050405020304" pitchFamily="18" charset="0"/>
                <a:cs typeface="Times New Roman" panose="02020603050405020304" pitchFamily="18" charset="0"/>
              </a:rPr>
              <a:t>Value creation – Benefit / Cost</a:t>
            </a:r>
          </a:p>
          <a:p>
            <a:endParaRPr lang="en-US" sz="1000" dirty="0">
              <a:solidFill>
                <a:srgbClr val="00B050"/>
              </a:solidFill>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3200" dirty="0">
                <a:latin typeface="Times New Roman" panose="02020603050405020304" pitchFamily="18" charset="0"/>
                <a:cs typeface="Times New Roman" panose="02020603050405020304" pitchFamily="18" charset="0"/>
              </a:rPr>
              <a:t>Why some enterprise are successful and some fail?</a:t>
            </a:r>
          </a:p>
          <a:p>
            <a:r>
              <a:rPr lang="en-US" sz="3200" dirty="0">
                <a:latin typeface="Times New Roman" panose="02020603050405020304" pitchFamily="18" charset="0"/>
                <a:cs typeface="Times New Roman" panose="02020603050405020304" pitchFamily="18" charset="0"/>
              </a:rPr>
              <a:t>     </a:t>
            </a:r>
            <a:r>
              <a:rPr lang="en-US" sz="3200" dirty="0">
                <a:solidFill>
                  <a:srgbClr val="00B050"/>
                </a:solidFill>
                <a:latin typeface="Times New Roman" panose="02020603050405020304" pitchFamily="18" charset="0"/>
                <a:cs typeface="Times New Roman" panose="02020603050405020304" pitchFamily="18" charset="0"/>
              </a:rPr>
              <a:t>They do not create value relative to competition</a:t>
            </a:r>
          </a:p>
          <a:p>
            <a:endParaRPr lang="en-US" sz="1000" dirty="0">
              <a:solidFill>
                <a:srgbClr val="00B050"/>
              </a:solidFill>
              <a:latin typeface="Times New Roman" panose="02020603050405020304" pitchFamily="18" charset="0"/>
              <a:cs typeface="Times New Roman" panose="02020603050405020304" pitchFamily="18" charset="0"/>
            </a:endParaRPr>
          </a:p>
          <a:p>
            <a:pPr marL="514350" indent="-514350">
              <a:buFont typeface="+mj-lt"/>
              <a:buAutoNum type="arabicPeriod" startAt="3"/>
            </a:pPr>
            <a:r>
              <a:rPr lang="en-US" sz="3200" dirty="0">
                <a:latin typeface="Times New Roman" panose="02020603050405020304" pitchFamily="18" charset="0"/>
                <a:cs typeface="Times New Roman" panose="02020603050405020304" pitchFamily="18" charset="0"/>
              </a:rPr>
              <a:t>How do we ensure that we create value and not destroy value </a:t>
            </a:r>
          </a:p>
          <a:p>
            <a:r>
              <a:rPr lang="en-US" sz="3200" b="1" dirty="0">
                <a:latin typeface="Times New Roman" panose="02020603050405020304" pitchFamily="18" charset="0"/>
                <a:cs typeface="Times New Roman" panose="02020603050405020304" pitchFamily="18" charset="0"/>
              </a:rPr>
              <a:t>     </a:t>
            </a:r>
            <a:r>
              <a:rPr lang="en-US" sz="3200" b="1" dirty="0">
                <a:solidFill>
                  <a:schemeClr val="accent6"/>
                </a:solidFill>
                <a:latin typeface="Times New Roman" panose="02020603050405020304" pitchFamily="18" charset="0"/>
                <a:cs typeface="Times New Roman" panose="02020603050405020304" pitchFamily="18" charset="0"/>
              </a:rPr>
              <a:t>Decide</a:t>
            </a:r>
            <a:r>
              <a:rPr lang="en-US" sz="3200" dirty="0">
                <a:solidFill>
                  <a:schemeClr val="accent6"/>
                </a:solidFill>
                <a:latin typeface="Times New Roman" panose="02020603050405020304" pitchFamily="18" charset="0"/>
                <a:cs typeface="Times New Roman" panose="02020603050405020304" pitchFamily="18" charset="0"/>
              </a:rPr>
              <a:t> and </a:t>
            </a:r>
            <a:r>
              <a:rPr lang="en-US" sz="3200" b="1" dirty="0">
                <a:solidFill>
                  <a:schemeClr val="accent6"/>
                </a:solidFill>
                <a:latin typeface="Times New Roman" panose="02020603050405020304" pitchFamily="18" charset="0"/>
                <a:cs typeface="Times New Roman" panose="02020603050405020304" pitchFamily="18" charset="0"/>
              </a:rPr>
              <a:t>Do</a:t>
            </a:r>
            <a:r>
              <a:rPr lang="en-US" sz="3200" dirty="0">
                <a:solidFill>
                  <a:schemeClr val="accent6"/>
                </a:solidFill>
                <a:latin typeface="Times New Roman" panose="02020603050405020304" pitchFamily="18" charset="0"/>
                <a:cs typeface="Times New Roman" panose="02020603050405020304" pitchFamily="18" charset="0"/>
              </a:rPr>
              <a:t> or in another words </a:t>
            </a:r>
          </a:p>
          <a:p>
            <a:r>
              <a:rPr lang="en-US" sz="3200" dirty="0">
                <a:solidFill>
                  <a:schemeClr val="accent6"/>
                </a:solidFill>
                <a:latin typeface="Times New Roman" panose="02020603050405020304" pitchFamily="18" charset="0"/>
                <a:cs typeface="Times New Roman" panose="02020603050405020304" pitchFamily="18" charset="0"/>
              </a:rPr>
              <a:t>     </a:t>
            </a:r>
            <a:r>
              <a:rPr lang="en-US" sz="3200" b="1" dirty="0">
                <a:solidFill>
                  <a:schemeClr val="accent6"/>
                </a:solidFill>
                <a:latin typeface="Times New Roman" panose="02020603050405020304" pitchFamily="18" charset="0"/>
                <a:cs typeface="Times New Roman" panose="02020603050405020304" pitchFamily="18" charset="0"/>
              </a:rPr>
              <a:t>Sense</a:t>
            </a:r>
            <a:r>
              <a:rPr lang="en-US" sz="3200" dirty="0">
                <a:solidFill>
                  <a:schemeClr val="accent6"/>
                </a:solidFill>
                <a:latin typeface="Times New Roman" panose="02020603050405020304" pitchFamily="18" charset="0"/>
                <a:cs typeface="Times New Roman" panose="02020603050405020304" pitchFamily="18" charset="0"/>
              </a:rPr>
              <a:t> and </a:t>
            </a:r>
            <a:r>
              <a:rPr lang="en-US" sz="3200" b="1" dirty="0">
                <a:solidFill>
                  <a:schemeClr val="accent6"/>
                </a:solidFill>
                <a:latin typeface="Times New Roman" panose="02020603050405020304" pitchFamily="18" charset="0"/>
                <a:cs typeface="Times New Roman" panose="02020603050405020304" pitchFamily="18" charset="0"/>
              </a:rPr>
              <a:t>Respond</a:t>
            </a:r>
            <a:r>
              <a:rPr lang="en-US" sz="3200" dirty="0">
                <a:solidFill>
                  <a:schemeClr val="accent6"/>
                </a:solidFill>
                <a:latin typeface="Times New Roman" panose="02020603050405020304" pitchFamily="18" charset="0"/>
                <a:cs typeface="Times New Roman" panose="02020603050405020304" pitchFamily="18" charset="0"/>
              </a:rPr>
              <a:t> </a:t>
            </a:r>
          </a:p>
          <a:p>
            <a:endParaRPr lang="en-US" sz="10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r>
              <a:rPr lang="en-US" sz="3200" b="1" dirty="0">
                <a:solidFill>
                  <a:srgbClr val="00B050"/>
                </a:solidFill>
                <a:latin typeface="Times New Roman" panose="02020603050405020304" pitchFamily="18" charset="0"/>
                <a:cs typeface="Times New Roman" panose="02020603050405020304" pitchFamily="18" charset="0"/>
              </a:rPr>
              <a:t>Decide</a:t>
            </a:r>
            <a:r>
              <a:rPr lang="en-US" sz="3200" dirty="0">
                <a:solidFill>
                  <a:srgbClr val="00B050"/>
                </a:solidFill>
                <a:latin typeface="Times New Roman" panose="02020603050405020304" pitchFamily="18" charset="0"/>
                <a:cs typeface="Times New Roman" panose="02020603050405020304" pitchFamily="18" charset="0"/>
              </a:rPr>
              <a:t> correctly and </a:t>
            </a:r>
            <a:r>
              <a:rPr lang="en-US" sz="3200" b="1" dirty="0">
                <a:solidFill>
                  <a:srgbClr val="00B050"/>
                </a:solidFill>
                <a:latin typeface="Times New Roman" panose="02020603050405020304" pitchFamily="18" charset="0"/>
                <a:cs typeface="Times New Roman" panose="02020603050405020304" pitchFamily="18" charset="0"/>
              </a:rPr>
              <a:t>Do</a:t>
            </a:r>
            <a:r>
              <a:rPr lang="en-US" sz="3200" dirty="0">
                <a:solidFill>
                  <a:srgbClr val="00B050"/>
                </a:solidFill>
                <a:latin typeface="Times New Roman" panose="02020603050405020304" pitchFamily="18" charset="0"/>
                <a:cs typeface="Times New Roman" panose="02020603050405020304" pitchFamily="18" charset="0"/>
              </a:rPr>
              <a:t> it correctly</a:t>
            </a:r>
          </a:p>
          <a:p>
            <a:r>
              <a:rPr lang="en-US" sz="3200" dirty="0">
                <a:solidFill>
                  <a:srgbClr val="00B050"/>
                </a:solidFill>
                <a:latin typeface="Times New Roman" panose="02020603050405020304" pitchFamily="18" charset="0"/>
                <a:cs typeface="Times New Roman" panose="02020603050405020304" pitchFamily="18" charset="0"/>
              </a:rPr>
              <a:t>     </a:t>
            </a:r>
            <a:r>
              <a:rPr lang="en-US" sz="3200" b="1" dirty="0">
                <a:solidFill>
                  <a:srgbClr val="00B050"/>
                </a:solidFill>
                <a:latin typeface="Times New Roman" panose="02020603050405020304" pitchFamily="18" charset="0"/>
                <a:cs typeface="Times New Roman" panose="02020603050405020304" pitchFamily="18" charset="0"/>
              </a:rPr>
              <a:t>Sense</a:t>
            </a:r>
            <a:r>
              <a:rPr lang="en-US" sz="3200" dirty="0">
                <a:solidFill>
                  <a:srgbClr val="00B050"/>
                </a:solidFill>
                <a:latin typeface="Times New Roman" panose="02020603050405020304" pitchFamily="18" charset="0"/>
                <a:cs typeface="Times New Roman" panose="02020603050405020304" pitchFamily="18" charset="0"/>
              </a:rPr>
              <a:t> correctly and </a:t>
            </a:r>
            <a:r>
              <a:rPr lang="en-US" sz="3200" b="1" dirty="0">
                <a:solidFill>
                  <a:srgbClr val="00B050"/>
                </a:solidFill>
                <a:latin typeface="Times New Roman" panose="02020603050405020304" pitchFamily="18" charset="0"/>
                <a:cs typeface="Times New Roman" panose="02020603050405020304" pitchFamily="18" charset="0"/>
              </a:rPr>
              <a:t>Respond</a:t>
            </a:r>
            <a:r>
              <a:rPr lang="en-US" sz="3200" dirty="0">
                <a:solidFill>
                  <a:srgbClr val="00B050"/>
                </a:solidFill>
                <a:latin typeface="Times New Roman" panose="02020603050405020304" pitchFamily="18" charset="0"/>
                <a:cs typeface="Times New Roman" panose="02020603050405020304" pitchFamily="18" charset="0"/>
              </a:rPr>
              <a:t> correctly</a:t>
            </a:r>
          </a:p>
          <a:p>
            <a:pPr marL="576263" indent="-576263"/>
            <a:r>
              <a:rPr lang="en-US" sz="3200" dirty="0">
                <a:solidFill>
                  <a:srgbClr val="00B050"/>
                </a:solidFill>
                <a:latin typeface="Times New Roman" panose="02020603050405020304" pitchFamily="18" charset="0"/>
                <a:cs typeface="Times New Roman" panose="02020603050405020304" pitchFamily="18" charset="0"/>
              </a:rPr>
              <a:t>     </a:t>
            </a:r>
            <a:endParaRPr lang="en-US" b="1" dirty="0"/>
          </a:p>
        </p:txBody>
      </p:sp>
    </p:spTree>
    <p:extLst>
      <p:ext uri="{BB962C8B-B14F-4D97-AF65-F5344CB8AC3E}">
        <p14:creationId xmlns:p14="http://schemas.microsoft.com/office/powerpoint/2010/main" val="313771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xEl>
                                              <p:pRg st="10" end="10"/>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
                                            <p:txEl>
                                              <p:pRg st="11" end="11"/>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50823E-D1B5-4688-A66C-601A919EA4F6}"/>
              </a:ext>
            </a:extLst>
          </p:cNvPr>
          <p:cNvSpPr txBox="1"/>
          <p:nvPr/>
        </p:nvSpPr>
        <p:spPr>
          <a:xfrm>
            <a:off x="0" y="990600"/>
            <a:ext cx="9144000" cy="4524315"/>
          </a:xfrm>
          <a:prstGeom prst="rect">
            <a:avLst/>
          </a:prstGeom>
          <a:noFill/>
        </p:spPr>
        <p:txBody>
          <a:bodyPr wrap="square" rtlCol="0">
            <a:spAutoFit/>
          </a:bodyPr>
          <a:lstStyle/>
          <a:p>
            <a:pPr marL="342900" indent="-342900">
              <a:buFont typeface="+mj-lt"/>
              <a:buAutoNum type="arabicPeriod"/>
            </a:pPr>
            <a:r>
              <a:rPr lang="en-US" sz="3200" b="1" dirty="0">
                <a:latin typeface="Times New Roman" panose="02020603050405020304" pitchFamily="18" charset="0"/>
                <a:cs typeface="Times New Roman" panose="02020603050405020304" pitchFamily="18" charset="0"/>
              </a:rPr>
              <a:t>The entire game is centered around                       Deciding – Decision Making     and                            Doing – implementing or another words </a:t>
            </a:r>
          </a:p>
          <a:p>
            <a:pPr marL="342900" indent="-342900">
              <a:buFont typeface="+mj-lt"/>
              <a:buAutoNum type="arabicPeriod"/>
            </a:pPr>
            <a:endParaRPr lang="en-US" sz="32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b="1" dirty="0">
                <a:latin typeface="Times New Roman" panose="02020603050405020304" pitchFamily="18" charset="0"/>
                <a:cs typeface="Times New Roman" panose="02020603050405020304" pitchFamily="18" charset="0"/>
              </a:rPr>
              <a:t>Sensing ( Decision making) and Responding (Doing)  </a:t>
            </a:r>
          </a:p>
          <a:p>
            <a:pPr marL="342900" indent="-342900">
              <a:buFont typeface="+mj-lt"/>
              <a:buAutoNum type="arabicPeriod"/>
            </a:pPr>
            <a:endParaRPr lang="en-US" sz="32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b="1" dirty="0">
                <a:latin typeface="Times New Roman" panose="02020603050405020304" pitchFamily="18" charset="0"/>
                <a:cs typeface="Times New Roman" panose="02020603050405020304" pitchFamily="18" charset="0"/>
              </a:rPr>
              <a:t>So the thousand dollar question is how do we decide? </a:t>
            </a:r>
            <a:endParaRPr lang="en-US" b="1" dirty="0"/>
          </a:p>
        </p:txBody>
      </p:sp>
    </p:spTree>
    <p:extLst>
      <p:ext uri="{BB962C8B-B14F-4D97-AF65-F5344CB8AC3E}">
        <p14:creationId xmlns:p14="http://schemas.microsoft.com/office/powerpoint/2010/main" val="426004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3CB8A7-5A19-48FE-B177-FF3BA90ED9E1}"/>
              </a:ext>
            </a:extLst>
          </p:cNvPr>
          <p:cNvPicPr/>
          <p:nvPr/>
        </p:nvPicPr>
        <p:blipFill rotWithShape="1">
          <a:blip r:embed="rId2"/>
          <a:srcRect b="65800"/>
          <a:stretch/>
        </p:blipFill>
        <p:spPr bwMode="auto">
          <a:xfrm>
            <a:off x="59265" y="3280708"/>
            <a:ext cx="8779934" cy="2358091"/>
          </a:xfrm>
          <a:prstGeom prst="rect">
            <a:avLst/>
          </a:prstGeom>
          <a:noFill/>
          <a:ln w="9525">
            <a:noFill/>
            <a:miter lim="800000"/>
            <a:headEnd/>
            <a:tailEnd/>
          </a:ln>
        </p:spPr>
      </p:pic>
      <p:sp>
        <p:nvSpPr>
          <p:cNvPr id="3" name="TextBox 2">
            <a:extLst>
              <a:ext uri="{FF2B5EF4-FFF2-40B4-BE49-F238E27FC236}">
                <a16:creationId xmlns:a16="http://schemas.microsoft.com/office/drawing/2014/main" id="{7EBD08E9-C416-456E-9046-85032B2E6AC8}"/>
              </a:ext>
            </a:extLst>
          </p:cNvPr>
          <p:cNvSpPr txBox="1"/>
          <p:nvPr/>
        </p:nvSpPr>
        <p:spPr>
          <a:xfrm>
            <a:off x="126998" y="609600"/>
            <a:ext cx="8712201"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 corporate training institution claimed that its training program can greatly enhance the efficiency of call center employee. A big call center sent some of the employees for the training program.  You are the head operations of the call center. Will you send your new employees for training. You have to decide.</a:t>
            </a:r>
          </a:p>
        </p:txBody>
      </p:sp>
    </p:spTree>
    <p:extLst>
      <p:ext uri="{BB962C8B-B14F-4D97-AF65-F5344CB8AC3E}">
        <p14:creationId xmlns:p14="http://schemas.microsoft.com/office/powerpoint/2010/main" val="77105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62" y="381000"/>
            <a:ext cx="9144000" cy="581697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HOW RESEARCH CONTRIBUTES TO BUSINESS SUCCESS. </a:t>
            </a:r>
          </a:p>
          <a:p>
            <a:endParaRPr lang="en-US" sz="1200" b="1" dirty="0">
              <a:solidFill>
                <a:srgbClr val="B84911"/>
              </a:solidFill>
              <a:latin typeface="KodchiangUPC" panose="02020603050405020304" pitchFamily="18" charset="-34"/>
            </a:endParaRPr>
          </a:p>
          <a:p>
            <a:pPr algn="just"/>
            <a:r>
              <a:rPr lang="en-US" sz="2400" dirty="0">
                <a:solidFill>
                  <a:srgbClr val="231F20"/>
                </a:solidFill>
                <a:latin typeface="Times New Roman" panose="02020603050405020304" pitchFamily="18" charset="0"/>
              </a:rPr>
              <a:t>While many business decisions are made based on a manager’s intuition, this type of decision making carries with it a large amount of risk. </a:t>
            </a:r>
          </a:p>
          <a:p>
            <a:pPr algn="just"/>
            <a:endParaRPr lang="en-US" sz="2400" dirty="0">
              <a:solidFill>
                <a:srgbClr val="231F20"/>
              </a:solidFill>
              <a:latin typeface="Times New Roman" panose="02020603050405020304" pitchFamily="18" charset="0"/>
            </a:endParaRPr>
          </a:p>
          <a:p>
            <a:pPr algn="just"/>
            <a:r>
              <a:rPr lang="en-US" sz="2400" dirty="0">
                <a:solidFill>
                  <a:srgbClr val="231F20"/>
                </a:solidFill>
                <a:latin typeface="Times New Roman" panose="02020603050405020304" pitchFamily="18" charset="0"/>
              </a:rPr>
              <a:t>By first researching an issue and gathering the appropriate information (from employees, customers, competitors, and the market) managers can make a more informed decision. </a:t>
            </a:r>
            <a:r>
              <a:rPr lang="en-US" sz="2400" u="sng" dirty="0">
                <a:solidFill>
                  <a:srgbClr val="231F20"/>
                </a:solidFill>
                <a:latin typeface="Times New Roman" panose="02020603050405020304" pitchFamily="18" charset="0"/>
              </a:rPr>
              <a:t>The result is less risky decision making. </a:t>
            </a:r>
          </a:p>
          <a:p>
            <a:pPr algn="just"/>
            <a:endParaRPr lang="en-US" sz="2400" dirty="0">
              <a:solidFill>
                <a:srgbClr val="231F20"/>
              </a:solidFill>
              <a:latin typeface="Times New Roman" panose="02020603050405020304" pitchFamily="18" charset="0"/>
            </a:endParaRPr>
          </a:p>
          <a:p>
            <a:pPr algn="just"/>
            <a:r>
              <a:rPr lang="en-US" sz="2400" dirty="0">
                <a:solidFill>
                  <a:srgbClr val="231F20"/>
                </a:solidFill>
                <a:latin typeface="Times New Roman" panose="02020603050405020304" pitchFamily="18" charset="0"/>
              </a:rPr>
              <a:t>Research is the intelligence-gathering function in business. This intelligence assists in decisions ranging from long-range planning to near term tactical decisions.</a:t>
            </a:r>
            <a:endParaRPr lang="en-US" sz="2400" dirty="0"/>
          </a:p>
          <a:p>
            <a:pPr algn="just"/>
            <a:endParaRPr lang="en-US" sz="2400" dirty="0">
              <a:solidFill>
                <a:srgbClr val="231F20"/>
              </a:solidFill>
              <a:latin typeface="Times New Roman" panose="02020603050405020304" pitchFamily="18" charset="0"/>
            </a:endParaRPr>
          </a:p>
          <a:p>
            <a:pPr algn="just"/>
            <a:r>
              <a:rPr lang="en-US" sz="2400" dirty="0">
                <a:solidFill>
                  <a:srgbClr val="231F20"/>
                </a:solidFill>
                <a:latin typeface="Times New Roman" panose="02020603050405020304" pitchFamily="18" charset="0"/>
              </a:rPr>
              <a:t>The intelligence includes information about customers, competitors, economic trends, employees, and other factors that affect business success. </a:t>
            </a:r>
            <a:endParaRPr lang="en-US" sz="2400" dirty="0"/>
          </a:p>
        </p:txBody>
      </p:sp>
    </p:spTree>
    <p:extLst>
      <p:ext uri="{BB962C8B-B14F-4D97-AF65-F5344CB8AC3E}">
        <p14:creationId xmlns:p14="http://schemas.microsoft.com/office/powerpoint/2010/main" val="405682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24518"/>
            <a:ext cx="9144000" cy="4708981"/>
          </a:xfrm>
          <a:prstGeom prst="rect">
            <a:avLst/>
          </a:prstGeom>
        </p:spPr>
        <p:txBody>
          <a:bodyPr wrap="square">
            <a:spAutoFit/>
          </a:bodyPr>
          <a:lstStyle/>
          <a:p>
            <a:pPr algn="just"/>
            <a:r>
              <a:rPr lang="en-US" sz="2400" b="1" dirty="0">
                <a:solidFill>
                  <a:srgbClr val="00B050"/>
                </a:solidFill>
                <a:latin typeface="Times New Roman" panose="02020603050405020304" pitchFamily="18" charset="0"/>
                <a:cs typeface="Times New Roman" panose="02020603050405020304" pitchFamily="18" charset="0"/>
              </a:rPr>
              <a:t>WHEN BUSINESS RESEARCH SHOULD AND SHOULD NOT BE CONDUCTED. </a:t>
            </a:r>
          </a:p>
          <a:p>
            <a:endParaRPr lang="en-US" sz="1200" b="1" dirty="0">
              <a:solidFill>
                <a:srgbClr val="00B050"/>
              </a:solidFill>
              <a:latin typeface="KodchiangUPC" panose="02020603050405020304" pitchFamily="18" charset="-34"/>
            </a:endParaRPr>
          </a:p>
          <a:p>
            <a:pPr algn="just"/>
            <a:r>
              <a:rPr lang="en-US" sz="2400" dirty="0">
                <a:solidFill>
                  <a:srgbClr val="00B050"/>
                </a:solidFill>
                <a:latin typeface="Times New Roman" panose="02020603050405020304" pitchFamily="18" charset="0"/>
              </a:rPr>
              <a:t>Managers determine whether research should be conducted based on </a:t>
            </a:r>
          </a:p>
          <a:p>
            <a:pPr algn="just"/>
            <a:endParaRPr lang="en-US" sz="2400" dirty="0">
              <a:solidFill>
                <a:srgbClr val="00B050"/>
              </a:solidFill>
              <a:latin typeface="Times New Roman" panose="02020603050405020304" pitchFamily="18" charset="0"/>
            </a:endParaRPr>
          </a:p>
          <a:p>
            <a:pPr marL="457200" indent="-457200" algn="just">
              <a:buAutoNum type="arabicParenBoth"/>
            </a:pPr>
            <a:r>
              <a:rPr lang="en-US" sz="2400" dirty="0">
                <a:solidFill>
                  <a:srgbClr val="00B050"/>
                </a:solidFill>
                <a:latin typeface="Times New Roman" panose="02020603050405020304" pitchFamily="18" charset="0"/>
              </a:rPr>
              <a:t>Time constraints, </a:t>
            </a:r>
          </a:p>
          <a:p>
            <a:pPr marL="457200" indent="-457200" algn="just">
              <a:buAutoNum type="arabicParenBoth"/>
            </a:pPr>
            <a:r>
              <a:rPr lang="en-US" sz="2400" dirty="0">
                <a:solidFill>
                  <a:srgbClr val="00B050"/>
                </a:solidFill>
                <a:latin typeface="Times New Roman" panose="02020603050405020304" pitchFamily="18" charset="0"/>
              </a:rPr>
              <a:t>Availability of data, </a:t>
            </a:r>
          </a:p>
          <a:p>
            <a:pPr marL="457200" indent="-457200" algn="just">
              <a:buAutoNum type="arabicParenBoth"/>
            </a:pPr>
            <a:r>
              <a:rPr lang="en-US" sz="2400" dirty="0">
                <a:solidFill>
                  <a:srgbClr val="00B050"/>
                </a:solidFill>
                <a:latin typeface="Times New Roman" panose="02020603050405020304" pitchFamily="18" charset="0"/>
              </a:rPr>
              <a:t>The nature of the decision to be made, and </a:t>
            </a:r>
          </a:p>
          <a:p>
            <a:pPr marL="457200" indent="-457200" algn="just">
              <a:buAutoNum type="arabicParenBoth"/>
            </a:pPr>
            <a:r>
              <a:rPr lang="en-US" sz="2400" dirty="0">
                <a:solidFill>
                  <a:srgbClr val="00B050"/>
                </a:solidFill>
                <a:latin typeface="Times New Roman" panose="02020603050405020304" pitchFamily="18" charset="0"/>
              </a:rPr>
              <a:t>The benefit of the research information versus its cost.</a:t>
            </a:r>
          </a:p>
          <a:p>
            <a:pPr marL="457200" indent="-457200" algn="just">
              <a:buAutoNum type="arabicParenBoth"/>
            </a:pPr>
            <a:endParaRPr lang="en-US" sz="2400" dirty="0">
              <a:solidFill>
                <a:srgbClr val="00B050"/>
              </a:solidFill>
              <a:latin typeface="Times New Roman" panose="02020603050405020304" pitchFamily="18" charset="0"/>
            </a:endParaRPr>
          </a:p>
          <a:p>
            <a:pPr marL="457200" indent="-457200" algn="just">
              <a:buAutoNum type="arabicParenBoth"/>
            </a:pPr>
            <a:endParaRPr lang="en-US" sz="2400" dirty="0">
              <a:solidFill>
                <a:srgbClr val="00B050"/>
              </a:solidFill>
              <a:latin typeface="Times New Roman" panose="02020603050405020304" pitchFamily="18" charset="0"/>
            </a:endParaRPr>
          </a:p>
          <a:p>
            <a:pPr marL="457200" indent="-457200" algn="just">
              <a:buAutoNum type="arabicParenBoth"/>
            </a:pPr>
            <a:endParaRPr lang="en-US" sz="2400" dirty="0">
              <a:solidFill>
                <a:srgbClr val="00B050"/>
              </a:solidFill>
              <a:latin typeface="Times New Roman" panose="02020603050405020304" pitchFamily="18" charset="0"/>
            </a:endParaRPr>
          </a:p>
          <a:p>
            <a:pPr marL="457200" indent="-457200" algn="just"/>
            <a:r>
              <a:rPr lang="en-US" sz="2400" dirty="0">
                <a:solidFill>
                  <a:srgbClr val="00B050"/>
                </a:solidFill>
                <a:latin typeface="Times New Roman" panose="02020603050405020304" pitchFamily="18" charset="0"/>
              </a:rPr>
              <a:t>Read this with the subsequent explanation  </a:t>
            </a:r>
          </a:p>
        </p:txBody>
      </p:sp>
    </p:spTree>
    <p:extLst>
      <p:ext uri="{BB962C8B-B14F-4D97-AF65-F5344CB8AC3E}">
        <p14:creationId xmlns:p14="http://schemas.microsoft.com/office/powerpoint/2010/main" val="290211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1" end="11"/>
                                            </p:txEl>
                                          </p:spTgt>
                                        </p:tgtEl>
                                        <p:attrNameLst>
                                          <p:attrName>style.visibility</p:attrName>
                                        </p:attrNameLst>
                                      </p:cBhvr>
                                      <p:to>
                                        <p:strVal val="visible"/>
                                      </p:to>
                                    </p:set>
                                    <p:animEffect transition="in" filter="fade">
                                      <p:cBhvr>
                                        <p:cTn id="3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38200"/>
            <a:ext cx="9144000" cy="4893647"/>
          </a:xfrm>
          <a:prstGeom prst="rect">
            <a:avLst/>
          </a:prstGeom>
        </p:spPr>
        <p:txBody>
          <a:bodyPr wrap="square">
            <a:spAutoFit/>
          </a:bodyPr>
          <a:lstStyle/>
          <a:p>
            <a:pPr algn="just"/>
            <a:r>
              <a:rPr lang="en-US" sz="2400" b="1" dirty="0">
                <a:solidFill>
                  <a:srgbClr val="231F20"/>
                </a:solidFill>
                <a:latin typeface="Times New Roman" panose="02020603050405020304" pitchFamily="18" charset="0"/>
              </a:rPr>
              <a:t>Time constraints </a:t>
            </a:r>
          </a:p>
          <a:p>
            <a:pPr algn="just"/>
            <a:endParaRPr lang="en-US" sz="2400" dirty="0">
              <a:solidFill>
                <a:srgbClr val="231F20"/>
              </a:solidFill>
              <a:latin typeface="Times New Roman" panose="02020603050405020304" pitchFamily="18" charset="0"/>
            </a:endParaRPr>
          </a:p>
          <a:p>
            <a:pPr algn="just"/>
            <a:r>
              <a:rPr lang="en-US" sz="2400" dirty="0">
                <a:solidFill>
                  <a:srgbClr val="231F20"/>
                </a:solidFill>
                <a:latin typeface="Times New Roman" panose="02020603050405020304" pitchFamily="18" charset="0"/>
              </a:rPr>
              <a:t>Systematic research takes time. In many instances, management believes that a decision must be made immediately, allowing no time for research. Decisions sometimes are made without adequate information or thorough understanding of the business situation. </a:t>
            </a:r>
          </a:p>
          <a:p>
            <a:pPr algn="just"/>
            <a:endParaRPr lang="en-US" sz="2400" dirty="0">
              <a:solidFill>
                <a:srgbClr val="231F20"/>
              </a:solidFill>
              <a:latin typeface="Times New Roman" panose="02020603050405020304" pitchFamily="18" charset="0"/>
            </a:endParaRPr>
          </a:p>
          <a:p>
            <a:pPr algn="just"/>
            <a:r>
              <a:rPr lang="en-US" sz="2400" u="sng" dirty="0">
                <a:solidFill>
                  <a:srgbClr val="231F20"/>
                </a:solidFill>
                <a:latin typeface="Times New Roman" panose="02020603050405020304" pitchFamily="18" charset="0"/>
              </a:rPr>
              <a:t>Although making decisions without researching a situation is not ideal, sometimes the urgency of a situation precludes the use of research.</a:t>
            </a:r>
            <a:r>
              <a:rPr lang="en-US" sz="2400" dirty="0">
                <a:solidFill>
                  <a:srgbClr val="231F20"/>
                </a:solidFill>
                <a:latin typeface="Times New Roman" panose="02020603050405020304" pitchFamily="18" charset="0"/>
              </a:rPr>
              <a:t> </a:t>
            </a:r>
          </a:p>
          <a:p>
            <a:pPr algn="just"/>
            <a:endParaRPr lang="en-US" sz="2400" dirty="0">
              <a:solidFill>
                <a:srgbClr val="231F20"/>
              </a:solidFill>
              <a:latin typeface="Times New Roman" panose="02020603050405020304" pitchFamily="18" charset="0"/>
            </a:endParaRPr>
          </a:p>
          <a:p>
            <a:pPr algn="just"/>
            <a:r>
              <a:rPr lang="en-US" sz="2400" dirty="0">
                <a:solidFill>
                  <a:srgbClr val="231F20"/>
                </a:solidFill>
                <a:latin typeface="Times New Roman" panose="02020603050405020304" pitchFamily="18" charset="0"/>
              </a:rPr>
              <a:t>The urgency with which managers usually want to make decisions conflicts with researchers’ desire for rigor in following the scientific method.</a:t>
            </a:r>
            <a:endParaRPr lang="en-US" sz="2400" dirty="0"/>
          </a:p>
        </p:txBody>
      </p:sp>
    </p:spTree>
    <p:extLst>
      <p:ext uri="{BB962C8B-B14F-4D97-AF65-F5344CB8AC3E}">
        <p14:creationId xmlns:p14="http://schemas.microsoft.com/office/powerpoint/2010/main" val="91194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62000"/>
            <a:ext cx="9144001" cy="4893647"/>
          </a:xfrm>
          <a:prstGeom prst="rect">
            <a:avLst/>
          </a:prstGeom>
        </p:spPr>
        <p:txBody>
          <a:bodyPr wrap="square">
            <a:spAutoFit/>
          </a:bodyPr>
          <a:lstStyle/>
          <a:p>
            <a:pPr algn="just"/>
            <a:r>
              <a:rPr lang="en-US" sz="2400" b="1" dirty="0">
                <a:solidFill>
                  <a:srgbClr val="231F20"/>
                </a:solidFill>
                <a:latin typeface="Times New Roman" panose="02020603050405020304" pitchFamily="18" charset="0"/>
              </a:rPr>
              <a:t>Availability of data, </a:t>
            </a:r>
          </a:p>
          <a:p>
            <a:pPr algn="just"/>
            <a:endParaRPr lang="en-US" sz="2400" dirty="0">
              <a:solidFill>
                <a:srgbClr val="231F20"/>
              </a:solidFill>
              <a:latin typeface="Times New Roman" panose="02020603050405020304" pitchFamily="18" charset="0"/>
            </a:endParaRPr>
          </a:p>
          <a:p>
            <a:pPr algn="just"/>
            <a:r>
              <a:rPr lang="en-US" sz="2400" dirty="0">
                <a:solidFill>
                  <a:srgbClr val="231F20"/>
                </a:solidFill>
                <a:latin typeface="Times New Roman" panose="02020603050405020304" pitchFamily="18" charset="0"/>
              </a:rPr>
              <a:t>If the data cannot be obtained, or it cannot be obtained in a timely fashion, this particular research project should not be conducted. </a:t>
            </a:r>
          </a:p>
          <a:p>
            <a:pPr algn="just"/>
            <a:endParaRPr lang="en-US" sz="2400" dirty="0">
              <a:solidFill>
                <a:srgbClr val="231F20"/>
              </a:solidFill>
              <a:latin typeface="Times New Roman" panose="02020603050405020304" pitchFamily="18" charset="0"/>
            </a:endParaRPr>
          </a:p>
          <a:p>
            <a:pPr algn="just"/>
            <a:r>
              <a:rPr lang="en-US" sz="2400" dirty="0">
                <a:solidFill>
                  <a:srgbClr val="231F20"/>
                </a:solidFill>
                <a:latin typeface="Times New Roman" panose="02020603050405020304" pitchFamily="18" charset="0"/>
              </a:rPr>
              <a:t>For example, many African nations have never conducted a population census. Organizations engaged in international business often find that data about business activity or population characteristics that are readily available in the United States are nonexistent or sparse in developing countries. </a:t>
            </a:r>
          </a:p>
          <a:p>
            <a:pPr algn="just"/>
            <a:endParaRPr lang="en-US" sz="2400" dirty="0">
              <a:solidFill>
                <a:srgbClr val="231F20"/>
              </a:solidFill>
              <a:latin typeface="Times New Roman" panose="02020603050405020304" pitchFamily="18" charset="0"/>
            </a:endParaRPr>
          </a:p>
          <a:p>
            <a:pPr algn="just"/>
            <a:r>
              <a:rPr lang="en-US" sz="2400" dirty="0">
                <a:solidFill>
                  <a:srgbClr val="231F20"/>
                </a:solidFill>
                <a:latin typeface="Times New Roman" panose="02020603050405020304" pitchFamily="18" charset="0"/>
              </a:rPr>
              <a:t>Imagine the problems facing researchers who wish to investigate market potential in places like Uzbekistan, Macedonia, or Rwanda.</a:t>
            </a:r>
          </a:p>
        </p:txBody>
      </p:sp>
    </p:spTree>
    <p:extLst>
      <p:ext uri="{BB962C8B-B14F-4D97-AF65-F5344CB8AC3E}">
        <p14:creationId xmlns:p14="http://schemas.microsoft.com/office/powerpoint/2010/main" val="197088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38" y="1600200"/>
            <a:ext cx="9144000" cy="3046988"/>
          </a:xfrm>
          <a:prstGeom prst="rect">
            <a:avLst/>
          </a:prstGeom>
        </p:spPr>
        <p:txBody>
          <a:bodyPr wrap="square">
            <a:spAutoFit/>
          </a:bodyPr>
          <a:lstStyle/>
          <a:p>
            <a:pPr algn="just"/>
            <a:r>
              <a:rPr lang="en-US" sz="2400" b="1" dirty="0">
                <a:solidFill>
                  <a:srgbClr val="231F20"/>
                </a:solidFill>
                <a:latin typeface="Times New Roman" panose="02020603050405020304" pitchFamily="18" charset="0"/>
              </a:rPr>
              <a:t>The nature of the decision to be made,</a:t>
            </a:r>
          </a:p>
          <a:p>
            <a:pPr algn="just"/>
            <a:endParaRPr lang="en-US" sz="2400" dirty="0">
              <a:solidFill>
                <a:srgbClr val="231F20"/>
              </a:solidFill>
              <a:latin typeface="Times New Roman" panose="02020603050405020304" pitchFamily="18" charset="0"/>
            </a:endParaRPr>
          </a:p>
          <a:p>
            <a:pPr algn="just"/>
            <a:r>
              <a:rPr lang="en-US" sz="2400" dirty="0">
                <a:solidFill>
                  <a:srgbClr val="231F20"/>
                </a:solidFill>
                <a:latin typeface="Times New Roman" panose="02020603050405020304" pitchFamily="18" charset="0"/>
              </a:rPr>
              <a:t>The value of business research will depend on the nature of the managerial decision to be made. </a:t>
            </a:r>
          </a:p>
          <a:p>
            <a:pPr algn="just"/>
            <a:endParaRPr lang="en-US" sz="2400" dirty="0">
              <a:solidFill>
                <a:srgbClr val="231F20"/>
              </a:solidFill>
              <a:latin typeface="Times New Roman" panose="02020603050405020304" pitchFamily="18" charset="0"/>
            </a:endParaRPr>
          </a:p>
          <a:p>
            <a:pPr algn="just"/>
            <a:r>
              <a:rPr lang="en-US" sz="2400" dirty="0">
                <a:solidFill>
                  <a:srgbClr val="231F20"/>
                </a:solidFill>
                <a:latin typeface="Times New Roman" panose="02020603050405020304" pitchFamily="18" charset="0"/>
              </a:rPr>
              <a:t>A routine tactical decision that does not require a substantial investment may not seem to warrant a substantial expenditure for research. </a:t>
            </a:r>
          </a:p>
          <a:p>
            <a:pPr algn="just"/>
            <a:endParaRPr lang="en-US" sz="2400" dirty="0">
              <a:solidFill>
                <a:srgbClr val="231F20"/>
              </a:solidFill>
              <a:latin typeface="Times New Roman" panose="02020603050405020304" pitchFamily="18" charset="0"/>
            </a:endParaRPr>
          </a:p>
        </p:txBody>
      </p:sp>
    </p:spTree>
    <p:extLst>
      <p:ext uri="{BB962C8B-B14F-4D97-AF65-F5344CB8AC3E}">
        <p14:creationId xmlns:p14="http://schemas.microsoft.com/office/powerpoint/2010/main" val="285828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8200"/>
            <a:ext cx="9144000" cy="4524315"/>
          </a:xfrm>
          <a:prstGeom prst="rect">
            <a:avLst/>
          </a:prstGeom>
        </p:spPr>
        <p:txBody>
          <a:bodyPr wrap="square">
            <a:spAutoFit/>
          </a:bodyPr>
          <a:lstStyle/>
          <a:p>
            <a:pPr algn="just"/>
            <a:r>
              <a:rPr lang="en-US" sz="2400" b="1" dirty="0">
                <a:solidFill>
                  <a:srgbClr val="231F20"/>
                </a:solidFill>
                <a:latin typeface="Times New Roman" panose="02020603050405020304" pitchFamily="18" charset="0"/>
              </a:rPr>
              <a:t>Benefits versus Costs</a:t>
            </a:r>
          </a:p>
          <a:p>
            <a:endParaRPr lang="en-US" b="1" dirty="0">
              <a:solidFill>
                <a:srgbClr val="231F20"/>
              </a:solidFill>
              <a:latin typeface="Times New Roman" panose="02020603050405020304" pitchFamily="18" charset="0"/>
            </a:endParaRPr>
          </a:p>
          <a:p>
            <a:pPr algn="just"/>
            <a:r>
              <a:rPr lang="en-US" sz="2400" dirty="0">
                <a:solidFill>
                  <a:srgbClr val="231F20"/>
                </a:solidFill>
                <a:latin typeface="Times New Roman" panose="02020603050405020304" pitchFamily="18" charset="0"/>
              </a:rPr>
              <a:t>When deciding whether to make a decision without research or to postpone the decision in order to conduct research, managers should ask three questions: </a:t>
            </a:r>
          </a:p>
          <a:p>
            <a:endParaRPr lang="en-US" dirty="0">
              <a:solidFill>
                <a:srgbClr val="231F20"/>
              </a:solidFill>
              <a:latin typeface="Times New Roman" panose="02020603050405020304" pitchFamily="18" charset="0"/>
            </a:endParaRPr>
          </a:p>
          <a:p>
            <a:pPr marL="342900" indent="-342900">
              <a:buAutoNum type="arabicPeriod"/>
            </a:pPr>
            <a:r>
              <a:rPr lang="en-US" sz="2400" dirty="0">
                <a:solidFill>
                  <a:srgbClr val="231F20"/>
                </a:solidFill>
                <a:latin typeface="Times New Roman" panose="02020603050405020304" pitchFamily="18" charset="0"/>
              </a:rPr>
              <a:t>Will the payoff or rate of return be worth the investment?  </a:t>
            </a:r>
          </a:p>
          <a:p>
            <a:pPr marL="342900" indent="-342900">
              <a:buAutoNum type="arabicPeriod"/>
            </a:pPr>
            <a:r>
              <a:rPr lang="en-US" sz="2400" dirty="0">
                <a:solidFill>
                  <a:srgbClr val="231F20"/>
                </a:solidFill>
                <a:latin typeface="Times New Roman" panose="02020603050405020304" pitchFamily="18" charset="0"/>
              </a:rPr>
              <a:t>Will the information gained by business research improve the quality of the managerial decision enough to warrant the expenditure? </a:t>
            </a:r>
          </a:p>
          <a:p>
            <a:pPr marL="342900" indent="-342900">
              <a:buAutoNum type="arabicPeriod"/>
            </a:pPr>
            <a:r>
              <a:rPr lang="en-US" sz="2400" dirty="0">
                <a:solidFill>
                  <a:srgbClr val="231F20"/>
                </a:solidFill>
                <a:latin typeface="Times New Roman" panose="02020603050405020304" pitchFamily="18" charset="0"/>
              </a:rPr>
              <a:t>Is the proposed research expenditure the best use of the available funds?</a:t>
            </a:r>
          </a:p>
          <a:p>
            <a:pPr marL="342900" indent="-342900">
              <a:buAutoNum type="arabicPeriod"/>
            </a:pPr>
            <a:endParaRPr lang="en-US" dirty="0">
              <a:solidFill>
                <a:srgbClr val="231F20"/>
              </a:solidFill>
              <a:latin typeface="Times New Roman" panose="02020603050405020304" pitchFamily="18" charset="0"/>
            </a:endParaRPr>
          </a:p>
          <a:p>
            <a:pPr marL="342900" indent="-342900">
              <a:buAutoNum type="arabicPeriod"/>
            </a:pPr>
            <a:endParaRPr lang="en-US" dirty="0"/>
          </a:p>
        </p:txBody>
      </p:sp>
    </p:spTree>
    <p:extLst>
      <p:ext uri="{BB962C8B-B14F-4D97-AF65-F5344CB8AC3E}">
        <p14:creationId xmlns:p14="http://schemas.microsoft.com/office/powerpoint/2010/main" val="31078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834" t="10569" r="3333" b="5589"/>
          <a:stretch/>
        </p:blipFill>
        <p:spPr>
          <a:xfrm>
            <a:off x="76200" y="1905000"/>
            <a:ext cx="9067800" cy="3022600"/>
          </a:xfrm>
          <a:prstGeom prst="rect">
            <a:avLst/>
          </a:prstGeom>
          <a:ln w="28575">
            <a:solidFill>
              <a:schemeClr val="tx1"/>
            </a:solidFill>
          </a:ln>
        </p:spPr>
      </p:pic>
    </p:spTree>
    <p:extLst>
      <p:ext uri="{BB962C8B-B14F-4D97-AF65-F5344CB8AC3E}">
        <p14:creationId xmlns:p14="http://schemas.microsoft.com/office/powerpoint/2010/main" val="370388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90600"/>
            <a:ext cx="9144000" cy="3231654"/>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DIFFERENCE BETWEEN BASIC AND APPLIED BUSINESS RESEARCH. </a:t>
            </a:r>
          </a:p>
          <a:p>
            <a:endParaRPr lang="en-US" sz="1200" b="1" dirty="0">
              <a:solidFill>
                <a:srgbClr val="B84911"/>
              </a:solidFill>
              <a:latin typeface="KodchiangUPC" panose="02020603050405020304" pitchFamily="18" charset="-34"/>
            </a:endParaRPr>
          </a:p>
          <a:p>
            <a:pPr algn="just"/>
            <a:r>
              <a:rPr lang="en-US" sz="2400" dirty="0">
                <a:solidFill>
                  <a:srgbClr val="231F20"/>
                </a:solidFill>
                <a:latin typeface="Times New Roman" panose="02020603050405020304" pitchFamily="18" charset="0"/>
              </a:rPr>
              <a:t>Applied business research seeks to facilitate managerial decision making. It is directed toward a specific managerial decision in a particular organization. </a:t>
            </a:r>
          </a:p>
          <a:p>
            <a:pPr algn="just"/>
            <a:endParaRPr lang="en-US" sz="2400" dirty="0">
              <a:solidFill>
                <a:srgbClr val="231F20"/>
              </a:solidFill>
              <a:latin typeface="Times New Roman" panose="02020603050405020304" pitchFamily="18" charset="0"/>
            </a:endParaRPr>
          </a:p>
          <a:p>
            <a:pPr algn="just"/>
            <a:r>
              <a:rPr lang="en-US" sz="2400" dirty="0">
                <a:solidFill>
                  <a:srgbClr val="231F20"/>
                </a:solidFill>
                <a:latin typeface="Times New Roman" panose="02020603050405020304" pitchFamily="18" charset="0"/>
              </a:rPr>
              <a:t>Basic or pure research seeks to increase knowledge of theories and concepts. </a:t>
            </a:r>
          </a:p>
        </p:txBody>
      </p:sp>
    </p:spTree>
    <p:extLst>
      <p:ext uri="{BB962C8B-B14F-4D97-AF65-F5344CB8AC3E}">
        <p14:creationId xmlns:p14="http://schemas.microsoft.com/office/powerpoint/2010/main" val="30958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TotalTime>
  <Words>963</Words>
  <Application>Microsoft Office PowerPoint</Application>
  <PresentationFormat>On-screen Show (4:3)</PresentationFormat>
  <Paragraphs>97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KodchiangUPC</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sairaj</dc:creator>
  <cp:lastModifiedBy>admin</cp:lastModifiedBy>
  <cp:revision>94</cp:revision>
  <dcterms:created xsi:type="dcterms:W3CDTF">2006-08-16T00:00:00Z</dcterms:created>
  <dcterms:modified xsi:type="dcterms:W3CDTF">2022-04-09T13:50:10Z</dcterms:modified>
</cp:coreProperties>
</file>