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65" r:id="rId4"/>
    <p:sldId id="266" r:id="rId5"/>
    <p:sldId id="267" r:id="rId6"/>
    <p:sldId id="268" r:id="rId7"/>
    <p:sldId id="269" r:id="rId8"/>
    <p:sldId id="270"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79A9E04-F001-492F-97D5-D774CCC77995}" type="datetimeFigureOut">
              <a:rPr lang="en-US" smtClean="0"/>
              <a:pPr/>
              <a:t>16-Apr-22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23151036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A9E04-F001-492F-97D5-D774CCC77995}" type="datetimeFigureOut">
              <a:rPr lang="en-US" smtClean="0"/>
              <a:pPr/>
              <a:t>16-Apr-22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119220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A9E04-F001-492F-97D5-D774CCC77995}" type="datetimeFigureOut">
              <a:rPr lang="en-US" smtClean="0"/>
              <a:pPr/>
              <a:t>16-Apr-22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417244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79A9E04-F001-492F-97D5-D774CCC77995}" type="datetimeFigureOut">
              <a:rPr lang="en-US" smtClean="0"/>
              <a:pPr/>
              <a:t>16-Apr-22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60928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9A9E04-F001-492F-97D5-D774CCC77995}" type="datetimeFigureOut">
              <a:rPr lang="en-US" smtClean="0"/>
              <a:pPr/>
              <a:t>16-Apr-22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12407052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79A9E04-F001-492F-97D5-D774CCC77995}" type="datetimeFigureOut">
              <a:rPr lang="en-US" smtClean="0"/>
              <a:pPr/>
              <a:t>16-Apr-22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1027050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79A9E04-F001-492F-97D5-D774CCC77995}" type="datetimeFigureOut">
              <a:rPr lang="en-US" smtClean="0"/>
              <a:pPr/>
              <a:t>16-Apr-22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1311304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79A9E04-F001-492F-97D5-D774CCC77995}" type="datetimeFigureOut">
              <a:rPr lang="en-US" smtClean="0"/>
              <a:pPr/>
              <a:t>16-Apr-22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1204488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9A9E04-F001-492F-97D5-D774CCC77995}" type="datetimeFigureOut">
              <a:rPr lang="en-US" smtClean="0"/>
              <a:pPr/>
              <a:t>16-Apr-22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6367393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A9E04-F001-492F-97D5-D774CCC77995}" type="datetimeFigureOut">
              <a:rPr lang="en-US" smtClean="0"/>
              <a:pPr/>
              <a:t>16-Apr-22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1242323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79A9E04-F001-492F-97D5-D774CCC77995}" type="datetimeFigureOut">
              <a:rPr lang="en-US" smtClean="0"/>
              <a:pPr/>
              <a:t>16-Apr-22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30B33C5-67DC-4F23-8F90-3B43A94EAD0F}" type="slidenum">
              <a:rPr lang="en-US" smtClean="0"/>
              <a:pPr/>
              <a:t>‹#›</a:t>
            </a:fld>
            <a:endParaRPr lang="en-US"/>
          </a:p>
        </p:txBody>
      </p:sp>
    </p:spTree>
    <p:extLst>
      <p:ext uri="{BB962C8B-B14F-4D97-AF65-F5344CB8AC3E}">
        <p14:creationId xmlns:p14="http://schemas.microsoft.com/office/powerpoint/2010/main" val="239762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A9E04-F001-492F-97D5-D774CCC77995}" type="datetimeFigureOut">
              <a:rPr lang="en-US" smtClean="0"/>
              <a:pPr/>
              <a:t>16-Apr-22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B33C5-67DC-4F23-8F90-3B43A94EAD0F}" type="slidenum">
              <a:rPr lang="en-US" smtClean="0"/>
              <a:pPr/>
              <a:t>‹#›</a:t>
            </a:fld>
            <a:endParaRPr lang="en-US"/>
          </a:p>
        </p:txBody>
      </p:sp>
    </p:spTree>
    <p:extLst>
      <p:ext uri="{BB962C8B-B14F-4D97-AF65-F5344CB8AC3E}">
        <p14:creationId xmlns:p14="http://schemas.microsoft.com/office/powerpoint/2010/main" val="449687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5021" y="1829871"/>
            <a:ext cx="7518340" cy="707886"/>
          </a:xfrm>
          <a:prstGeom prst="rect">
            <a:avLst/>
          </a:prstGeom>
        </p:spPr>
        <p:txBody>
          <a:bodyPr wrap="none">
            <a:spAutoFit/>
          </a:bodyPr>
          <a:lstStyle/>
          <a:p>
            <a:r>
              <a:rPr lang="en-US" sz="4000" b="1" dirty="0">
                <a:latin typeface="Times New Roman" panose="02020603050405020304" pitchFamily="18" charset="0"/>
                <a:cs typeface="Times New Roman" panose="02020603050405020304" pitchFamily="18" charset="0"/>
              </a:rPr>
              <a:t>OBSERVATION TECHNIQUES </a:t>
            </a:r>
            <a:endParaRPr lang="en-US" sz="4000" dirty="0"/>
          </a:p>
        </p:txBody>
      </p:sp>
    </p:spTree>
    <p:extLst>
      <p:ext uri="{BB962C8B-B14F-4D97-AF65-F5344CB8AC3E}">
        <p14:creationId xmlns:p14="http://schemas.microsoft.com/office/powerpoint/2010/main" val="127015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533401"/>
            <a:ext cx="12192000" cy="526297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Observation involves the recording and counting of behavioral patterns of people, objects and events in a systematic manner to obtain information about the phenomenon of interest.</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Observational techniques may be structured or unstructured, disguised or undisguised. Furthermore, observation may be conducted in a natural or a contrived environment.</a:t>
            </a:r>
          </a:p>
          <a:p>
            <a:pPr algn="just"/>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Structured observation</a:t>
            </a:r>
          </a:p>
          <a:p>
            <a:pPr algn="just"/>
            <a:r>
              <a:rPr lang="en-US" sz="2400" dirty="0">
                <a:latin typeface="Times New Roman" panose="02020603050405020304" pitchFamily="18" charset="0"/>
                <a:cs typeface="Times New Roman" panose="02020603050405020304" pitchFamily="18" charset="0"/>
              </a:rPr>
              <a:t>Observation where the researcher clearly defines the behaviors to be observed and the techniques by which they will be measured.</a:t>
            </a:r>
          </a:p>
          <a:p>
            <a:pPr algn="just"/>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Unstructured observation</a:t>
            </a:r>
          </a:p>
          <a:p>
            <a:pPr algn="just"/>
            <a:r>
              <a:rPr lang="en-US" sz="2400" dirty="0">
                <a:latin typeface="Times New Roman" panose="02020603050405020304" pitchFamily="18" charset="0"/>
                <a:cs typeface="Times New Roman" panose="02020603050405020304" pitchFamily="18" charset="0"/>
              </a:rPr>
              <a:t>Observation that involves a researcher monitoring all relevant phenomena, without specifying the details in advance.</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3637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1"/>
            <a:ext cx="12072939" cy="4893647"/>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Disguised observation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disguised observation, the respondents are unaware that they are being observed. Disguise enables respondents to behave naturally because people tend to behave differently when they know they are being observed.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Disguise may be accomplished by using hidden cameras or electronic devices. Observers may be disguised as shoppers, sales assistants or other appropriate roles. One of the most widespread techniques of observation is through the use of mystery shoppers.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Undisguised observation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undisguised observation, respondents are aware that they are under observation. </a:t>
            </a:r>
          </a:p>
        </p:txBody>
      </p:sp>
    </p:spTree>
    <p:extLst>
      <p:ext uri="{BB962C8B-B14F-4D97-AF65-F5344CB8AC3E}">
        <p14:creationId xmlns:p14="http://schemas.microsoft.com/office/powerpoint/2010/main" val="522584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animEffect transition="in" filter="fade">
                                      <p:cBhvr>
                                        <p:cTn id="2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751" y="1447801"/>
            <a:ext cx="12192000" cy="4154984"/>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Natural observation</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Observing behavior as it takes place in the environment. For example, one could observe the behavior of respondents eating a new menu option in Burger King.</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Contrived observation</a:t>
            </a:r>
          </a:p>
          <a:p>
            <a:pPr algn="just"/>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Observing behavior in an artificial environment. In contrived observation, respondents’ behavior is observed in an artificial environment, such as a test kitchen.</a:t>
            </a:r>
          </a:p>
          <a:p>
            <a:pPr algn="just"/>
            <a:endParaRPr lang="en-US" sz="2400" dirty="0"/>
          </a:p>
          <a:p>
            <a:pPr algn="just"/>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20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2951" y="1514989"/>
            <a:ext cx="10844213" cy="369332"/>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OBSERVATION TECHNIQUES CLASSIFIED BY MODE OF ADMINISTRATION</a:t>
            </a:r>
          </a:p>
        </p:txBody>
      </p:sp>
      <p:pic>
        <p:nvPicPr>
          <p:cNvPr id="3" name="Picture 2"/>
          <p:cNvPicPr>
            <a:picLocks noChangeAspect="1"/>
          </p:cNvPicPr>
          <p:nvPr/>
        </p:nvPicPr>
        <p:blipFill>
          <a:blip r:embed="rId2"/>
          <a:stretch>
            <a:fillRect/>
          </a:stretch>
        </p:blipFill>
        <p:spPr>
          <a:xfrm>
            <a:off x="428626" y="2714625"/>
            <a:ext cx="11558588" cy="2428875"/>
          </a:xfrm>
          <a:prstGeom prst="rect">
            <a:avLst/>
          </a:prstGeom>
          <a:ln w="28575">
            <a:solidFill>
              <a:schemeClr val="tx1"/>
            </a:solidFill>
          </a:ln>
        </p:spPr>
      </p:pic>
      <p:sp>
        <p:nvSpPr>
          <p:cNvPr id="4" name="TextBox 3"/>
          <p:cNvSpPr txBox="1"/>
          <p:nvPr/>
        </p:nvSpPr>
        <p:spPr>
          <a:xfrm>
            <a:off x="865632" y="6035040"/>
            <a:ext cx="1184812" cy="369332"/>
          </a:xfrm>
          <a:prstGeom prst="rect">
            <a:avLst/>
          </a:prstGeom>
          <a:noFill/>
        </p:spPr>
        <p:txBody>
          <a:bodyPr wrap="none" rtlCol="0">
            <a:spAutoFit/>
          </a:bodyPr>
          <a:lstStyle/>
          <a:p>
            <a:r>
              <a:rPr lang="en-US" dirty="0">
                <a:solidFill>
                  <a:srgbClr val="00B0F0"/>
                </a:solidFill>
              </a:rPr>
              <a:t>Important </a:t>
            </a:r>
          </a:p>
        </p:txBody>
      </p:sp>
    </p:spTree>
    <p:extLst>
      <p:ext uri="{BB962C8B-B14F-4D97-AF65-F5344CB8AC3E}">
        <p14:creationId xmlns:p14="http://schemas.microsoft.com/office/powerpoint/2010/main" val="116541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487025"/>
            <a:ext cx="12191999" cy="6370975"/>
          </a:xfrm>
          <a:prstGeom prst="rect">
            <a:avLst/>
          </a:prstGeom>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Personal observation</a:t>
            </a:r>
          </a:p>
          <a:p>
            <a:pPr algn="just"/>
            <a:r>
              <a:rPr lang="en-US" sz="2400" dirty="0">
                <a:latin typeface="Times New Roman" panose="02020603050405020304" pitchFamily="18" charset="0"/>
                <a:cs typeface="Times New Roman" panose="02020603050405020304" pitchFamily="18" charset="0"/>
              </a:rPr>
              <a:t>An observational research strategy in which human observers record the phenomenon being observed as it occurs.</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Electronic observation</a:t>
            </a:r>
          </a:p>
          <a:p>
            <a:pPr algn="just"/>
            <a:r>
              <a:rPr lang="en-US" sz="2400" dirty="0">
                <a:latin typeface="Times New Roman" panose="02020603050405020304" pitchFamily="18" charset="0"/>
                <a:cs typeface="Times New Roman" panose="02020603050405020304" pitchFamily="18" charset="0"/>
              </a:rPr>
              <a:t>An observational research strategy in which electronic devices, rather than human observers, record the phenomenon being observed.</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Audit </a:t>
            </a:r>
          </a:p>
          <a:p>
            <a:pPr algn="just"/>
            <a:r>
              <a:rPr lang="en-US" sz="2400" dirty="0">
                <a:latin typeface="Times New Roman" panose="02020603050405020304" pitchFamily="18" charset="0"/>
                <a:cs typeface="Times New Roman" panose="02020603050405020304" pitchFamily="18" charset="0"/>
              </a:rPr>
              <a:t>In an audit, the researcher collects data by examining physical records or performing inventory analysis. </a:t>
            </a:r>
          </a:p>
          <a:p>
            <a:pPr algn="just"/>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Trace analysis</a:t>
            </a:r>
          </a:p>
          <a:p>
            <a:pPr algn="just"/>
            <a:r>
              <a:rPr lang="en-US" sz="2400" dirty="0">
                <a:latin typeface="Times New Roman" panose="02020603050405020304" pitchFamily="18" charset="0"/>
                <a:cs typeface="Times New Roman" panose="02020603050405020304" pitchFamily="18" charset="0"/>
              </a:rPr>
              <a:t>An approach in which data collection is based on physical traces, or evidence, of past behavior.</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26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500"/>
                                        <p:tgtEl>
                                          <p:spTgt spid="2">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77858"/>
            <a:ext cx="12192000" cy="369332"/>
          </a:xfrm>
          <a:prstGeom prst="rect">
            <a:avLst/>
          </a:prstGeom>
        </p:spPr>
        <p:txBody>
          <a:bodyPr wrap="square">
            <a:spAutoFit/>
          </a:bodyPr>
          <a:lstStyle/>
          <a:p>
            <a:endParaRPr lang="en-US" dirty="0"/>
          </a:p>
        </p:txBody>
      </p:sp>
      <p:sp>
        <p:nvSpPr>
          <p:cNvPr id="3" name="Rectangle 2"/>
          <p:cNvSpPr/>
          <p:nvPr/>
        </p:nvSpPr>
        <p:spPr>
          <a:xfrm>
            <a:off x="0" y="672323"/>
            <a:ext cx="12192000" cy="5229573"/>
          </a:xfrm>
          <a:prstGeom prst="rect">
            <a:avLst/>
          </a:prstGeom>
        </p:spPr>
        <p:txBody>
          <a:bodyPr wrap="square">
            <a:spAutoFit/>
          </a:bodyPr>
          <a:lstStyle/>
          <a:p>
            <a:pPr algn="just">
              <a:lnSpc>
                <a:spcPct val="107000"/>
              </a:lnSpc>
            </a:pPr>
            <a:r>
              <a:rPr lang="en-US" sz="2400" b="1" dirty="0">
                <a:latin typeface="Times New Roman" panose="02020603050405020304" pitchFamily="18" charset="0"/>
                <a:cs typeface="Times New Roman" panose="02020603050405020304" pitchFamily="18" charset="0"/>
              </a:rPr>
              <a:t>Examples of trace analysis.</a:t>
            </a:r>
          </a:p>
          <a:p>
            <a:pPr indent="-257175" algn="just">
              <a:lnSpc>
                <a:spcPct val="107000"/>
              </a:lnSpc>
              <a:buFont typeface="Symbol" panose="05050102010706020507" pitchFamily="18" charset="2"/>
              <a:buChar char=""/>
            </a:pPr>
            <a:endParaRPr lang="en-US" sz="2400" dirty="0">
              <a:latin typeface="Times New Roman" panose="02020603050405020304" pitchFamily="18" charset="0"/>
              <a:cs typeface="Times New Roman" panose="02020603050405020304" pitchFamily="18" charset="0"/>
            </a:endParaRPr>
          </a:p>
          <a:p>
            <a:pPr marL="257175" indent="-257175" algn="just">
              <a:lnSpc>
                <a:spcPct val="107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The selective erosion of tiles in a museum was used to determine the relative popularity of exhibits.</a:t>
            </a:r>
          </a:p>
          <a:p>
            <a:pPr marL="257175" indent="-257175" algn="just">
              <a:lnSpc>
                <a:spcPct val="107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The number of different fingerprints on a page was used to gauge the readership of various advertisements in a magazine.</a:t>
            </a:r>
          </a:p>
          <a:p>
            <a:pPr marL="285750" indent="-257175" algn="just">
              <a:lnSpc>
                <a:spcPct val="107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The position of the radio dials in cars brought in for service was used to estimate share of listening audience of various radio stations. Advertisers used the estimates to decide on which stations to advertise.</a:t>
            </a:r>
          </a:p>
          <a:p>
            <a:pPr marL="285750" indent="-257175" algn="just">
              <a:lnSpc>
                <a:spcPct val="107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The age and condition of cars in a car park were used to assess the affluence of customers. </a:t>
            </a:r>
          </a:p>
          <a:p>
            <a:pPr marL="257175" indent="-257175" algn="just">
              <a:lnSpc>
                <a:spcPct val="107000"/>
              </a:lnSpc>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The magazines people donated to charity were used to determine people’s favorite magazines.</a:t>
            </a:r>
          </a:p>
          <a:p>
            <a:pPr marL="257175" indent="-257175" algn="just">
              <a:lnSpc>
                <a:spcPct val="107000"/>
              </a:lnSpc>
              <a:spcAft>
                <a:spcPts val="600"/>
              </a:spcAft>
              <a:buFont typeface="Symbol" panose="05050102010706020507" pitchFamily="18" charset="2"/>
              <a:buChar char=""/>
            </a:pPr>
            <a:r>
              <a:rPr lang="en-US" sz="2400" dirty="0">
                <a:latin typeface="Times New Roman" panose="02020603050405020304" pitchFamily="18" charset="0"/>
                <a:cs typeface="Times New Roman" panose="02020603050405020304" pitchFamily="18" charset="0"/>
              </a:rPr>
              <a:t>Internet visitors leave traces that can be analyzed to examine browsing and usage behavior through cookie technology.</a:t>
            </a:r>
          </a:p>
        </p:txBody>
      </p:sp>
    </p:spTree>
    <p:extLst>
      <p:ext uri="{BB962C8B-B14F-4D97-AF65-F5344CB8AC3E}">
        <p14:creationId xmlns:p14="http://schemas.microsoft.com/office/powerpoint/2010/main" val="333510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443413" y="3171825"/>
            <a:ext cx="3442161" cy="707886"/>
          </a:xfrm>
          <a:prstGeom prst="rect">
            <a:avLst/>
          </a:prstGeom>
          <a:noFill/>
        </p:spPr>
        <p:txBody>
          <a:bodyPr wrap="none" rtlCol="0">
            <a:spAutoFit/>
          </a:bodyPr>
          <a:lstStyle/>
          <a:p>
            <a:r>
              <a:rPr lang="en-US" sz="4000" b="1" dirty="0">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3986459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TotalTime>
  <Words>474</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brijesh sharma</dc:creator>
  <cp:lastModifiedBy>admin</cp:lastModifiedBy>
  <cp:revision>20</cp:revision>
  <dcterms:created xsi:type="dcterms:W3CDTF">2016-01-26T12:42:15Z</dcterms:created>
  <dcterms:modified xsi:type="dcterms:W3CDTF">2022-04-16T06:51:27Z</dcterms:modified>
</cp:coreProperties>
</file>