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2" r:id="rId4"/>
    <p:sldId id="261" r:id="rId5"/>
    <p:sldId id="329" r:id="rId6"/>
    <p:sldId id="263" r:id="rId7"/>
    <p:sldId id="268" r:id="rId8"/>
    <p:sldId id="277" r:id="rId9"/>
    <p:sldId id="291" r:id="rId10"/>
    <p:sldId id="279" r:id="rId11"/>
    <p:sldId id="293" r:id="rId12"/>
    <p:sldId id="280" r:id="rId13"/>
    <p:sldId id="295" r:id="rId14"/>
    <p:sldId id="282" r:id="rId15"/>
    <p:sldId id="297" r:id="rId16"/>
    <p:sldId id="283" r:id="rId17"/>
    <p:sldId id="299" r:id="rId18"/>
    <p:sldId id="284" r:id="rId19"/>
    <p:sldId id="302" r:id="rId20"/>
    <p:sldId id="285" r:id="rId21"/>
    <p:sldId id="306" r:id="rId22"/>
    <p:sldId id="286" r:id="rId23"/>
    <p:sldId id="309" r:id="rId24"/>
    <p:sldId id="322" r:id="rId25"/>
    <p:sldId id="327" r:id="rId26"/>
    <p:sldId id="330" r:id="rId27"/>
    <p:sldId id="331" r:id="rId28"/>
    <p:sldId id="325" r:id="rId29"/>
    <p:sldId id="32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33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cxnSp>
        <p:nvCxnSpPr>
          <p:cNvPr id="5" name="Straight Connector 4"/>
          <p:cNvCxnSpPr/>
          <p:nvPr userDrawn="1"/>
        </p:nvCxnSpPr>
        <p:spPr>
          <a:xfrm>
            <a:off x="381000" y="836613"/>
            <a:ext cx="8382000" cy="158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0938" y="188913"/>
            <a:ext cx="7793037" cy="733425"/>
          </a:xfrm>
          <a:prstGeom prst="rect">
            <a:avLst/>
          </a:prstGeom>
        </p:spPr>
        <p:txBody>
          <a:bodyPr/>
          <a:lstStyle>
            <a:lvl1pPr>
              <a:defRPr>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sz="half" idx="1"/>
          </p:nvPr>
        </p:nvSpPr>
        <p:spPr>
          <a:xfrm>
            <a:off x="1182688" y="1179513"/>
            <a:ext cx="3810000" cy="4992687"/>
          </a:xfrm>
          <a:prstGeom prst="rect">
            <a:avLst/>
          </a:prstGeo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45088" y="1179513"/>
            <a:ext cx="3810000" cy="4992687"/>
          </a:xfrm>
          <a:prstGeom prst="rect">
            <a:avLst/>
          </a:prstGeo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72336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cxnSp>
        <p:nvCxnSpPr>
          <p:cNvPr id="4" name="Straight Connector 3"/>
          <p:cNvCxnSpPr/>
          <p:nvPr userDrawn="1"/>
        </p:nvCxnSpPr>
        <p:spPr>
          <a:xfrm>
            <a:off x="381000" y="836613"/>
            <a:ext cx="8382000" cy="158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0938" y="188913"/>
            <a:ext cx="7793037" cy="733425"/>
          </a:xfrm>
          <a:prstGeom prst="rect">
            <a:avLst/>
          </a:prstGeom>
        </p:spPr>
        <p:txBody>
          <a:bodyPr/>
          <a:lstStyle>
            <a:lvl1pPr>
              <a:defRPr>
                <a:solidFill>
                  <a:schemeClr val="accent1">
                    <a:lumMod val="75000"/>
                  </a:schemeClr>
                </a:solidFill>
              </a:defRPr>
            </a:lvl1pPr>
          </a:lstStyle>
          <a:p>
            <a:r>
              <a:rPr lang="en-US" dirty="0"/>
              <a:t>Click to edit Master title style</a:t>
            </a:r>
          </a:p>
        </p:txBody>
      </p:sp>
      <p:sp>
        <p:nvSpPr>
          <p:cNvPr id="3" name="Table Placeholder 2"/>
          <p:cNvSpPr>
            <a:spLocks noGrp="1"/>
          </p:cNvSpPr>
          <p:nvPr>
            <p:ph type="tbl" idx="1"/>
          </p:nvPr>
        </p:nvSpPr>
        <p:spPr>
          <a:xfrm>
            <a:off x="1182688" y="1179513"/>
            <a:ext cx="7772400" cy="4992687"/>
          </a:xfrm>
          <a:prstGeom prst="rect">
            <a:avLst/>
          </a:prstGeom>
        </p:spPr>
        <p:txBody>
          <a:bodyPr/>
          <a:lstStyle/>
          <a:p>
            <a:pPr lvl="0"/>
            <a:endParaRPr lang="en-US" noProof="0" dirty="0"/>
          </a:p>
        </p:txBody>
      </p:sp>
    </p:spTree>
    <p:extLst>
      <p:ext uri="{BB962C8B-B14F-4D97-AF65-F5344CB8AC3E}">
        <p14:creationId xmlns:p14="http://schemas.microsoft.com/office/powerpoint/2010/main" val="42032088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0" y="2590800"/>
            <a:ext cx="4073551" cy="584775"/>
          </a:xfrm>
          <a:prstGeom prst="rect">
            <a:avLst/>
          </a:prstGeom>
          <a:noFill/>
        </p:spPr>
        <p:txBody>
          <a:bodyPr wrap="none" rtlCol="0">
            <a:spAutoFit/>
          </a:bodyPr>
          <a:lstStyle/>
          <a:p>
            <a:r>
              <a:rPr lang="en-US" sz="3200" b="1" dirty="0">
                <a:latin typeface="Times New Roman" pitchFamily="18" charset="0"/>
                <a:cs typeface="Times New Roman" pitchFamily="18" charset="0"/>
              </a:rPr>
              <a:t>SAMPLING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34475" cy="5139869"/>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Judgemental sampling (purposive sampling) </a:t>
            </a:r>
          </a:p>
          <a:p>
            <a:pPr algn="just"/>
            <a:endParaRPr lang="en-US" sz="2000" b="1" dirty="0"/>
          </a:p>
          <a:p>
            <a:pPr algn="just"/>
            <a:endParaRPr lang="en-IN" sz="2000" b="1" dirty="0"/>
          </a:p>
          <a:p>
            <a:pPr algn="just"/>
            <a:r>
              <a:rPr lang="en-IN" sz="2400" dirty="0">
                <a:solidFill>
                  <a:srgbClr val="00B050"/>
                </a:solidFill>
                <a:latin typeface="Times New Roman" panose="02020603050405020304" pitchFamily="18" charset="0"/>
                <a:cs typeface="Times New Roman" panose="02020603050405020304" pitchFamily="18" charset="0"/>
              </a:rPr>
              <a:t>Judgemental sampling is a form of convenience sampling in which the population elements are selected based on the judgement of the researcher.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Common examples of judgemental sampling include: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Test markets selected to determine the potential of a new product, </a:t>
            </a: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Purchase engineers selected in industrial marketing research because they are considered to be representative of the company, </a:t>
            </a: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Product testing with individuals who may be particularly fussy or who hold extremely high expectations, </a:t>
            </a:r>
          </a:p>
        </p:txBody>
      </p:sp>
    </p:spTree>
    <p:extLst>
      <p:ext uri="{BB962C8B-B14F-4D97-AF65-F5344CB8AC3E}">
        <p14:creationId xmlns:p14="http://schemas.microsoft.com/office/powerpoint/2010/main" val="67842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002" name="Rectangle 114"/>
          <p:cNvSpPr>
            <a:spLocks noGrp="1" noChangeArrowheads="1"/>
          </p:cNvSpPr>
          <p:nvPr>
            <p:ph type="title"/>
          </p:nvPr>
        </p:nvSpPr>
        <p:spPr>
          <a:xfrm>
            <a:off x="457200" y="0"/>
            <a:ext cx="8077200" cy="1295400"/>
          </a:xfrm>
        </p:spPr>
        <p:txBody>
          <a:bodyPr>
            <a:normAutofit/>
          </a:bodyPr>
          <a:lstStyle/>
          <a:p>
            <a:pPr eaLnBrk="1" hangingPunct="1">
              <a:defRPr/>
            </a:pPr>
            <a:r>
              <a:rPr lang="en-US" sz="2400" b="1" dirty="0"/>
              <a:t>Graphical Illustration of Judgmental Sampling</a:t>
            </a:r>
          </a:p>
        </p:txBody>
      </p:sp>
      <p:graphicFrame>
        <p:nvGraphicFramePr>
          <p:cNvPr id="166011" name="Group 123"/>
          <p:cNvGraphicFramePr>
            <a:graphicFrameLocks noGrp="1"/>
          </p:cNvGraphicFramePr>
          <p:nvPr>
            <p:ph sz="half" idx="2"/>
          </p:nvPr>
        </p:nvGraphicFramePr>
        <p:xfrm>
          <a:off x="762000" y="1281113"/>
          <a:ext cx="3810000" cy="4967302"/>
        </p:xfrm>
        <a:graphic>
          <a:graphicData uri="http://schemas.openxmlformats.org/drawingml/2006/table">
            <a:tbl>
              <a:tblPr/>
              <a:tblGrid>
                <a:gridCol w="838200">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6193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651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3652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11</a:t>
                      </a:r>
                      <a:endParaRPr kumimoji="0" lang="en-US" sz="1600" b="1"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651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3652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7</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800080"/>
                          </a:solidFill>
                          <a:effectLst/>
                          <a:latin typeface="Tahoma" pitchFamily="34" charset="0"/>
                          <a:cs typeface="Arial" charset="0"/>
                        </a:rPr>
                        <a:t>22</a:t>
                      </a:r>
                      <a:endParaRPr kumimoji="0" lang="en-US" sz="1100" b="0"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635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3652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8</a:t>
                      </a:r>
                      <a:endParaRPr kumimoji="0" lang="en-US" sz="1600" b="1"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13</a:t>
                      </a:r>
                      <a:endParaRPr kumimoji="0" lang="en-US" sz="1600" b="1"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18</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651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3652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24</a:t>
                      </a:r>
                      <a:endParaRPr kumimoji="0" lang="en-US" sz="1600" b="1"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651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3525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10</a:t>
                      </a:r>
                      <a:endParaRPr kumimoji="0" lang="en-US" sz="1600" b="1" i="0" u="none" strike="noStrike" cap="none" normalizeH="0" baseline="0" dirty="0">
                        <a:ln>
                          <a:noFill/>
                        </a:ln>
                        <a:solidFill>
                          <a:srgbClr val="80008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20</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66006" name="Rectangle 118"/>
          <p:cNvSpPr>
            <a:spLocks noChangeArrowheads="1"/>
          </p:cNvSpPr>
          <p:nvPr/>
        </p:nvSpPr>
        <p:spPr bwMode="auto">
          <a:xfrm>
            <a:off x="5105400" y="1503035"/>
            <a:ext cx="3276600" cy="4401205"/>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tabLst>
                <a:tab pos="647700" algn="l"/>
              </a:tabLst>
              <a:defRPr/>
            </a:pPr>
            <a:r>
              <a:rPr lang="en-US" sz="2000" b="1" u="sng" dirty="0">
                <a:solidFill>
                  <a:schemeClr val="accent1">
                    <a:lumMod val="50000"/>
                  </a:schemeClr>
                </a:solidFill>
                <a:latin typeface="Arial" charset="0"/>
              </a:rPr>
              <a:t>The researcher considers groups B, C and E</a:t>
            </a:r>
            <a:r>
              <a:rPr lang="en-US" sz="2000" u="sng" dirty="0">
                <a:solidFill>
                  <a:schemeClr val="accent1">
                    <a:lumMod val="50000"/>
                  </a:schemeClr>
                </a:solidFill>
                <a:latin typeface="Arial" charset="0"/>
              </a:rPr>
              <a:t> </a:t>
            </a:r>
            <a:r>
              <a:rPr lang="en-US" sz="2000" b="1" u="sng" dirty="0">
                <a:solidFill>
                  <a:schemeClr val="accent1">
                    <a:lumMod val="50000"/>
                  </a:schemeClr>
                </a:solidFill>
                <a:latin typeface="Arial" charset="0"/>
              </a:rPr>
              <a:t>to be typical and convenient.  Within each of these groups one or two elements are selected</a:t>
            </a:r>
            <a:r>
              <a:rPr lang="en-US" sz="2000" u="sng" dirty="0">
                <a:solidFill>
                  <a:schemeClr val="accent1">
                    <a:lumMod val="50000"/>
                  </a:schemeClr>
                </a:solidFill>
                <a:latin typeface="Arial" charset="0"/>
              </a:rPr>
              <a:t> </a:t>
            </a:r>
            <a:r>
              <a:rPr lang="en-US" sz="2000" b="1" u="sng" dirty="0">
                <a:solidFill>
                  <a:schemeClr val="accent1">
                    <a:lumMod val="50000"/>
                  </a:schemeClr>
                </a:solidFill>
                <a:latin typeface="Arial" charset="0"/>
              </a:rPr>
              <a:t>based on typicality and convenience.  </a:t>
            </a:r>
          </a:p>
          <a:p>
            <a:pPr algn="ctr" eaLnBrk="0" hangingPunct="0">
              <a:tabLst>
                <a:tab pos="647700" algn="l"/>
              </a:tabLst>
              <a:defRPr/>
            </a:pPr>
            <a:endParaRPr lang="en-US" sz="2000" b="1" dirty="0">
              <a:solidFill>
                <a:schemeClr val="accent1">
                  <a:lumMod val="50000"/>
                </a:schemeClr>
              </a:solidFill>
              <a:latin typeface="Arial" charset="0"/>
            </a:endParaRPr>
          </a:p>
          <a:p>
            <a:pPr algn="ctr" eaLnBrk="0" hangingPunct="0">
              <a:tabLst>
                <a:tab pos="647700" algn="l"/>
              </a:tabLst>
              <a:defRPr/>
            </a:pPr>
            <a:r>
              <a:rPr lang="en-US" sz="2000" b="1" dirty="0">
                <a:solidFill>
                  <a:schemeClr val="accent1">
                    <a:lumMod val="50000"/>
                  </a:schemeClr>
                </a:solidFill>
                <a:latin typeface="Arial" charset="0"/>
              </a:rPr>
              <a:t>The resulting sample consists of elements 8, 10, 11,</a:t>
            </a:r>
            <a:r>
              <a:rPr lang="en-US" sz="2000" dirty="0">
                <a:solidFill>
                  <a:schemeClr val="accent1">
                    <a:lumMod val="50000"/>
                  </a:schemeClr>
                </a:solidFill>
                <a:latin typeface="Arial" charset="0"/>
              </a:rPr>
              <a:t> </a:t>
            </a:r>
            <a:r>
              <a:rPr lang="en-US" sz="2000" b="1" dirty="0">
                <a:solidFill>
                  <a:schemeClr val="accent1">
                    <a:lumMod val="50000"/>
                  </a:schemeClr>
                </a:solidFill>
                <a:latin typeface="Arial" charset="0"/>
              </a:rPr>
              <a:t>13, and 24.  Note, no elements are selected</a:t>
            </a:r>
            <a:endParaRPr lang="en-US" sz="2000" dirty="0">
              <a:solidFill>
                <a:schemeClr val="accent1">
                  <a:lumMod val="50000"/>
                </a:schemeClr>
              </a:solidFill>
              <a:latin typeface="Arial" charset="0"/>
            </a:endParaRPr>
          </a:p>
          <a:p>
            <a:pPr algn="ctr" eaLnBrk="0" hangingPunct="0">
              <a:tabLst>
                <a:tab pos="647700" algn="l"/>
              </a:tabLst>
              <a:defRPr/>
            </a:pPr>
            <a:r>
              <a:rPr lang="en-US" sz="2000" b="1" dirty="0">
                <a:solidFill>
                  <a:schemeClr val="accent1">
                    <a:lumMod val="50000"/>
                  </a:schemeClr>
                </a:solidFill>
                <a:latin typeface="Arial" charset="0"/>
              </a:rPr>
              <a:t>from groups A and D.</a:t>
            </a:r>
          </a:p>
        </p:txBody>
      </p:sp>
    </p:spTree>
    <p:extLst>
      <p:ext uri="{BB962C8B-B14F-4D97-AF65-F5344CB8AC3E}">
        <p14:creationId xmlns:p14="http://schemas.microsoft.com/office/powerpoint/2010/main" val="41889431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002"/>
                                        </p:tgtEl>
                                        <p:attrNameLst>
                                          <p:attrName>style.visibility</p:attrName>
                                        </p:attrNameLst>
                                      </p:cBhvr>
                                      <p:to>
                                        <p:strVal val="visible"/>
                                      </p:to>
                                    </p:set>
                                    <p:anim calcmode="lin" valueType="num">
                                      <p:cBhvr additive="base">
                                        <p:cTn id="7" dur="500" fill="hold"/>
                                        <p:tgtEl>
                                          <p:spTgt spid="166002"/>
                                        </p:tgtEl>
                                        <p:attrNameLst>
                                          <p:attrName>ppt_x</p:attrName>
                                        </p:attrNameLst>
                                      </p:cBhvr>
                                      <p:tavLst>
                                        <p:tav tm="0">
                                          <p:val>
                                            <p:strVal val="0-#ppt_w/2"/>
                                          </p:val>
                                        </p:tav>
                                        <p:tav tm="100000">
                                          <p:val>
                                            <p:strVal val="#ppt_x"/>
                                          </p:val>
                                        </p:tav>
                                      </p:tavLst>
                                    </p:anim>
                                    <p:anim calcmode="lin" valueType="num">
                                      <p:cBhvr additive="base">
                                        <p:cTn id="8" dur="500" fill="hold"/>
                                        <p:tgtEl>
                                          <p:spTgt spid="1660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66011"/>
                                        </p:tgtEl>
                                        <p:attrNameLst>
                                          <p:attrName>style.visibility</p:attrName>
                                        </p:attrNameLst>
                                      </p:cBhvr>
                                      <p:to>
                                        <p:strVal val="visible"/>
                                      </p:to>
                                    </p:set>
                                    <p:anim calcmode="lin" valueType="num">
                                      <p:cBhvr additive="base">
                                        <p:cTn id="12" dur="500" fill="hold"/>
                                        <p:tgtEl>
                                          <p:spTgt spid="166011"/>
                                        </p:tgtEl>
                                        <p:attrNameLst>
                                          <p:attrName>ppt_x</p:attrName>
                                        </p:attrNameLst>
                                      </p:cBhvr>
                                      <p:tavLst>
                                        <p:tav tm="0">
                                          <p:val>
                                            <p:strVal val="0-#ppt_w/2"/>
                                          </p:val>
                                        </p:tav>
                                        <p:tav tm="100000">
                                          <p:val>
                                            <p:strVal val="#ppt_x"/>
                                          </p:val>
                                        </p:tav>
                                      </p:tavLst>
                                    </p:anim>
                                    <p:anim calcmode="lin" valueType="num">
                                      <p:cBhvr additive="base">
                                        <p:cTn id="13" dur="500" fill="hold"/>
                                        <p:tgtEl>
                                          <p:spTgt spid="16601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6006"/>
                                        </p:tgtEl>
                                        <p:attrNameLst>
                                          <p:attrName>style.visibility</p:attrName>
                                        </p:attrNameLst>
                                      </p:cBhvr>
                                      <p:to>
                                        <p:strVal val="visible"/>
                                      </p:to>
                                    </p:set>
                                    <p:anim calcmode="lin" valueType="num">
                                      <p:cBhvr additive="base">
                                        <p:cTn id="17" dur="500" fill="hold"/>
                                        <p:tgtEl>
                                          <p:spTgt spid="166006"/>
                                        </p:tgtEl>
                                        <p:attrNameLst>
                                          <p:attrName>ppt_x</p:attrName>
                                        </p:attrNameLst>
                                      </p:cBhvr>
                                      <p:tavLst>
                                        <p:tav tm="0">
                                          <p:val>
                                            <p:strVal val="0-#ppt_w/2"/>
                                          </p:val>
                                        </p:tav>
                                        <p:tav tm="100000">
                                          <p:val>
                                            <p:strVal val="#ppt_x"/>
                                          </p:val>
                                        </p:tav>
                                      </p:tavLst>
                                    </p:anim>
                                    <p:anim calcmode="lin" valueType="num">
                                      <p:cBhvr additive="base">
                                        <p:cTn id="18" dur="500" fill="hold"/>
                                        <p:tgtEl>
                                          <p:spTgt spid="166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02" grpId="0" autoUpdateAnimBg="0"/>
      <p:bldP spid="16600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451"/>
            <a:ext cx="9129713" cy="6170920"/>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Quota sampling</a:t>
            </a:r>
          </a:p>
          <a:p>
            <a:endParaRPr lang="en-IN" b="1" dirty="0">
              <a:latin typeface="DIN-Bold"/>
            </a:endParaRPr>
          </a:p>
          <a:p>
            <a:pPr algn="just"/>
            <a:r>
              <a:rPr lang="en-IN" sz="2400" dirty="0">
                <a:solidFill>
                  <a:srgbClr val="00B050"/>
                </a:solidFill>
                <a:latin typeface="Times New Roman" panose="02020603050405020304" pitchFamily="18" charset="0"/>
                <a:cs typeface="Times New Roman" panose="02020603050405020304" pitchFamily="18" charset="0"/>
              </a:rPr>
              <a:t>Quota sampling may be viewed as two-stage restricted judgemental sampling. </a:t>
            </a:r>
          </a:p>
          <a:p>
            <a:pPr algn="just"/>
            <a:endParaRPr lang="en-IN" sz="10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The first stage consists of developing quotas, of population elements such as age or gender. To develop these quotas, the researcher lists relevant characteristics and determines the distribution of these characteristics in the target population, such as Males 49%, Females 51% (resulting in 490 men and 510 women being selected in a sample of 1,000 respondents). </a:t>
            </a:r>
          </a:p>
          <a:p>
            <a:pPr algn="just"/>
            <a:endParaRPr lang="en-IN" sz="9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The quotas ensure that the composition of the sample is the same as the composition of the population with respect to the characteristics of interest.</a:t>
            </a:r>
          </a:p>
          <a:p>
            <a:pPr algn="just"/>
            <a:endParaRPr lang="en-US" sz="9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In the second stage, sample elements are selected based on convenience or judgement. </a:t>
            </a:r>
          </a:p>
        </p:txBody>
      </p:sp>
    </p:spTree>
    <p:extLst>
      <p:ext uri="{BB962C8B-B14F-4D97-AF65-F5344CB8AC3E}">
        <p14:creationId xmlns:p14="http://schemas.microsoft.com/office/powerpoint/2010/main" val="165777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072" name="Rectangle 112"/>
          <p:cNvSpPr>
            <a:spLocks noGrp="1" noChangeArrowheads="1"/>
          </p:cNvSpPr>
          <p:nvPr>
            <p:ph type="title"/>
          </p:nvPr>
        </p:nvSpPr>
        <p:spPr>
          <a:xfrm>
            <a:off x="101600" y="190500"/>
            <a:ext cx="8509000" cy="800100"/>
          </a:xfrm>
        </p:spPr>
        <p:txBody>
          <a:bodyPr>
            <a:normAutofit/>
          </a:bodyPr>
          <a:lstStyle/>
          <a:p>
            <a:pPr algn="ctr" eaLnBrk="1" hangingPunct="1">
              <a:defRPr/>
            </a:pPr>
            <a:r>
              <a:rPr lang="en-US" sz="2800" b="1" dirty="0"/>
              <a:t>A Graphical Illustration of Quota Sampling</a:t>
            </a:r>
          </a:p>
        </p:txBody>
      </p:sp>
      <p:graphicFrame>
        <p:nvGraphicFramePr>
          <p:cNvPr id="169082" name="Group 122"/>
          <p:cNvGraphicFramePr>
            <a:graphicFrameLocks noGrp="1"/>
          </p:cNvGraphicFramePr>
          <p:nvPr>
            <p:ph sz="half" idx="2"/>
          </p:nvPr>
        </p:nvGraphicFramePr>
        <p:xfrm>
          <a:off x="914400" y="1409700"/>
          <a:ext cx="3771900" cy="4914903"/>
        </p:xfrm>
        <a:graphic>
          <a:graphicData uri="http://schemas.openxmlformats.org/drawingml/2006/table">
            <a:tbl>
              <a:tblPr/>
              <a:tblGrid>
                <a:gridCol w="741363">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gridCol w="801687">
                  <a:extLst>
                    <a:ext uri="{9D8B030D-6E8A-4147-A177-3AD203B41FA5}">
                      <a16:colId xmlns:a16="http://schemas.microsoft.com/office/drawing/2014/main" val="20004"/>
                    </a:ext>
                  </a:extLst>
                </a:gridCol>
              </a:tblGrid>
              <a:tr h="52073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540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6</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556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7</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22</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556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3</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13</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18</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524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28100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540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20</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69079" name="Rectangle 119"/>
          <p:cNvSpPr>
            <a:spLocks noChangeArrowheads="1"/>
          </p:cNvSpPr>
          <p:nvPr/>
        </p:nvSpPr>
        <p:spPr bwMode="auto">
          <a:xfrm>
            <a:off x="5219700" y="1792060"/>
            <a:ext cx="2971800" cy="4708981"/>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defRPr/>
            </a:pPr>
            <a:r>
              <a:rPr lang="en-US" sz="2000" b="1" u="sng" dirty="0">
                <a:solidFill>
                  <a:schemeClr val="accent1">
                    <a:lumMod val="50000"/>
                  </a:schemeClr>
                </a:solidFill>
                <a:latin typeface="Arial" charset="0"/>
              </a:rPr>
              <a:t>A quota of one element from each group,  A to E, is imposed.  Within each group, one</a:t>
            </a:r>
            <a:r>
              <a:rPr lang="en-US" sz="2000" u="sng" dirty="0">
                <a:solidFill>
                  <a:schemeClr val="accent1">
                    <a:lumMod val="50000"/>
                  </a:schemeClr>
                </a:solidFill>
                <a:latin typeface="Arial" charset="0"/>
              </a:rPr>
              <a:t> </a:t>
            </a:r>
            <a:r>
              <a:rPr lang="en-US" sz="2000" b="1" u="sng" dirty="0">
                <a:solidFill>
                  <a:schemeClr val="accent1">
                    <a:lumMod val="50000"/>
                  </a:schemeClr>
                </a:solidFill>
                <a:latin typeface="Arial" charset="0"/>
              </a:rPr>
              <a:t>element is selected based on judgment or convenience.</a:t>
            </a:r>
            <a:r>
              <a:rPr lang="en-US" sz="2000" b="1" dirty="0">
                <a:solidFill>
                  <a:schemeClr val="accent1">
                    <a:lumMod val="50000"/>
                  </a:schemeClr>
                </a:solidFill>
                <a:latin typeface="Arial" charset="0"/>
              </a:rPr>
              <a:t>  </a:t>
            </a:r>
          </a:p>
          <a:p>
            <a:pPr algn="ctr" eaLnBrk="0" hangingPunct="0">
              <a:defRPr/>
            </a:pPr>
            <a:endParaRPr lang="en-US" sz="2000" b="1" dirty="0">
              <a:solidFill>
                <a:schemeClr val="accent1">
                  <a:lumMod val="50000"/>
                </a:schemeClr>
              </a:solidFill>
              <a:latin typeface="Arial" charset="0"/>
            </a:endParaRPr>
          </a:p>
          <a:p>
            <a:pPr algn="ctr" eaLnBrk="0" hangingPunct="0">
              <a:defRPr/>
            </a:pPr>
            <a:r>
              <a:rPr lang="en-US" sz="2000" b="1" dirty="0">
                <a:solidFill>
                  <a:schemeClr val="accent1">
                    <a:lumMod val="50000"/>
                  </a:schemeClr>
                </a:solidFill>
                <a:latin typeface="Arial" charset="0"/>
              </a:rPr>
              <a:t>The resulting sample consists</a:t>
            </a:r>
            <a:r>
              <a:rPr lang="en-US" sz="2000" dirty="0">
                <a:solidFill>
                  <a:schemeClr val="accent1">
                    <a:lumMod val="50000"/>
                  </a:schemeClr>
                </a:solidFill>
                <a:latin typeface="Arial" charset="0"/>
              </a:rPr>
              <a:t> </a:t>
            </a:r>
            <a:r>
              <a:rPr lang="en-US" sz="2000" b="1" dirty="0">
                <a:solidFill>
                  <a:schemeClr val="accent1">
                    <a:lumMod val="50000"/>
                  </a:schemeClr>
                </a:solidFill>
                <a:latin typeface="Arial" charset="0"/>
              </a:rPr>
              <a:t>of elements 3, 6, 13, 20 and 22.  Note, one element is selected from each column or group.</a:t>
            </a:r>
            <a:r>
              <a:rPr lang="en-US" sz="2000" dirty="0">
                <a:solidFill>
                  <a:schemeClr val="accent1">
                    <a:lumMod val="50000"/>
                  </a:schemeClr>
                </a:solidFill>
                <a:latin typeface="Arial" charset="0"/>
              </a:rPr>
              <a:t> </a:t>
            </a:r>
          </a:p>
        </p:txBody>
      </p:sp>
    </p:spTree>
    <p:extLst>
      <p:ext uri="{BB962C8B-B14F-4D97-AF65-F5344CB8AC3E}">
        <p14:creationId xmlns:p14="http://schemas.microsoft.com/office/powerpoint/2010/main" val="971894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9072"/>
                                        </p:tgtEl>
                                        <p:attrNameLst>
                                          <p:attrName>style.visibility</p:attrName>
                                        </p:attrNameLst>
                                      </p:cBhvr>
                                      <p:to>
                                        <p:strVal val="visible"/>
                                      </p:to>
                                    </p:set>
                                    <p:anim calcmode="lin" valueType="num">
                                      <p:cBhvr additive="base">
                                        <p:cTn id="7" dur="500" fill="hold"/>
                                        <p:tgtEl>
                                          <p:spTgt spid="169072"/>
                                        </p:tgtEl>
                                        <p:attrNameLst>
                                          <p:attrName>ppt_x</p:attrName>
                                        </p:attrNameLst>
                                      </p:cBhvr>
                                      <p:tavLst>
                                        <p:tav tm="0">
                                          <p:val>
                                            <p:strVal val="0-#ppt_w/2"/>
                                          </p:val>
                                        </p:tav>
                                        <p:tav tm="100000">
                                          <p:val>
                                            <p:strVal val="#ppt_x"/>
                                          </p:val>
                                        </p:tav>
                                      </p:tavLst>
                                    </p:anim>
                                    <p:anim calcmode="lin" valueType="num">
                                      <p:cBhvr additive="base">
                                        <p:cTn id="8" dur="500" fill="hold"/>
                                        <p:tgtEl>
                                          <p:spTgt spid="1690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69082"/>
                                        </p:tgtEl>
                                        <p:attrNameLst>
                                          <p:attrName>style.visibility</p:attrName>
                                        </p:attrNameLst>
                                      </p:cBhvr>
                                      <p:to>
                                        <p:strVal val="visible"/>
                                      </p:to>
                                    </p:set>
                                    <p:anim calcmode="lin" valueType="num">
                                      <p:cBhvr additive="base">
                                        <p:cTn id="12" dur="500" fill="hold"/>
                                        <p:tgtEl>
                                          <p:spTgt spid="169082"/>
                                        </p:tgtEl>
                                        <p:attrNameLst>
                                          <p:attrName>ppt_x</p:attrName>
                                        </p:attrNameLst>
                                      </p:cBhvr>
                                      <p:tavLst>
                                        <p:tav tm="0">
                                          <p:val>
                                            <p:strVal val="0-#ppt_w/2"/>
                                          </p:val>
                                        </p:tav>
                                        <p:tav tm="100000">
                                          <p:val>
                                            <p:strVal val="#ppt_x"/>
                                          </p:val>
                                        </p:tav>
                                      </p:tavLst>
                                    </p:anim>
                                    <p:anim calcmode="lin" valueType="num">
                                      <p:cBhvr additive="base">
                                        <p:cTn id="13" dur="500" fill="hold"/>
                                        <p:tgtEl>
                                          <p:spTgt spid="16908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9079"/>
                                        </p:tgtEl>
                                        <p:attrNameLst>
                                          <p:attrName>style.visibility</p:attrName>
                                        </p:attrNameLst>
                                      </p:cBhvr>
                                      <p:to>
                                        <p:strVal val="visible"/>
                                      </p:to>
                                    </p:set>
                                    <p:anim calcmode="lin" valueType="num">
                                      <p:cBhvr additive="base">
                                        <p:cTn id="17" dur="500" fill="hold"/>
                                        <p:tgtEl>
                                          <p:spTgt spid="169079"/>
                                        </p:tgtEl>
                                        <p:attrNameLst>
                                          <p:attrName>ppt_x</p:attrName>
                                        </p:attrNameLst>
                                      </p:cBhvr>
                                      <p:tavLst>
                                        <p:tav tm="0">
                                          <p:val>
                                            <p:strVal val="0-#ppt_w/2"/>
                                          </p:val>
                                        </p:tav>
                                        <p:tav tm="100000">
                                          <p:val>
                                            <p:strVal val="#ppt_x"/>
                                          </p:val>
                                        </p:tav>
                                      </p:tavLst>
                                    </p:anim>
                                    <p:anim calcmode="lin" valueType="num">
                                      <p:cBhvr additive="base">
                                        <p:cTn id="18" dur="500" fill="hold"/>
                                        <p:tgtEl>
                                          <p:spTgt spid="16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72" grpId="0" autoUpdateAnimBg="0"/>
      <p:bldP spid="16907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2985433"/>
          </a:xfrm>
          <a:prstGeom prst="rect">
            <a:avLst/>
          </a:prstGeom>
          <a:noFill/>
        </p:spPr>
        <p:txBody>
          <a:bodyPr wrap="square" rtlCol="0">
            <a:spAutoFit/>
          </a:bodyPr>
          <a:lstStyle/>
          <a:p>
            <a:r>
              <a:rPr lang="en-IN" sz="2400" b="1" dirty="0">
                <a:solidFill>
                  <a:srgbClr val="00B050"/>
                </a:solidFill>
                <a:latin typeface="Times New Roman" panose="02020603050405020304" pitchFamily="18" charset="0"/>
                <a:cs typeface="Times New Roman" panose="02020603050405020304" pitchFamily="18" charset="0"/>
              </a:rPr>
              <a:t>Snowball sampling</a:t>
            </a:r>
          </a:p>
          <a:p>
            <a:endParaRPr lang="en-US" sz="2000" b="1" dirty="0">
              <a:solidFill>
                <a:srgbClr val="00B050"/>
              </a:solidFill>
            </a:endParaRPr>
          </a:p>
          <a:p>
            <a:pPr algn="just"/>
            <a:r>
              <a:rPr lang="en-IN" sz="2400" dirty="0">
                <a:solidFill>
                  <a:srgbClr val="00B050"/>
                </a:solidFill>
                <a:latin typeface="Times New Roman" panose="02020603050405020304" pitchFamily="18" charset="0"/>
                <a:cs typeface="Times New Roman" panose="02020603050405020304" pitchFamily="18" charset="0"/>
              </a:rPr>
              <a:t>A sampling technique in which an initial group of respondents is selected randomly. Subsequent respondents are selected based on the referrals or information provided by the initial respondents. </a:t>
            </a:r>
          </a:p>
          <a:p>
            <a:pPr algn="just"/>
            <a:endParaRPr lang="en-US"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The main objective of snowball sampling is to estimate characteristics that are rare in the wider population.</a:t>
            </a:r>
          </a:p>
        </p:txBody>
      </p:sp>
    </p:spTree>
    <p:extLst>
      <p:ext uri="{BB962C8B-B14F-4D97-AF65-F5344CB8AC3E}">
        <p14:creationId xmlns:p14="http://schemas.microsoft.com/office/powerpoint/2010/main" val="8949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166" name="Rectangle 110"/>
          <p:cNvSpPr>
            <a:spLocks noGrp="1" noChangeArrowheads="1"/>
          </p:cNvSpPr>
          <p:nvPr>
            <p:ph type="title"/>
          </p:nvPr>
        </p:nvSpPr>
        <p:spPr>
          <a:xfrm>
            <a:off x="533400" y="-33337"/>
            <a:ext cx="8483600" cy="1143000"/>
          </a:xfrm>
        </p:spPr>
        <p:txBody>
          <a:bodyPr>
            <a:normAutofit/>
          </a:bodyPr>
          <a:lstStyle/>
          <a:p>
            <a:pPr eaLnBrk="1" hangingPunct="1">
              <a:defRPr/>
            </a:pPr>
            <a:r>
              <a:rPr lang="en-US" sz="2800" b="1" dirty="0"/>
              <a:t>A Graphical Illustration of Snowball Sampling</a:t>
            </a:r>
          </a:p>
        </p:txBody>
      </p:sp>
      <p:graphicFrame>
        <p:nvGraphicFramePr>
          <p:cNvPr id="173060" name="Group 4"/>
          <p:cNvGraphicFramePr>
            <a:graphicFrameLocks noGrp="1"/>
          </p:cNvGraphicFramePr>
          <p:nvPr>
            <p:ph type="tbl" idx="1"/>
          </p:nvPr>
        </p:nvGraphicFramePr>
        <p:xfrm>
          <a:off x="914400" y="1600200"/>
          <a:ext cx="3465513" cy="4764092"/>
        </p:xfrm>
        <a:graphic>
          <a:graphicData uri="http://schemas.openxmlformats.org/drawingml/2006/table">
            <a:tbl>
              <a:tblPr/>
              <a:tblGrid>
                <a:gridCol w="59372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588963">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tblGrid>
              <a:tr h="4500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421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7343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421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5156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7</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12</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43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5156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13</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18</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421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5156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9</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421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27343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73168" name="Rectangle 112"/>
          <p:cNvSpPr>
            <a:spLocks noChangeArrowheads="1"/>
          </p:cNvSpPr>
          <p:nvPr/>
        </p:nvSpPr>
        <p:spPr bwMode="auto">
          <a:xfrm>
            <a:off x="4953000" y="2491166"/>
            <a:ext cx="3733800" cy="3139321"/>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tabLst>
                <a:tab pos="647700" algn="l"/>
              </a:tabLst>
              <a:defRPr/>
            </a:pPr>
            <a:r>
              <a:rPr lang="en-US" b="1" dirty="0">
                <a:solidFill>
                  <a:schemeClr val="accent1">
                    <a:lumMod val="50000"/>
                  </a:schemeClr>
                </a:solidFill>
                <a:latin typeface="Arial" charset="0"/>
              </a:rPr>
              <a:t>Elements 2 and 9 are selected randomly from groups A and B.</a:t>
            </a:r>
          </a:p>
          <a:p>
            <a:pPr algn="ctr" eaLnBrk="0" hangingPunct="0">
              <a:tabLst>
                <a:tab pos="647700" algn="l"/>
              </a:tabLst>
              <a:defRPr/>
            </a:pPr>
            <a:endParaRPr lang="en-US" b="1" dirty="0">
              <a:solidFill>
                <a:schemeClr val="accent1">
                  <a:lumMod val="50000"/>
                </a:schemeClr>
              </a:solidFill>
              <a:latin typeface="Arial" charset="0"/>
            </a:endParaRPr>
          </a:p>
          <a:p>
            <a:pPr algn="ctr" eaLnBrk="0" hangingPunct="0">
              <a:tabLst>
                <a:tab pos="647700" algn="l"/>
              </a:tabLst>
              <a:defRPr/>
            </a:pPr>
            <a:r>
              <a:rPr lang="en-US" b="1" u="sng" dirty="0">
                <a:solidFill>
                  <a:schemeClr val="accent1">
                    <a:lumMod val="50000"/>
                  </a:schemeClr>
                </a:solidFill>
                <a:latin typeface="Arial" charset="0"/>
              </a:rPr>
              <a:t>  Element 2 refers elements 12 and 13. </a:t>
            </a:r>
            <a:r>
              <a:rPr lang="en-US" b="1" dirty="0">
                <a:solidFill>
                  <a:schemeClr val="accent1">
                    <a:lumMod val="50000"/>
                  </a:schemeClr>
                </a:solidFill>
                <a:latin typeface="Arial" charset="0"/>
              </a:rPr>
              <a:t> </a:t>
            </a:r>
            <a:r>
              <a:rPr lang="en-US" b="1" u="sng" dirty="0">
                <a:solidFill>
                  <a:schemeClr val="accent1">
                    <a:lumMod val="50000"/>
                  </a:schemeClr>
                </a:solidFill>
                <a:latin typeface="Arial" charset="0"/>
              </a:rPr>
              <a:t>Element 9 refers  </a:t>
            </a:r>
            <a:endParaRPr lang="en-US" u="sng" dirty="0">
              <a:solidFill>
                <a:schemeClr val="accent1">
                  <a:lumMod val="50000"/>
                </a:schemeClr>
              </a:solidFill>
              <a:latin typeface="Arial" charset="0"/>
            </a:endParaRPr>
          </a:p>
          <a:p>
            <a:pPr algn="ctr" eaLnBrk="0" hangingPunct="0">
              <a:tabLst>
                <a:tab pos="647700" algn="l"/>
              </a:tabLst>
              <a:defRPr/>
            </a:pPr>
            <a:r>
              <a:rPr lang="en-US" b="1" u="sng" dirty="0">
                <a:solidFill>
                  <a:schemeClr val="accent1">
                    <a:lumMod val="50000"/>
                  </a:schemeClr>
                </a:solidFill>
                <a:latin typeface="Arial" charset="0"/>
              </a:rPr>
              <a:t>element 18.  </a:t>
            </a:r>
          </a:p>
          <a:p>
            <a:pPr algn="ctr" eaLnBrk="0" hangingPunct="0">
              <a:tabLst>
                <a:tab pos="647700" algn="l"/>
              </a:tabLst>
              <a:defRPr/>
            </a:pPr>
            <a:endParaRPr lang="en-US" b="1" u="sng" dirty="0">
              <a:solidFill>
                <a:schemeClr val="accent1">
                  <a:lumMod val="50000"/>
                </a:schemeClr>
              </a:solidFill>
              <a:latin typeface="Arial" charset="0"/>
            </a:endParaRPr>
          </a:p>
          <a:p>
            <a:pPr algn="ctr" eaLnBrk="0" hangingPunct="0">
              <a:tabLst>
                <a:tab pos="647700" algn="l"/>
              </a:tabLst>
              <a:defRPr/>
            </a:pPr>
            <a:r>
              <a:rPr lang="en-US" b="1" dirty="0">
                <a:solidFill>
                  <a:schemeClr val="accent1">
                    <a:lumMod val="50000"/>
                  </a:schemeClr>
                </a:solidFill>
                <a:latin typeface="Arial" charset="0"/>
              </a:rPr>
              <a:t>The resulting sample consists</a:t>
            </a:r>
            <a:r>
              <a:rPr lang="en-US" dirty="0">
                <a:solidFill>
                  <a:schemeClr val="accent1">
                    <a:lumMod val="50000"/>
                  </a:schemeClr>
                </a:solidFill>
                <a:latin typeface="Arial" charset="0"/>
              </a:rPr>
              <a:t> </a:t>
            </a:r>
            <a:r>
              <a:rPr lang="en-US" b="1" dirty="0">
                <a:solidFill>
                  <a:schemeClr val="accent1">
                    <a:lumMod val="50000"/>
                  </a:schemeClr>
                </a:solidFill>
                <a:latin typeface="Arial" charset="0"/>
              </a:rPr>
              <a:t>of elements 2, 9, 12, 13, and 18.  Note, there are no elements from group E.</a:t>
            </a:r>
          </a:p>
        </p:txBody>
      </p:sp>
      <p:sp>
        <p:nvSpPr>
          <p:cNvPr id="173169" name="Rectangle 113"/>
          <p:cNvSpPr>
            <a:spLocks noChangeArrowheads="1"/>
          </p:cNvSpPr>
          <p:nvPr/>
        </p:nvSpPr>
        <p:spPr bwMode="auto">
          <a:xfrm>
            <a:off x="1143000" y="914400"/>
            <a:ext cx="4572000" cy="646331"/>
          </a:xfrm>
          <a:prstGeom prst="rect">
            <a:avLst/>
          </a:prstGeom>
          <a:noFill/>
          <a:ln w="9525">
            <a:noFill/>
            <a:miter lim="800000"/>
            <a:headEnd/>
            <a:tailEnd/>
          </a:ln>
        </p:spPr>
        <p:txBody>
          <a:bodyPr>
            <a:spAutoFit/>
          </a:bodyPr>
          <a:lstStyle/>
          <a:p>
            <a:pPr>
              <a:defRPr/>
            </a:pPr>
            <a:r>
              <a:rPr lang="en-US" dirty="0">
                <a:solidFill>
                  <a:schemeClr val="accent1">
                    <a:lumMod val="50000"/>
                  </a:schemeClr>
                </a:solidFill>
              </a:rPr>
              <a:t>Random			                            </a:t>
            </a:r>
            <a:r>
              <a:rPr lang="en-US" u="sng" dirty="0">
                <a:solidFill>
                  <a:schemeClr val="accent1">
                    <a:lumMod val="50000"/>
                  </a:schemeClr>
                </a:solidFill>
              </a:rPr>
              <a:t>Selection</a:t>
            </a:r>
            <a:r>
              <a:rPr lang="en-US" dirty="0">
                <a:solidFill>
                  <a:schemeClr val="accent1">
                    <a:lumMod val="50000"/>
                  </a:schemeClr>
                </a:solidFill>
              </a:rPr>
              <a:t>	            </a:t>
            </a:r>
            <a:r>
              <a:rPr lang="en-US" u="sng" dirty="0">
                <a:solidFill>
                  <a:schemeClr val="accent1">
                    <a:lumMod val="50000"/>
                  </a:schemeClr>
                </a:solidFill>
              </a:rPr>
              <a:t>Referrals</a:t>
            </a:r>
          </a:p>
        </p:txBody>
      </p:sp>
    </p:spTree>
    <p:extLst>
      <p:ext uri="{BB962C8B-B14F-4D97-AF65-F5344CB8AC3E}">
        <p14:creationId xmlns:p14="http://schemas.microsoft.com/office/powerpoint/2010/main" val="3109066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166"/>
                                        </p:tgtEl>
                                        <p:attrNameLst>
                                          <p:attrName>style.visibility</p:attrName>
                                        </p:attrNameLst>
                                      </p:cBhvr>
                                      <p:to>
                                        <p:strVal val="visible"/>
                                      </p:to>
                                    </p:set>
                                    <p:anim calcmode="lin" valueType="num">
                                      <p:cBhvr additive="base">
                                        <p:cTn id="7" dur="500" fill="hold"/>
                                        <p:tgtEl>
                                          <p:spTgt spid="173166"/>
                                        </p:tgtEl>
                                        <p:attrNameLst>
                                          <p:attrName>ppt_x</p:attrName>
                                        </p:attrNameLst>
                                      </p:cBhvr>
                                      <p:tavLst>
                                        <p:tav tm="0">
                                          <p:val>
                                            <p:strVal val="0-#ppt_w/2"/>
                                          </p:val>
                                        </p:tav>
                                        <p:tav tm="100000">
                                          <p:val>
                                            <p:strVal val="#ppt_x"/>
                                          </p:val>
                                        </p:tav>
                                      </p:tavLst>
                                    </p:anim>
                                    <p:anim calcmode="lin" valueType="num">
                                      <p:cBhvr additive="base">
                                        <p:cTn id="8" dur="500" fill="hold"/>
                                        <p:tgtEl>
                                          <p:spTgt spid="1731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3169"/>
                                        </p:tgtEl>
                                        <p:attrNameLst>
                                          <p:attrName>style.visibility</p:attrName>
                                        </p:attrNameLst>
                                      </p:cBhvr>
                                      <p:to>
                                        <p:strVal val="visible"/>
                                      </p:to>
                                    </p:set>
                                    <p:anim calcmode="lin" valueType="num">
                                      <p:cBhvr additive="base">
                                        <p:cTn id="12" dur="500" fill="hold"/>
                                        <p:tgtEl>
                                          <p:spTgt spid="173169"/>
                                        </p:tgtEl>
                                        <p:attrNameLst>
                                          <p:attrName>ppt_x</p:attrName>
                                        </p:attrNameLst>
                                      </p:cBhvr>
                                      <p:tavLst>
                                        <p:tav tm="0">
                                          <p:val>
                                            <p:strVal val="0-#ppt_w/2"/>
                                          </p:val>
                                        </p:tav>
                                        <p:tav tm="100000">
                                          <p:val>
                                            <p:strVal val="#ppt_x"/>
                                          </p:val>
                                        </p:tav>
                                      </p:tavLst>
                                    </p:anim>
                                    <p:anim calcmode="lin" valueType="num">
                                      <p:cBhvr additive="base">
                                        <p:cTn id="13" dur="500" fill="hold"/>
                                        <p:tgtEl>
                                          <p:spTgt spid="17316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173060"/>
                                        </p:tgtEl>
                                        <p:attrNameLst>
                                          <p:attrName>style.visibility</p:attrName>
                                        </p:attrNameLst>
                                      </p:cBhvr>
                                      <p:to>
                                        <p:strVal val="visible"/>
                                      </p:to>
                                    </p:set>
                                    <p:anim calcmode="lin" valueType="num">
                                      <p:cBhvr additive="base">
                                        <p:cTn id="17" dur="500" fill="hold"/>
                                        <p:tgtEl>
                                          <p:spTgt spid="173060"/>
                                        </p:tgtEl>
                                        <p:attrNameLst>
                                          <p:attrName>ppt_x</p:attrName>
                                        </p:attrNameLst>
                                      </p:cBhvr>
                                      <p:tavLst>
                                        <p:tav tm="0">
                                          <p:val>
                                            <p:strVal val="0-#ppt_w/2"/>
                                          </p:val>
                                        </p:tav>
                                        <p:tav tm="100000">
                                          <p:val>
                                            <p:strVal val="#ppt_x"/>
                                          </p:val>
                                        </p:tav>
                                      </p:tavLst>
                                    </p:anim>
                                    <p:anim calcmode="lin" valueType="num">
                                      <p:cBhvr additive="base">
                                        <p:cTn id="18" dur="500" fill="hold"/>
                                        <p:tgtEl>
                                          <p:spTgt spid="17306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73168"/>
                                        </p:tgtEl>
                                        <p:attrNameLst>
                                          <p:attrName>style.visibility</p:attrName>
                                        </p:attrNameLst>
                                      </p:cBhvr>
                                      <p:to>
                                        <p:strVal val="visible"/>
                                      </p:to>
                                    </p:set>
                                    <p:anim calcmode="lin" valueType="num">
                                      <p:cBhvr additive="base">
                                        <p:cTn id="22" dur="500" fill="hold"/>
                                        <p:tgtEl>
                                          <p:spTgt spid="173168"/>
                                        </p:tgtEl>
                                        <p:attrNameLst>
                                          <p:attrName>ppt_x</p:attrName>
                                        </p:attrNameLst>
                                      </p:cBhvr>
                                      <p:tavLst>
                                        <p:tav tm="0">
                                          <p:val>
                                            <p:strVal val="0-#ppt_w/2"/>
                                          </p:val>
                                        </p:tav>
                                        <p:tav tm="100000">
                                          <p:val>
                                            <p:strVal val="#ppt_x"/>
                                          </p:val>
                                        </p:tav>
                                      </p:tavLst>
                                    </p:anim>
                                    <p:anim calcmode="lin" valueType="num">
                                      <p:cBhvr additive="base">
                                        <p:cTn id="23" dur="500" fill="hold"/>
                                        <p:tgtEl>
                                          <p:spTgt spid="173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66" grpId="0" autoUpdateAnimBg="0"/>
      <p:bldP spid="173168" grpId="0" animBg="1" autoUpdateAnimBg="0"/>
      <p:bldP spid="17316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63050" cy="4031873"/>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Simple random sampling</a:t>
            </a:r>
          </a:p>
          <a:p>
            <a:endParaRPr lang="en-US" sz="2000" b="1" dirty="0"/>
          </a:p>
          <a:p>
            <a:pPr algn="just"/>
            <a:r>
              <a:rPr lang="en-IN" sz="2400" dirty="0">
                <a:latin typeface="Times New Roman" panose="02020603050405020304" pitchFamily="18" charset="0"/>
                <a:cs typeface="Times New Roman" panose="02020603050405020304" pitchFamily="18" charset="0"/>
              </a:rPr>
              <a:t>A sampling technique in which each element has a known and equal probability of selection. Every element is selected  independently of every other element, and the sample is drawn by a random procedure from a sampling frame.</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This method is equivalent to a lottery system in which names are placed in a container, the container is shaken and the names of the winners are then drawn out in an unbiased manner.</a:t>
            </a:r>
            <a:endParaRPr lang="en-US" sz="2000" dirty="0"/>
          </a:p>
          <a:p>
            <a:pPr algn="just"/>
            <a:endParaRPr lang="en-IN" sz="2000" dirty="0"/>
          </a:p>
        </p:txBody>
      </p:sp>
    </p:spTree>
    <p:extLst>
      <p:ext uri="{BB962C8B-B14F-4D97-AF65-F5344CB8AC3E}">
        <p14:creationId xmlns:p14="http://schemas.microsoft.com/office/powerpoint/2010/main" val="166600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218" name="Rectangle 114"/>
          <p:cNvSpPr>
            <a:spLocks noGrp="1" noChangeArrowheads="1"/>
          </p:cNvSpPr>
          <p:nvPr>
            <p:ph type="title"/>
          </p:nvPr>
        </p:nvSpPr>
        <p:spPr>
          <a:xfrm>
            <a:off x="762000" y="-33338"/>
            <a:ext cx="7793038" cy="962025"/>
          </a:xfrm>
        </p:spPr>
        <p:txBody>
          <a:bodyPr>
            <a:normAutofit/>
          </a:bodyPr>
          <a:lstStyle/>
          <a:p>
            <a:pPr eaLnBrk="1" hangingPunct="1">
              <a:defRPr/>
            </a:pPr>
            <a:r>
              <a:rPr lang="en-US" sz="2800" b="1" dirty="0"/>
              <a:t>A Graphical Illustration of </a:t>
            </a:r>
            <a:br>
              <a:rPr lang="en-US" sz="2800" b="1" dirty="0"/>
            </a:br>
            <a:r>
              <a:rPr lang="en-US" sz="2800" b="1" dirty="0"/>
              <a:t>Simple Random Sampling</a:t>
            </a:r>
          </a:p>
        </p:txBody>
      </p:sp>
      <p:graphicFrame>
        <p:nvGraphicFramePr>
          <p:cNvPr id="175221" name="Group 117"/>
          <p:cNvGraphicFramePr>
            <a:graphicFrameLocks noGrp="1"/>
          </p:cNvGraphicFramePr>
          <p:nvPr>
            <p:ph sz="half" idx="2"/>
          </p:nvPr>
        </p:nvGraphicFramePr>
        <p:xfrm>
          <a:off x="838200" y="1371600"/>
          <a:ext cx="3810000" cy="49434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14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16</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7</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3</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18</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9</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24</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14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75220" name="Rectangle 116"/>
          <p:cNvSpPr>
            <a:spLocks noChangeArrowheads="1"/>
          </p:cNvSpPr>
          <p:nvPr/>
        </p:nvSpPr>
        <p:spPr bwMode="auto">
          <a:xfrm>
            <a:off x="5499100" y="2921358"/>
            <a:ext cx="2743200" cy="2585323"/>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defRPr/>
            </a:pPr>
            <a:r>
              <a:rPr lang="en-US" b="1" dirty="0">
                <a:solidFill>
                  <a:schemeClr val="accent1">
                    <a:lumMod val="50000"/>
                  </a:schemeClr>
                </a:solidFill>
                <a:latin typeface="Arial" charset="0"/>
              </a:rPr>
              <a:t>Select five random numbers from 1 to 25.  </a:t>
            </a:r>
          </a:p>
          <a:p>
            <a:pPr algn="ctr" eaLnBrk="0" hangingPunct="0">
              <a:defRPr/>
            </a:pPr>
            <a:endParaRPr lang="en-US" b="1" dirty="0">
              <a:solidFill>
                <a:schemeClr val="accent1">
                  <a:lumMod val="50000"/>
                </a:schemeClr>
              </a:solidFill>
              <a:latin typeface="Arial" charset="0"/>
            </a:endParaRPr>
          </a:p>
          <a:p>
            <a:pPr algn="ctr" eaLnBrk="0" hangingPunct="0">
              <a:defRPr/>
            </a:pPr>
            <a:r>
              <a:rPr lang="en-US" b="1" dirty="0">
                <a:solidFill>
                  <a:schemeClr val="accent1">
                    <a:lumMod val="50000"/>
                  </a:schemeClr>
                </a:solidFill>
                <a:latin typeface="Arial" charset="0"/>
              </a:rPr>
              <a:t>The resulting sample consists of population  elements 3, 7, 9, 16, and 24.  Note, there is no element from Group C.</a:t>
            </a:r>
            <a:r>
              <a:rPr lang="en-US" dirty="0">
                <a:solidFill>
                  <a:schemeClr val="accent1">
                    <a:lumMod val="50000"/>
                  </a:schemeClr>
                </a:solidFill>
                <a:latin typeface="Arial" charset="0"/>
              </a:rPr>
              <a:t> </a:t>
            </a:r>
          </a:p>
        </p:txBody>
      </p:sp>
    </p:spTree>
    <p:extLst>
      <p:ext uri="{BB962C8B-B14F-4D97-AF65-F5344CB8AC3E}">
        <p14:creationId xmlns:p14="http://schemas.microsoft.com/office/powerpoint/2010/main" val="1839965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218"/>
                                        </p:tgtEl>
                                        <p:attrNameLst>
                                          <p:attrName>style.visibility</p:attrName>
                                        </p:attrNameLst>
                                      </p:cBhvr>
                                      <p:to>
                                        <p:strVal val="visible"/>
                                      </p:to>
                                    </p:set>
                                    <p:anim calcmode="lin" valueType="num">
                                      <p:cBhvr additive="base">
                                        <p:cTn id="7" dur="500" fill="hold"/>
                                        <p:tgtEl>
                                          <p:spTgt spid="175218"/>
                                        </p:tgtEl>
                                        <p:attrNameLst>
                                          <p:attrName>ppt_x</p:attrName>
                                        </p:attrNameLst>
                                      </p:cBhvr>
                                      <p:tavLst>
                                        <p:tav tm="0">
                                          <p:val>
                                            <p:strVal val="0-#ppt_w/2"/>
                                          </p:val>
                                        </p:tav>
                                        <p:tav tm="100000">
                                          <p:val>
                                            <p:strVal val="#ppt_x"/>
                                          </p:val>
                                        </p:tav>
                                      </p:tavLst>
                                    </p:anim>
                                    <p:anim calcmode="lin" valueType="num">
                                      <p:cBhvr additive="base">
                                        <p:cTn id="8" dur="500" fill="hold"/>
                                        <p:tgtEl>
                                          <p:spTgt spid="1752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75221"/>
                                        </p:tgtEl>
                                        <p:attrNameLst>
                                          <p:attrName>style.visibility</p:attrName>
                                        </p:attrNameLst>
                                      </p:cBhvr>
                                      <p:to>
                                        <p:strVal val="visible"/>
                                      </p:to>
                                    </p:set>
                                    <p:anim calcmode="lin" valueType="num">
                                      <p:cBhvr additive="base">
                                        <p:cTn id="12" dur="500" fill="hold"/>
                                        <p:tgtEl>
                                          <p:spTgt spid="175221"/>
                                        </p:tgtEl>
                                        <p:attrNameLst>
                                          <p:attrName>ppt_x</p:attrName>
                                        </p:attrNameLst>
                                      </p:cBhvr>
                                      <p:tavLst>
                                        <p:tav tm="0">
                                          <p:val>
                                            <p:strVal val="0-#ppt_w/2"/>
                                          </p:val>
                                        </p:tav>
                                        <p:tav tm="100000">
                                          <p:val>
                                            <p:strVal val="#ppt_x"/>
                                          </p:val>
                                        </p:tav>
                                      </p:tavLst>
                                    </p:anim>
                                    <p:anim calcmode="lin" valueType="num">
                                      <p:cBhvr additive="base">
                                        <p:cTn id="13" dur="500" fill="hold"/>
                                        <p:tgtEl>
                                          <p:spTgt spid="17522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5220"/>
                                        </p:tgtEl>
                                        <p:attrNameLst>
                                          <p:attrName>style.visibility</p:attrName>
                                        </p:attrNameLst>
                                      </p:cBhvr>
                                      <p:to>
                                        <p:strVal val="visible"/>
                                      </p:to>
                                    </p:set>
                                    <p:anim calcmode="lin" valueType="num">
                                      <p:cBhvr additive="base">
                                        <p:cTn id="17" dur="500" fill="hold"/>
                                        <p:tgtEl>
                                          <p:spTgt spid="175220"/>
                                        </p:tgtEl>
                                        <p:attrNameLst>
                                          <p:attrName>ppt_x</p:attrName>
                                        </p:attrNameLst>
                                      </p:cBhvr>
                                      <p:tavLst>
                                        <p:tav tm="0">
                                          <p:val>
                                            <p:strVal val="0-#ppt_w/2"/>
                                          </p:val>
                                        </p:tav>
                                        <p:tav tm="100000">
                                          <p:val>
                                            <p:strVal val="#ppt_x"/>
                                          </p:val>
                                        </p:tav>
                                      </p:tavLst>
                                    </p:anim>
                                    <p:anim calcmode="lin" valueType="num">
                                      <p:cBhvr additive="base">
                                        <p:cTn id="18" dur="500" fill="hold"/>
                                        <p:tgtEl>
                                          <p:spTgt spid="175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18" grpId="0" autoUpdateAnimBg="0"/>
      <p:bldP spid="17522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10663" cy="5139869"/>
          </a:xfrm>
          <a:prstGeom prst="rect">
            <a:avLst/>
          </a:prstGeom>
        </p:spPr>
        <p:txBody>
          <a:bodyPr wrap="square">
            <a:spAutoFit/>
          </a:bodyPr>
          <a:lstStyle/>
          <a:p>
            <a:r>
              <a:rPr lang="en-IN" sz="2400" b="1" dirty="0">
                <a:solidFill>
                  <a:srgbClr val="00B050"/>
                </a:solidFill>
                <a:latin typeface="Times New Roman" panose="02020603050405020304" pitchFamily="18" charset="0"/>
                <a:cs typeface="Times New Roman" panose="02020603050405020304" pitchFamily="18" charset="0"/>
              </a:rPr>
              <a:t>Systematic sampling</a:t>
            </a:r>
          </a:p>
          <a:p>
            <a:endParaRPr lang="en-US" sz="2000" b="1" dirty="0">
              <a:solidFill>
                <a:srgbClr val="00B050"/>
              </a:solidFill>
            </a:endParaRPr>
          </a:p>
          <a:p>
            <a:pPr algn="just"/>
            <a:endParaRPr lang="en-US" sz="2000" dirty="0">
              <a:solidFill>
                <a:srgbClr val="00B050"/>
              </a:solidFill>
            </a:endParaRPr>
          </a:p>
          <a:p>
            <a:pPr algn="just"/>
            <a:r>
              <a:rPr lang="en-IN" sz="2400" dirty="0">
                <a:solidFill>
                  <a:srgbClr val="00B050"/>
                </a:solidFill>
                <a:latin typeface="Times New Roman" panose="02020603050405020304" pitchFamily="18" charset="0"/>
                <a:cs typeface="Times New Roman" panose="02020603050405020304" pitchFamily="18" charset="0"/>
              </a:rPr>
              <a:t>In systematic sampling, the sample is chosen by selecting a random starting point and then picking every </a:t>
            </a:r>
            <a:r>
              <a:rPr lang="en-IN" sz="2400" dirty="0" err="1">
                <a:solidFill>
                  <a:srgbClr val="00B050"/>
                </a:solidFill>
                <a:latin typeface="Times New Roman" panose="02020603050405020304" pitchFamily="18" charset="0"/>
                <a:cs typeface="Times New Roman" panose="02020603050405020304" pitchFamily="18" charset="0"/>
              </a:rPr>
              <a:t>ith</a:t>
            </a:r>
            <a:r>
              <a:rPr lang="en-IN" sz="2400" dirty="0">
                <a:solidFill>
                  <a:srgbClr val="00B050"/>
                </a:solidFill>
                <a:latin typeface="Times New Roman" panose="02020603050405020304" pitchFamily="18" charset="0"/>
                <a:cs typeface="Times New Roman" panose="02020603050405020304" pitchFamily="18" charset="0"/>
              </a:rPr>
              <a:t> element in succession from the sampling frame. The sampling interval, </a:t>
            </a:r>
            <a:r>
              <a:rPr lang="en-IN" sz="2400" dirty="0" err="1">
                <a:solidFill>
                  <a:srgbClr val="00B050"/>
                </a:solidFill>
                <a:latin typeface="Times New Roman" panose="02020603050405020304" pitchFamily="18" charset="0"/>
                <a:cs typeface="Times New Roman" panose="02020603050405020304" pitchFamily="18" charset="0"/>
              </a:rPr>
              <a:t>i</a:t>
            </a:r>
            <a:r>
              <a:rPr lang="en-IN" sz="2400" dirty="0">
                <a:solidFill>
                  <a:srgbClr val="00B050"/>
                </a:solidFill>
                <a:latin typeface="Times New Roman" panose="02020603050405020304" pitchFamily="18" charset="0"/>
                <a:cs typeface="Times New Roman" panose="02020603050405020304" pitchFamily="18" charset="0"/>
              </a:rPr>
              <a:t>, is determined by dividing the population size N by the sample size n and rounding to the nearest whole number.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For example, there are 100,000 elements in the population and a sample of 1,000 is desired. In this case, the sampling interval, </a:t>
            </a:r>
            <a:r>
              <a:rPr lang="en-IN" sz="2400" dirty="0" err="1">
                <a:solidFill>
                  <a:srgbClr val="00B050"/>
                </a:solidFill>
                <a:latin typeface="Times New Roman" panose="02020603050405020304" pitchFamily="18" charset="0"/>
                <a:cs typeface="Times New Roman" panose="02020603050405020304" pitchFamily="18" charset="0"/>
              </a:rPr>
              <a:t>i</a:t>
            </a:r>
            <a:r>
              <a:rPr lang="en-IN" sz="2400" dirty="0">
                <a:solidFill>
                  <a:srgbClr val="00B050"/>
                </a:solidFill>
                <a:latin typeface="Times New Roman" panose="02020603050405020304" pitchFamily="18" charset="0"/>
                <a:cs typeface="Times New Roman" panose="02020603050405020304" pitchFamily="18" charset="0"/>
              </a:rPr>
              <a:t>, is 100. A random number between 1 and 100 is selected. If, for example, this number is 23, the sample consists of elements 23, 123, 223, 323, 423, 523, and so on.</a:t>
            </a:r>
          </a:p>
        </p:txBody>
      </p:sp>
    </p:spTree>
    <p:extLst>
      <p:ext uri="{BB962C8B-B14F-4D97-AF65-F5344CB8AC3E}">
        <p14:creationId xmlns:p14="http://schemas.microsoft.com/office/powerpoint/2010/main" val="38521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266" name="Rectangle 114"/>
          <p:cNvSpPr>
            <a:spLocks noGrp="1" noChangeArrowheads="1"/>
          </p:cNvSpPr>
          <p:nvPr>
            <p:ph type="title"/>
          </p:nvPr>
        </p:nvSpPr>
        <p:spPr>
          <a:xfrm>
            <a:off x="673100" y="0"/>
            <a:ext cx="7793038" cy="962025"/>
          </a:xfrm>
        </p:spPr>
        <p:txBody>
          <a:bodyPr>
            <a:normAutofit/>
          </a:bodyPr>
          <a:lstStyle/>
          <a:p>
            <a:pPr eaLnBrk="1" hangingPunct="1">
              <a:defRPr/>
            </a:pPr>
            <a:r>
              <a:rPr lang="en-US" sz="2800" b="1" dirty="0"/>
              <a:t>A Graphical Illustration of </a:t>
            </a:r>
            <a:br>
              <a:rPr lang="en-US" sz="2800" b="1" dirty="0"/>
            </a:br>
            <a:r>
              <a:rPr lang="en-US" sz="2800" b="1" dirty="0"/>
              <a:t>Systematic Sampling</a:t>
            </a:r>
          </a:p>
        </p:txBody>
      </p:sp>
      <p:graphicFrame>
        <p:nvGraphicFramePr>
          <p:cNvPr id="177156" name="Group 4"/>
          <p:cNvGraphicFramePr>
            <a:graphicFrameLocks noGrp="1"/>
          </p:cNvGraphicFramePr>
          <p:nvPr>
            <p:ph sz="half" idx="2"/>
          </p:nvPr>
        </p:nvGraphicFramePr>
        <p:xfrm>
          <a:off x="698500" y="1371600"/>
          <a:ext cx="3810000" cy="4992691"/>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206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06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2226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4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5718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7</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12</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17</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22</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04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2226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18</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604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2226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606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206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77268" name="Rectangle 116"/>
          <p:cNvSpPr>
            <a:spLocks noChangeArrowheads="1"/>
          </p:cNvSpPr>
          <p:nvPr/>
        </p:nvSpPr>
        <p:spPr bwMode="auto">
          <a:xfrm>
            <a:off x="5118100" y="2798326"/>
            <a:ext cx="3352800" cy="2585323"/>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tabLst>
                <a:tab pos="647700" algn="l"/>
              </a:tabLst>
              <a:defRPr/>
            </a:pPr>
            <a:r>
              <a:rPr lang="en-US" b="1" dirty="0">
                <a:solidFill>
                  <a:schemeClr val="accent1">
                    <a:lumMod val="50000"/>
                  </a:schemeClr>
                </a:solidFill>
                <a:latin typeface="Arial" charset="0"/>
              </a:rPr>
              <a:t>Select a random number between 1 and 5, say 2.</a:t>
            </a:r>
            <a:endParaRPr lang="en-US" dirty="0">
              <a:solidFill>
                <a:schemeClr val="accent1">
                  <a:lumMod val="50000"/>
                </a:schemeClr>
              </a:solidFill>
              <a:latin typeface="Arial" charset="0"/>
            </a:endParaRPr>
          </a:p>
          <a:p>
            <a:pPr algn="ctr" eaLnBrk="0" hangingPunct="0">
              <a:tabLst>
                <a:tab pos="647700" algn="l"/>
              </a:tabLst>
              <a:defRPr/>
            </a:pPr>
            <a:endParaRPr lang="en-US" b="1" dirty="0">
              <a:solidFill>
                <a:schemeClr val="accent1">
                  <a:lumMod val="50000"/>
                </a:schemeClr>
              </a:solidFill>
              <a:latin typeface="Arial" charset="0"/>
            </a:endParaRPr>
          </a:p>
          <a:p>
            <a:pPr algn="ctr" eaLnBrk="0" hangingPunct="0">
              <a:tabLst>
                <a:tab pos="647700" algn="l"/>
              </a:tabLst>
              <a:defRPr/>
            </a:pPr>
            <a:r>
              <a:rPr lang="en-US" b="1" dirty="0">
                <a:solidFill>
                  <a:schemeClr val="accent1">
                    <a:lumMod val="50000"/>
                  </a:schemeClr>
                </a:solidFill>
                <a:latin typeface="Arial" charset="0"/>
              </a:rPr>
              <a:t>The resulting sample consists of population 2, </a:t>
            </a:r>
            <a:endParaRPr lang="en-US" dirty="0">
              <a:solidFill>
                <a:schemeClr val="accent1">
                  <a:lumMod val="50000"/>
                </a:schemeClr>
              </a:solidFill>
              <a:latin typeface="Arial" charset="0"/>
            </a:endParaRPr>
          </a:p>
          <a:p>
            <a:pPr algn="ctr" eaLnBrk="0" hangingPunct="0">
              <a:tabLst>
                <a:tab pos="647700" algn="l"/>
              </a:tabLst>
              <a:defRPr/>
            </a:pPr>
            <a:r>
              <a:rPr lang="en-US" b="1" dirty="0">
                <a:solidFill>
                  <a:schemeClr val="accent1">
                    <a:lumMod val="50000"/>
                  </a:schemeClr>
                </a:solidFill>
                <a:latin typeface="Arial" charset="0"/>
              </a:rPr>
              <a:t>(2+5=) 7, (2+5x2=) 12, (2+5x3=)17, and (2+5x4=) 22.</a:t>
            </a:r>
            <a:r>
              <a:rPr lang="en-US" dirty="0">
                <a:solidFill>
                  <a:schemeClr val="accent1">
                    <a:lumMod val="50000"/>
                  </a:schemeClr>
                </a:solidFill>
                <a:latin typeface="Arial" charset="0"/>
              </a:rPr>
              <a:t> </a:t>
            </a:r>
            <a:r>
              <a:rPr lang="en-US" b="1" dirty="0">
                <a:solidFill>
                  <a:schemeClr val="accent1">
                    <a:lumMod val="50000"/>
                  </a:schemeClr>
                </a:solidFill>
                <a:latin typeface="Arial" charset="0"/>
              </a:rPr>
              <a:t>Note, all the elements are selected from a single row.</a:t>
            </a:r>
          </a:p>
        </p:txBody>
      </p:sp>
    </p:spTree>
    <p:extLst>
      <p:ext uri="{BB962C8B-B14F-4D97-AF65-F5344CB8AC3E}">
        <p14:creationId xmlns:p14="http://schemas.microsoft.com/office/powerpoint/2010/main" val="698520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266"/>
                                        </p:tgtEl>
                                        <p:attrNameLst>
                                          <p:attrName>style.visibility</p:attrName>
                                        </p:attrNameLst>
                                      </p:cBhvr>
                                      <p:to>
                                        <p:strVal val="visible"/>
                                      </p:to>
                                    </p:set>
                                    <p:anim calcmode="lin" valueType="num">
                                      <p:cBhvr additive="base">
                                        <p:cTn id="7" dur="500" fill="hold"/>
                                        <p:tgtEl>
                                          <p:spTgt spid="177266"/>
                                        </p:tgtEl>
                                        <p:attrNameLst>
                                          <p:attrName>ppt_x</p:attrName>
                                        </p:attrNameLst>
                                      </p:cBhvr>
                                      <p:tavLst>
                                        <p:tav tm="0">
                                          <p:val>
                                            <p:strVal val="0-#ppt_w/2"/>
                                          </p:val>
                                        </p:tav>
                                        <p:tav tm="100000">
                                          <p:val>
                                            <p:strVal val="#ppt_x"/>
                                          </p:val>
                                        </p:tav>
                                      </p:tavLst>
                                    </p:anim>
                                    <p:anim calcmode="lin" valueType="num">
                                      <p:cBhvr additive="base">
                                        <p:cTn id="8" dur="500" fill="hold"/>
                                        <p:tgtEl>
                                          <p:spTgt spid="1772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77156"/>
                                        </p:tgtEl>
                                        <p:attrNameLst>
                                          <p:attrName>style.visibility</p:attrName>
                                        </p:attrNameLst>
                                      </p:cBhvr>
                                      <p:to>
                                        <p:strVal val="visible"/>
                                      </p:to>
                                    </p:set>
                                    <p:anim calcmode="lin" valueType="num">
                                      <p:cBhvr additive="base">
                                        <p:cTn id="12" dur="500" fill="hold"/>
                                        <p:tgtEl>
                                          <p:spTgt spid="177156"/>
                                        </p:tgtEl>
                                        <p:attrNameLst>
                                          <p:attrName>ppt_x</p:attrName>
                                        </p:attrNameLst>
                                      </p:cBhvr>
                                      <p:tavLst>
                                        <p:tav tm="0">
                                          <p:val>
                                            <p:strVal val="0-#ppt_w/2"/>
                                          </p:val>
                                        </p:tav>
                                        <p:tav tm="100000">
                                          <p:val>
                                            <p:strVal val="#ppt_x"/>
                                          </p:val>
                                        </p:tav>
                                      </p:tavLst>
                                    </p:anim>
                                    <p:anim calcmode="lin" valueType="num">
                                      <p:cBhvr additive="base">
                                        <p:cTn id="13" dur="500" fill="hold"/>
                                        <p:tgtEl>
                                          <p:spTgt spid="17715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7268"/>
                                        </p:tgtEl>
                                        <p:attrNameLst>
                                          <p:attrName>style.visibility</p:attrName>
                                        </p:attrNameLst>
                                      </p:cBhvr>
                                      <p:to>
                                        <p:strVal val="visible"/>
                                      </p:to>
                                    </p:set>
                                    <p:anim calcmode="lin" valueType="num">
                                      <p:cBhvr additive="base">
                                        <p:cTn id="17" dur="500" fill="hold"/>
                                        <p:tgtEl>
                                          <p:spTgt spid="177268"/>
                                        </p:tgtEl>
                                        <p:attrNameLst>
                                          <p:attrName>ppt_x</p:attrName>
                                        </p:attrNameLst>
                                      </p:cBhvr>
                                      <p:tavLst>
                                        <p:tav tm="0">
                                          <p:val>
                                            <p:strVal val="0-#ppt_w/2"/>
                                          </p:val>
                                        </p:tav>
                                        <p:tav tm="100000">
                                          <p:val>
                                            <p:strVal val="#ppt_x"/>
                                          </p:val>
                                        </p:tav>
                                      </p:tavLst>
                                    </p:anim>
                                    <p:anim calcmode="lin" valueType="num">
                                      <p:cBhvr additive="base">
                                        <p:cTn id="18" dur="500" fill="hold"/>
                                        <p:tgtEl>
                                          <p:spTgt spid="17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66" grpId="0" autoUpdateAnimBg="0"/>
      <p:bldP spid="17726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 y="609600"/>
            <a:ext cx="9144000" cy="537070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objective of most research projects is to obtain information about the population</a:t>
            </a:r>
            <a:r>
              <a:rPr lang="en-US" sz="2400" b="1" dirty="0">
                <a:latin typeface="Times New Roman" panose="02020603050405020304" pitchFamily="18" charset="0"/>
                <a:cs typeface="Times New Roman" panose="02020603050405020304" pitchFamily="18" charset="0"/>
              </a:rPr>
              <a:t>.</a:t>
            </a:r>
          </a:p>
          <a:p>
            <a:pPr algn="just"/>
            <a:endParaRPr lang="en-US" sz="1000" b="1" dirty="0">
              <a:latin typeface="Times New Roman" panose="02020603050405020304" pitchFamily="18" charset="0"/>
              <a:cs typeface="Times New Roman" panose="02020603050405020304" pitchFamily="18" charset="0"/>
            </a:endParaRPr>
          </a:p>
          <a:p>
            <a:pPr algn="just"/>
            <a:endParaRPr lang="en-US" sz="10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Information about population may be obtained by taking a </a:t>
            </a:r>
            <a:r>
              <a:rPr lang="en-US" sz="2400" b="1" dirty="0">
                <a:latin typeface="Times New Roman" panose="02020603050405020304" pitchFamily="18" charset="0"/>
                <a:cs typeface="Times New Roman" panose="02020603050405020304" pitchFamily="18" charset="0"/>
              </a:rPr>
              <a:t>census </a:t>
            </a:r>
            <a:r>
              <a:rPr lang="en-US" sz="2400" dirty="0">
                <a:latin typeface="Times New Roman" panose="02020603050405020304" pitchFamily="18" charset="0"/>
                <a:cs typeface="Times New Roman" panose="02020603050405020304" pitchFamily="18" charset="0"/>
              </a:rPr>
              <a:t>or a </a:t>
            </a:r>
            <a:r>
              <a:rPr lang="en-US" sz="2400" b="1" dirty="0">
                <a:latin typeface="Times New Roman" panose="02020603050405020304" pitchFamily="18" charset="0"/>
                <a:cs typeface="Times New Roman" panose="02020603050405020304" pitchFamily="18" charset="0"/>
              </a:rPr>
              <a:t>sample.</a:t>
            </a:r>
          </a:p>
          <a:p>
            <a:pPr algn="just"/>
            <a:endParaRPr lang="en-US" sz="1000" b="1" dirty="0">
              <a:latin typeface="Times New Roman" panose="02020603050405020304" pitchFamily="18" charset="0"/>
              <a:cs typeface="Times New Roman" panose="02020603050405020304" pitchFamily="18" charset="0"/>
            </a:endParaRPr>
          </a:p>
          <a:p>
            <a:pPr algn="just"/>
            <a:endParaRPr lang="en-US" sz="10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census involves a complete enumeration of the elements of a population. The </a:t>
            </a:r>
            <a:r>
              <a:rPr lang="en-US" sz="2400" u="sng" dirty="0">
                <a:latin typeface="Times New Roman" panose="02020603050405020304" pitchFamily="18" charset="0"/>
                <a:cs typeface="Times New Roman" panose="02020603050405020304" pitchFamily="18" charset="0"/>
              </a:rPr>
              <a:t>population parameters </a:t>
            </a:r>
            <a:r>
              <a:rPr lang="en-US" sz="2400" dirty="0">
                <a:latin typeface="Times New Roman" panose="02020603050405020304" pitchFamily="18" charset="0"/>
                <a:cs typeface="Times New Roman" panose="02020603050405020304" pitchFamily="18" charset="0"/>
              </a:rPr>
              <a:t>can be calculated directly in a straightforward way after the census is enumerated.</a:t>
            </a:r>
          </a:p>
          <a:p>
            <a:pPr algn="just"/>
            <a:endParaRPr lang="en-US" sz="1000" dirty="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sample, on the other hand, is a subgroup of the population selected for participation in the study.</a:t>
            </a:r>
          </a:p>
          <a:p>
            <a:endParaRPr lang="en-US" sz="9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algn="just"/>
            <a:r>
              <a:rPr lang="en-US" sz="2400" u="sng" dirty="0">
                <a:latin typeface="Times New Roman" panose="02020603050405020304" pitchFamily="18" charset="0"/>
                <a:cs typeface="Times New Roman" panose="02020603050405020304" pitchFamily="18" charset="0"/>
              </a:rPr>
              <a:t>Sample characteristics</a:t>
            </a:r>
            <a:r>
              <a:rPr lang="en-US" sz="2400" dirty="0">
                <a:latin typeface="Times New Roman" panose="02020603050405020304" pitchFamily="18" charset="0"/>
                <a:cs typeface="Times New Roman" panose="02020603050405020304" pitchFamily="18" charset="0"/>
              </a:rPr>
              <a:t>, called statistics, are then used to make inferences about the population parameters.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animEffect transition="in" filter="fade">
                                      <p:cBhvr>
                                        <p:cTn id="2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2800767"/>
          </a:xfrm>
          <a:prstGeom prst="rect">
            <a:avLst/>
          </a:prstGeom>
        </p:spPr>
        <p:txBody>
          <a:bodyPr wrap="square">
            <a:spAutoFit/>
          </a:bodyPr>
          <a:lstStyle/>
          <a:p>
            <a:r>
              <a:rPr lang="en-IN" sz="2400" b="1" dirty="0">
                <a:solidFill>
                  <a:srgbClr val="00B050"/>
                </a:solidFill>
                <a:latin typeface="Times New Roman" panose="02020603050405020304" pitchFamily="18" charset="0"/>
                <a:cs typeface="Times New Roman" panose="02020603050405020304" pitchFamily="18" charset="0"/>
              </a:rPr>
              <a:t>Stratified sampling</a:t>
            </a:r>
          </a:p>
          <a:p>
            <a:endParaRPr lang="en-US" sz="2000" b="1" dirty="0">
              <a:solidFill>
                <a:srgbClr val="00B050"/>
              </a:solidFill>
            </a:endParaRPr>
          </a:p>
          <a:p>
            <a:pPr algn="just"/>
            <a:r>
              <a:rPr lang="en-IN" sz="2400" dirty="0">
                <a:solidFill>
                  <a:srgbClr val="00B050"/>
                </a:solidFill>
                <a:latin typeface="Times New Roman" panose="02020603050405020304" pitchFamily="18" charset="0"/>
                <a:cs typeface="Times New Roman" panose="02020603050405020304" pitchFamily="18" charset="0"/>
              </a:rPr>
              <a:t>A sampling technique that uses a two step process to partition the population into subsequent subpopulations, or strata. Elements are selected from each stratum by a </a:t>
            </a:r>
            <a:r>
              <a:rPr lang="en-IN" sz="2400" b="1" dirty="0">
                <a:solidFill>
                  <a:srgbClr val="00B050"/>
                </a:solidFill>
                <a:latin typeface="Times New Roman" panose="02020603050405020304" pitchFamily="18" charset="0"/>
                <a:cs typeface="Times New Roman" panose="02020603050405020304" pitchFamily="18" charset="0"/>
              </a:rPr>
              <a:t>random procedure</a:t>
            </a:r>
            <a:r>
              <a:rPr lang="en-IN" sz="2400" dirty="0">
                <a:solidFill>
                  <a:srgbClr val="00B050"/>
                </a:solidFill>
                <a:latin typeface="Times New Roman" panose="02020603050405020304" pitchFamily="18" charset="0"/>
                <a:cs typeface="Times New Roman" panose="02020603050405020304" pitchFamily="18" charset="0"/>
              </a:rPr>
              <a:t>.</a:t>
            </a:r>
          </a:p>
          <a:p>
            <a:pPr algn="just"/>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398964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314" name="Rectangle 114"/>
          <p:cNvSpPr>
            <a:spLocks noGrp="1" noChangeArrowheads="1"/>
          </p:cNvSpPr>
          <p:nvPr>
            <p:ph type="title"/>
          </p:nvPr>
        </p:nvSpPr>
        <p:spPr>
          <a:xfrm>
            <a:off x="677862" y="-152400"/>
            <a:ext cx="7793038" cy="1038225"/>
          </a:xfrm>
        </p:spPr>
        <p:txBody>
          <a:bodyPr>
            <a:normAutofit/>
          </a:bodyPr>
          <a:lstStyle/>
          <a:p>
            <a:pPr eaLnBrk="1" hangingPunct="1">
              <a:defRPr/>
            </a:pPr>
            <a:r>
              <a:rPr lang="en-US" sz="2800" b="1" dirty="0"/>
              <a:t>A Graphical Illustration of </a:t>
            </a:r>
            <a:br>
              <a:rPr lang="en-US" sz="2800" b="1" dirty="0"/>
            </a:br>
            <a:r>
              <a:rPr lang="en-US" sz="2800" b="1" dirty="0"/>
              <a:t>Stratified Sampling</a:t>
            </a:r>
          </a:p>
        </p:txBody>
      </p:sp>
      <p:graphicFrame>
        <p:nvGraphicFramePr>
          <p:cNvPr id="179318" name="Group 118"/>
          <p:cNvGraphicFramePr>
            <a:graphicFrameLocks noGrp="1"/>
          </p:cNvGraphicFramePr>
          <p:nvPr>
            <p:ph sz="half" idx="2"/>
          </p:nvPr>
        </p:nvGraphicFramePr>
        <p:xfrm>
          <a:off x="762000" y="1420813"/>
          <a:ext cx="3810000" cy="4903788"/>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47310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588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21</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588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7</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22</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588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13</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18</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588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3530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4</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19</a:t>
                      </a:r>
                      <a:endParaRPr kumimoji="0" lang="en-US" sz="1600" b="1" i="0" u="none" strike="noStrike" cap="none" normalizeH="0" baseline="0" dirty="0">
                        <a:ln>
                          <a:noFill/>
                        </a:ln>
                        <a:solidFill>
                          <a:srgbClr val="80008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588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295294">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20</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79317" name="Rectangle 117"/>
          <p:cNvSpPr>
            <a:spLocks noChangeArrowheads="1"/>
          </p:cNvSpPr>
          <p:nvPr/>
        </p:nvSpPr>
        <p:spPr bwMode="auto">
          <a:xfrm>
            <a:off x="5118100" y="2453859"/>
            <a:ext cx="3352800" cy="3139321"/>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defRPr/>
            </a:pPr>
            <a:r>
              <a:rPr lang="en-US" b="1" dirty="0">
                <a:solidFill>
                  <a:schemeClr val="accent1">
                    <a:lumMod val="50000"/>
                  </a:schemeClr>
                </a:solidFill>
                <a:latin typeface="Arial" charset="0"/>
              </a:rPr>
              <a:t>Randomly select a number from 1 to 5   </a:t>
            </a:r>
            <a:endParaRPr lang="en-US" dirty="0">
              <a:solidFill>
                <a:schemeClr val="accent1">
                  <a:lumMod val="50000"/>
                </a:schemeClr>
              </a:solidFill>
              <a:latin typeface="Arial" charset="0"/>
            </a:endParaRPr>
          </a:p>
          <a:p>
            <a:pPr algn="ctr" eaLnBrk="0" hangingPunct="0">
              <a:defRPr/>
            </a:pPr>
            <a:r>
              <a:rPr lang="en-US" b="1" dirty="0">
                <a:solidFill>
                  <a:schemeClr val="accent1">
                    <a:lumMod val="50000"/>
                  </a:schemeClr>
                </a:solidFill>
                <a:latin typeface="Arial" charset="0"/>
              </a:rPr>
              <a:t>for each stratum, A to E.  </a:t>
            </a:r>
          </a:p>
          <a:p>
            <a:pPr algn="ctr" eaLnBrk="0" hangingPunct="0">
              <a:defRPr/>
            </a:pPr>
            <a:endParaRPr lang="en-US" b="1" dirty="0">
              <a:solidFill>
                <a:schemeClr val="accent1">
                  <a:lumMod val="50000"/>
                </a:schemeClr>
              </a:solidFill>
              <a:latin typeface="Arial" charset="0"/>
            </a:endParaRPr>
          </a:p>
          <a:p>
            <a:pPr algn="ctr" eaLnBrk="0" hangingPunct="0">
              <a:defRPr/>
            </a:pPr>
            <a:r>
              <a:rPr lang="en-US" b="1" dirty="0">
                <a:solidFill>
                  <a:schemeClr val="accent1">
                    <a:lumMod val="50000"/>
                  </a:schemeClr>
                </a:solidFill>
                <a:latin typeface="Arial" charset="0"/>
              </a:rPr>
              <a:t>The resulting</a:t>
            </a:r>
            <a:endParaRPr lang="en-US" dirty="0">
              <a:solidFill>
                <a:schemeClr val="accent1">
                  <a:lumMod val="50000"/>
                </a:schemeClr>
              </a:solidFill>
              <a:latin typeface="Arial" charset="0"/>
            </a:endParaRPr>
          </a:p>
          <a:p>
            <a:pPr algn="ctr" eaLnBrk="0" hangingPunct="0">
              <a:defRPr/>
            </a:pPr>
            <a:r>
              <a:rPr lang="en-US" b="1" dirty="0">
                <a:solidFill>
                  <a:schemeClr val="accent1">
                    <a:lumMod val="50000"/>
                  </a:schemeClr>
                </a:solidFill>
                <a:latin typeface="Arial" charset="0"/>
              </a:rPr>
              <a:t>sample consists of population elements</a:t>
            </a:r>
            <a:endParaRPr lang="en-US" dirty="0">
              <a:solidFill>
                <a:schemeClr val="accent1">
                  <a:lumMod val="50000"/>
                </a:schemeClr>
              </a:solidFill>
              <a:latin typeface="Arial" charset="0"/>
            </a:endParaRPr>
          </a:p>
          <a:p>
            <a:pPr algn="ctr" eaLnBrk="0" hangingPunct="0">
              <a:defRPr/>
            </a:pPr>
            <a:r>
              <a:rPr lang="en-US" b="1" dirty="0">
                <a:solidFill>
                  <a:schemeClr val="accent1">
                    <a:lumMod val="50000"/>
                  </a:schemeClr>
                </a:solidFill>
                <a:latin typeface="Arial" charset="0"/>
              </a:rPr>
              <a:t>4, 7, 13, 19 and 21.  Note, one element</a:t>
            </a:r>
          </a:p>
          <a:p>
            <a:pPr algn="ctr" eaLnBrk="0" hangingPunct="0">
              <a:defRPr/>
            </a:pPr>
            <a:r>
              <a:rPr lang="en-US" b="1" dirty="0">
                <a:solidFill>
                  <a:schemeClr val="accent1">
                    <a:lumMod val="50000"/>
                  </a:schemeClr>
                </a:solidFill>
                <a:latin typeface="Arial" charset="0"/>
              </a:rPr>
              <a:t>is selected from each column.</a:t>
            </a:r>
            <a:r>
              <a:rPr lang="en-US" dirty="0">
                <a:solidFill>
                  <a:schemeClr val="accent1">
                    <a:lumMod val="50000"/>
                  </a:schemeClr>
                </a:solidFill>
                <a:latin typeface="Arial" charset="0"/>
              </a:rPr>
              <a:t> </a:t>
            </a:r>
          </a:p>
        </p:txBody>
      </p:sp>
    </p:spTree>
    <p:extLst>
      <p:ext uri="{BB962C8B-B14F-4D97-AF65-F5344CB8AC3E}">
        <p14:creationId xmlns:p14="http://schemas.microsoft.com/office/powerpoint/2010/main" val="1477480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314"/>
                                        </p:tgtEl>
                                        <p:attrNameLst>
                                          <p:attrName>style.visibility</p:attrName>
                                        </p:attrNameLst>
                                      </p:cBhvr>
                                      <p:to>
                                        <p:strVal val="visible"/>
                                      </p:to>
                                    </p:set>
                                    <p:anim calcmode="lin" valueType="num">
                                      <p:cBhvr additive="base">
                                        <p:cTn id="7" dur="500" fill="hold"/>
                                        <p:tgtEl>
                                          <p:spTgt spid="179314"/>
                                        </p:tgtEl>
                                        <p:attrNameLst>
                                          <p:attrName>ppt_x</p:attrName>
                                        </p:attrNameLst>
                                      </p:cBhvr>
                                      <p:tavLst>
                                        <p:tav tm="0">
                                          <p:val>
                                            <p:strVal val="0-#ppt_w/2"/>
                                          </p:val>
                                        </p:tav>
                                        <p:tav tm="100000">
                                          <p:val>
                                            <p:strVal val="#ppt_x"/>
                                          </p:val>
                                        </p:tav>
                                      </p:tavLst>
                                    </p:anim>
                                    <p:anim calcmode="lin" valueType="num">
                                      <p:cBhvr additive="base">
                                        <p:cTn id="8" dur="500" fill="hold"/>
                                        <p:tgtEl>
                                          <p:spTgt spid="1793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79318"/>
                                        </p:tgtEl>
                                        <p:attrNameLst>
                                          <p:attrName>style.visibility</p:attrName>
                                        </p:attrNameLst>
                                      </p:cBhvr>
                                      <p:to>
                                        <p:strVal val="visible"/>
                                      </p:to>
                                    </p:set>
                                    <p:anim calcmode="lin" valueType="num">
                                      <p:cBhvr additive="base">
                                        <p:cTn id="12" dur="500" fill="hold"/>
                                        <p:tgtEl>
                                          <p:spTgt spid="179318"/>
                                        </p:tgtEl>
                                        <p:attrNameLst>
                                          <p:attrName>ppt_x</p:attrName>
                                        </p:attrNameLst>
                                      </p:cBhvr>
                                      <p:tavLst>
                                        <p:tav tm="0">
                                          <p:val>
                                            <p:strVal val="0-#ppt_w/2"/>
                                          </p:val>
                                        </p:tav>
                                        <p:tav tm="100000">
                                          <p:val>
                                            <p:strVal val="#ppt_x"/>
                                          </p:val>
                                        </p:tav>
                                      </p:tavLst>
                                    </p:anim>
                                    <p:anim calcmode="lin" valueType="num">
                                      <p:cBhvr additive="base">
                                        <p:cTn id="13" dur="500" fill="hold"/>
                                        <p:tgtEl>
                                          <p:spTgt spid="17931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9317"/>
                                        </p:tgtEl>
                                        <p:attrNameLst>
                                          <p:attrName>style.visibility</p:attrName>
                                        </p:attrNameLst>
                                      </p:cBhvr>
                                      <p:to>
                                        <p:strVal val="visible"/>
                                      </p:to>
                                    </p:set>
                                    <p:anim calcmode="lin" valueType="num">
                                      <p:cBhvr additive="base">
                                        <p:cTn id="17" dur="500" fill="hold"/>
                                        <p:tgtEl>
                                          <p:spTgt spid="179317"/>
                                        </p:tgtEl>
                                        <p:attrNameLst>
                                          <p:attrName>ppt_x</p:attrName>
                                        </p:attrNameLst>
                                      </p:cBhvr>
                                      <p:tavLst>
                                        <p:tav tm="0">
                                          <p:val>
                                            <p:strVal val="0-#ppt_w/2"/>
                                          </p:val>
                                        </p:tav>
                                        <p:tav tm="100000">
                                          <p:val>
                                            <p:strVal val="#ppt_x"/>
                                          </p:val>
                                        </p:tav>
                                      </p:tavLst>
                                    </p:anim>
                                    <p:anim calcmode="lin" valueType="num">
                                      <p:cBhvr additive="base">
                                        <p:cTn id="18" dur="500" fill="hold"/>
                                        <p:tgtEl>
                                          <p:spTgt spid="179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14" grpId="0" autoUpdateAnimBg="0"/>
      <p:bldP spid="17931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9144000" cy="646330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Cluster sampling</a:t>
            </a:r>
          </a:p>
          <a:p>
            <a:endParaRPr lang="en-US" sz="2000" b="1" dirty="0"/>
          </a:p>
          <a:p>
            <a:pPr algn="just"/>
            <a:r>
              <a:rPr lang="en-IN" sz="2400" dirty="0">
                <a:solidFill>
                  <a:srgbClr val="00B050"/>
                </a:solidFill>
                <a:latin typeface="Times New Roman" panose="02020603050405020304" pitchFamily="18" charset="0"/>
                <a:cs typeface="Times New Roman" panose="02020603050405020304" pitchFamily="18" charset="0"/>
              </a:rPr>
              <a:t>A two-step sampling technique where the target population is first divided into subpopulations called clusters, and then a random sample of clusters is selected based on a probability sampling technique such as SRS. </a:t>
            </a:r>
          </a:p>
          <a:p>
            <a:pPr algn="just"/>
            <a:endParaRPr lang="en-IN" sz="10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For each selected cluster, either all the elements are included in the sample, or a sample of elements is drawn probabilistically.</a:t>
            </a:r>
          </a:p>
          <a:p>
            <a:pPr algn="just"/>
            <a:endParaRPr lang="en-US"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The subpopulations or clusters are assumed to contain the diversity of respondents held in the target population.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If all the elements in each selected cluster are included in the sample, the procedure is called one-stage cluster sampling.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If a sample of elements is drawn probabilistically from each selected cluster, the procedure is two-stage cluster sampling.</a:t>
            </a:r>
          </a:p>
        </p:txBody>
      </p:sp>
    </p:spTree>
    <p:extLst>
      <p:ext uri="{BB962C8B-B14F-4D97-AF65-F5344CB8AC3E}">
        <p14:creationId xmlns:p14="http://schemas.microsoft.com/office/powerpoint/2010/main" val="27194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362" name="Rectangle 114"/>
          <p:cNvSpPr>
            <a:spLocks noGrp="1" noChangeArrowheads="1"/>
          </p:cNvSpPr>
          <p:nvPr>
            <p:ph type="title"/>
          </p:nvPr>
        </p:nvSpPr>
        <p:spPr>
          <a:xfrm>
            <a:off x="671512" y="-152400"/>
            <a:ext cx="7793038" cy="1038225"/>
          </a:xfrm>
        </p:spPr>
        <p:txBody>
          <a:bodyPr>
            <a:normAutofit/>
          </a:bodyPr>
          <a:lstStyle/>
          <a:p>
            <a:pPr eaLnBrk="1" hangingPunct="1">
              <a:defRPr/>
            </a:pPr>
            <a:r>
              <a:rPr lang="en-US" sz="2800" b="1" dirty="0"/>
              <a:t>A Graphical Illustration of </a:t>
            </a:r>
            <a:br>
              <a:rPr lang="en-US" sz="2800" b="1" dirty="0"/>
            </a:br>
            <a:r>
              <a:rPr lang="en-US" sz="2800" b="1" dirty="0"/>
              <a:t>Cluster Sampling (2-Stage)</a:t>
            </a:r>
          </a:p>
        </p:txBody>
      </p:sp>
      <p:graphicFrame>
        <p:nvGraphicFramePr>
          <p:cNvPr id="181252" name="Group 4"/>
          <p:cNvGraphicFramePr>
            <a:graphicFrameLocks noGrp="1"/>
          </p:cNvGraphicFramePr>
          <p:nvPr>
            <p:ph sz="half" idx="2"/>
          </p:nvPr>
        </p:nvGraphicFramePr>
        <p:xfrm>
          <a:off x="762000" y="1331913"/>
          <a:ext cx="3810000" cy="4992688"/>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14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16</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21</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7</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17</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92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18</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23</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14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19</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492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20</a:t>
                      </a:r>
                      <a:endParaRPr kumimoji="0" lang="en-US" sz="1600" b="1" i="0" u="none" strike="noStrike" cap="none" normalizeH="0" baseline="0" dirty="0">
                        <a:ln>
                          <a:noFill/>
                        </a:ln>
                        <a:solidFill>
                          <a:srgbClr val="80008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81364" name="Rectangle 116"/>
          <p:cNvSpPr>
            <a:spLocks noChangeArrowheads="1"/>
          </p:cNvSpPr>
          <p:nvPr/>
        </p:nvSpPr>
        <p:spPr bwMode="auto">
          <a:xfrm>
            <a:off x="5118100" y="2445127"/>
            <a:ext cx="3346450" cy="3139321"/>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tabLst>
                <a:tab pos="647700" algn="l"/>
              </a:tabLst>
              <a:defRPr/>
            </a:pPr>
            <a:r>
              <a:rPr lang="en-US" b="1" dirty="0">
                <a:solidFill>
                  <a:schemeClr val="accent1">
                    <a:lumMod val="50000"/>
                  </a:schemeClr>
                </a:solidFill>
                <a:latin typeface="Arial" charset="0"/>
              </a:rPr>
              <a:t>Randomly select 3 clusters, B, D and E.  </a:t>
            </a:r>
            <a:endParaRPr lang="en-US" dirty="0">
              <a:solidFill>
                <a:schemeClr val="accent1">
                  <a:lumMod val="50000"/>
                </a:schemeClr>
              </a:solidFill>
              <a:latin typeface="Arial" charset="0"/>
            </a:endParaRPr>
          </a:p>
          <a:p>
            <a:pPr algn="ctr" eaLnBrk="0" hangingPunct="0">
              <a:tabLst>
                <a:tab pos="647700" algn="l"/>
              </a:tabLst>
              <a:defRPr/>
            </a:pPr>
            <a:r>
              <a:rPr lang="en-US" b="1" u="sng" dirty="0">
                <a:solidFill>
                  <a:schemeClr val="accent1">
                    <a:lumMod val="50000"/>
                  </a:schemeClr>
                </a:solidFill>
                <a:latin typeface="Arial" charset="0"/>
              </a:rPr>
              <a:t>Within each cluster, randomly select one </a:t>
            </a:r>
            <a:endParaRPr lang="en-US" u="sng" dirty="0">
              <a:solidFill>
                <a:schemeClr val="accent1">
                  <a:lumMod val="50000"/>
                </a:schemeClr>
              </a:solidFill>
              <a:latin typeface="Arial" charset="0"/>
            </a:endParaRPr>
          </a:p>
          <a:p>
            <a:pPr algn="ctr" eaLnBrk="0" hangingPunct="0">
              <a:tabLst>
                <a:tab pos="647700" algn="l"/>
              </a:tabLst>
              <a:defRPr/>
            </a:pPr>
            <a:r>
              <a:rPr lang="en-US" b="1" u="sng" dirty="0">
                <a:solidFill>
                  <a:schemeClr val="accent1">
                    <a:lumMod val="50000"/>
                  </a:schemeClr>
                </a:solidFill>
                <a:latin typeface="Arial" charset="0"/>
              </a:rPr>
              <a:t>or two elements.</a:t>
            </a:r>
            <a:r>
              <a:rPr lang="en-US" b="1" dirty="0">
                <a:solidFill>
                  <a:schemeClr val="accent1">
                    <a:lumMod val="50000"/>
                  </a:schemeClr>
                </a:solidFill>
                <a:latin typeface="Arial" charset="0"/>
              </a:rPr>
              <a:t>  The resulting sample </a:t>
            </a:r>
            <a:endParaRPr lang="en-US" dirty="0">
              <a:solidFill>
                <a:schemeClr val="accent1">
                  <a:lumMod val="50000"/>
                </a:schemeClr>
              </a:solidFill>
              <a:latin typeface="Arial" charset="0"/>
            </a:endParaRPr>
          </a:p>
          <a:p>
            <a:pPr algn="ctr" eaLnBrk="0" hangingPunct="0">
              <a:tabLst>
                <a:tab pos="647700" algn="l"/>
              </a:tabLst>
              <a:defRPr/>
            </a:pPr>
            <a:r>
              <a:rPr lang="en-US" b="1" dirty="0">
                <a:solidFill>
                  <a:schemeClr val="accent1">
                    <a:lumMod val="50000"/>
                  </a:schemeClr>
                </a:solidFill>
                <a:latin typeface="Arial" charset="0"/>
              </a:rPr>
              <a:t>consists of population elements 7, 18, 20,</a:t>
            </a:r>
            <a:r>
              <a:rPr lang="en-US" dirty="0">
                <a:solidFill>
                  <a:schemeClr val="accent1">
                    <a:lumMod val="50000"/>
                  </a:schemeClr>
                </a:solidFill>
                <a:latin typeface="Arial" charset="0"/>
              </a:rPr>
              <a:t> </a:t>
            </a:r>
            <a:r>
              <a:rPr lang="en-US" b="1" dirty="0">
                <a:solidFill>
                  <a:schemeClr val="accent1">
                    <a:lumMod val="50000"/>
                  </a:schemeClr>
                </a:solidFill>
                <a:latin typeface="Arial" charset="0"/>
              </a:rPr>
              <a:t>21, and 23.  Note, no elements are selected from clusters A and C.</a:t>
            </a:r>
            <a:r>
              <a:rPr lang="en-US" dirty="0">
                <a:solidFill>
                  <a:schemeClr val="accent1">
                    <a:lumMod val="50000"/>
                  </a:schemeClr>
                </a:solidFill>
                <a:latin typeface="Arial" charset="0"/>
              </a:rPr>
              <a:t>  </a:t>
            </a:r>
          </a:p>
        </p:txBody>
      </p:sp>
    </p:spTree>
    <p:extLst>
      <p:ext uri="{BB962C8B-B14F-4D97-AF65-F5344CB8AC3E}">
        <p14:creationId xmlns:p14="http://schemas.microsoft.com/office/powerpoint/2010/main" val="617420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362"/>
                                        </p:tgtEl>
                                        <p:attrNameLst>
                                          <p:attrName>style.visibility</p:attrName>
                                        </p:attrNameLst>
                                      </p:cBhvr>
                                      <p:to>
                                        <p:strVal val="visible"/>
                                      </p:to>
                                    </p:set>
                                    <p:anim calcmode="lin" valueType="num">
                                      <p:cBhvr additive="base">
                                        <p:cTn id="7" dur="500" fill="hold"/>
                                        <p:tgtEl>
                                          <p:spTgt spid="181362"/>
                                        </p:tgtEl>
                                        <p:attrNameLst>
                                          <p:attrName>ppt_x</p:attrName>
                                        </p:attrNameLst>
                                      </p:cBhvr>
                                      <p:tavLst>
                                        <p:tav tm="0">
                                          <p:val>
                                            <p:strVal val="0-#ppt_w/2"/>
                                          </p:val>
                                        </p:tav>
                                        <p:tav tm="100000">
                                          <p:val>
                                            <p:strVal val="#ppt_x"/>
                                          </p:val>
                                        </p:tav>
                                      </p:tavLst>
                                    </p:anim>
                                    <p:anim calcmode="lin" valueType="num">
                                      <p:cBhvr additive="base">
                                        <p:cTn id="8" dur="500" fill="hold"/>
                                        <p:tgtEl>
                                          <p:spTgt spid="1813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81252"/>
                                        </p:tgtEl>
                                        <p:attrNameLst>
                                          <p:attrName>style.visibility</p:attrName>
                                        </p:attrNameLst>
                                      </p:cBhvr>
                                      <p:to>
                                        <p:strVal val="visible"/>
                                      </p:to>
                                    </p:set>
                                    <p:anim calcmode="lin" valueType="num">
                                      <p:cBhvr additive="base">
                                        <p:cTn id="12" dur="500" fill="hold"/>
                                        <p:tgtEl>
                                          <p:spTgt spid="181252"/>
                                        </p:tgtEl>
                                        <p:attrNameLst>
                                          <p:attrName>ppt_x</p:attrName>
                                        </p:attrNameLst>
                                      </p:cBhvr>
                                      <p:tavLst>
                                        <p:tav tm="0">
                                          <p:val>
                                            <p:strVal val="0-#ppt_w/2"/>
                                          </p:val>
                                        </p:tav>
                                        <p:tav tm="100000">
                                          <p:val>
                                            <p:strVal val="#ppt_x"/>
                                          </p:val>
                                        </p:tav>
                                      </p:tavLst>
                                    </p:anim>
                                    <p:anim calcmode="lin" valueType="num">
                                      <p:cBhvr additive="base">
                                        <p:cTn id="13" dur="500" fill="hold"/>
                                        <p:tgtEl>
                                          <p:spTgt spid="18125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1364"/>
                                        </p:tgtEl>
                                        <p:attrNameLst>
                                          <p:attrName>style.visibility</p:attrName>
                                        </p:attrNameLst>
                                      </p:cBhvr>
                                      <p:to>
                                        <p:strVal val="visible"/>
                                      </p:to>
                                    </p:set>
                                    <p:anim calcmode="lin" valueType="num">
                                      <p:cBhvr additive="base">
                                        <p:cTn id="17" dur="500" fill="hold"/>
                                        <p:tgtEl>
                                          <p:spTgt spid="181364"/>
                                        </p:tgtEl>
                                        <p:attrNameLst>
                                          <p:attrName>ppt_x</p:attrName>
                                        </p:attrNameLst>
                                      </p:cBhvr>
                                      <p:tavLst>
                                        <p:tav tm="0">
                                          <p:val>
                                            <p:strVal val="0-#ppt_w/2"/>
                                          </p:val>
                                        </p:tav>
                                        <p:tav tm="100000">
                                          <p:val>
                                            <p:strVal val="#ppt_x"/>
                                          </p:val>
                                        </p:tav>
                                      </p:tavLst>
                                    </p:anim>
                                    <p:anim calcmode="lin" valueType="num">
                                      <p:cBhvr additive="base">
                                        <p:cTn id="18" dur="500" fill="hold"/>
                                        <p:tgtEl>
                                          <p:spTgt spid="18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62" grpId="0" autoUpdateAnimBg="0"/>
      <p:bldP spid="18136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9144000" cy="5262979"/>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In a cluster sample, the primary sampling unit is no longer the individual element in the population (for example, grocery stores) but a larger cluster of elements located in proximity to one another (for example, cities). </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The </a:t>
            </a:r>
            <a:r>
              <a:rPr lang="en-US" sz="2400" i="1" dirty="0">
                <a:solidFill>
                  <a:srgbClr val="231F20"/>
                </a:solidFill>
                <a:latin typeface="Times New Roman" panose="02020603050405020304" pitchFamily="18" charset="0"/>
                <a:cs typeface="Times New Roman" panose="02020603050405020304" pitchFamily="18" charset="0"/>
              </a:rPr>
              <a:t>area sample </a:t>
            </a:r>
            <a:r>
              <a:rPr lang="en-US" sz="2400" dirty="0">
                <a:solidFill>
                  <a:srgbClr val="231F20"/>
                </a:solidFill>
                <a:latin typeface="Times New Roman" panose="02020603050405020304" pitchFamily="18" charset="0"/>
                <a:cs typeface="Times New Roman" panose="02020603050405020304" pitchFamily="18" charset="0"/>
              </a:rPr>
              <a:t>is the most popular type of cluster sample. A grocery store researcher, for example, may randomly choose several geographic areas as primary sampling units and then interview all or a sample of grocery stores within the geographic clusters. Interviews are confined to these clusters only. No interviews occur in other clusters. Cluster sampling is classified as a probability sampling technique because of either the random selection of clusters or the random selection of elements within each cluster. </a:t>
            </a:r>
          </a:p>
          <a:p>
            <a:pPr algn="just"/>
            <a:endParaRPr lang="en-US" sz="2400"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1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 y="990600"/>
            <a:ext cx="9144000" cy="3416320"/>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Ideally a cluster should be as heterogeneous as the population itself—a mirror image of the population. A problem may arise with cluster sampling if the characteristics and attitudes of the elements within the cluster are too similar. For example, geographic neighborhoods tend to have residents of the same socioeconomic status. </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r>
              <a:rPr lang="en-US" sz="2400" dirty="0">
                <a:solidFill>
                  <a:srgbClr val="231F20"/>
                </a:solidFill>
                <a:latin typeface="Times New Roman" panose="02020603050405020304" pitchFamily="18" charset="0"/>
                <a:cs typeface="Times New Roman" panose="02020603050405020304" pitchFamily="18" charset="0"/>
              </a:rPr>
              <a:t>Students at a university tend to share similar beliefs. This problem may be mitigated by constructing clusters composed of diverse elements and by selecting a large number of sampled clusters.</a:t>
            </a:r>
          </a:p>
        </p:txBody>
      </p:sp>
    </p:spTree>
    <p:extLst>
      <p:ext uri="{BB962C8B-B14F-4D97-AF65-F5344CB8AC3E}">
        <p14:creationId xmlns:p14="http://schemas.microsoft.com/office/powerpoint/2010/main" val="3603337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09"/>
          <p:cNvGrpSpPr>
            <a:grpSpLocks/>
          </p:cNvGrpSpPr>
          <p:nvPr/>
        </p:nvGrpSpPr>
        <p:grpSpPr bwMode="auto">
          <a:xfrm>
            <a:off x="457200" y="762000"/>
            <a:ext cx="8291513" cy="4578351"/>
            <a:chOff x="88" y="1106"/>
            <a:chExt cx="5223" cy="2884"/>
          </a:xfrm>
        </p:grpSpPr>
        <p:sp>
          <p:nvSpPr>
            <p:cNvPr id="21509" name="Rectangle 6"/>
            <p:cNvSpPr>
              <a:spLocks noChangeArrowheads="1"/>
            </p:cNvSpPr>
            <p:nvPr/>
          </p:nvSpPr>
          <p:spPr bwMode="auto">
            <a:xfrm>
              <a:off x="1864" y="1106"/>
              <a:ext cx="1720" cy="280"/>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10" name="Rectangle 7"/>
            <p:cNvSpPr>
              <a:spLocks noChangeArrowheads="1"/>
            </p:cNvSpPr>
            <p:nvPr/>
          </p:nvSpPr>
          <p:spPr bwMode="auto">
            <a:xfrm>
              <a:off x="1864" y="1122"/>
              <a:ext cx="172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a:solidFill>
                    <a:srgbClr val="CC0000"/>
                  </a:solidFill>
                </a:rPr>
                <a:t>Sampling Techniques </a:t>
              </a:r>
            </a:p>
          </p:txBody>
        </p:sp>
        <p:grpSp>
          <p:nvGrpSpPr>
            <p:cNvPr id="21511" name="Group 101"/>
            <p:cNvGrpSpPr>
              <a:grpSpLocks/>
            </p:cNvGrpSpPr>
            <p:nvPr/>
          </p:nvGrpSpPr>
          <p:grpSpPr bwMode="auto">
            <a:xfrm>
              <a:off x="1816" y="1486"/>
              <a:ext cx="1872" cy="188"/>
              <a:chOff x="1872" y="1631"/>
              <a:chExt cx="1872" cy="188"/>
            </a:xfrm>
          </p:grpSpPr>
          <p:sp>
            <p:nvSpPr>
              <p:cNvPr id="21550" name="Line 13"/>
              <p:cNvSpPr>
                <a:spLocks noChangeShapeType="1"/>
              </p:cNvSpPr>
              <p:nvPr/>
            </p:nvSpPr>
            <p:spPr bwMode="auto">
              <a:xfrm>
                <a:off x="1876" y="1631"/>
                <a:ext cx="18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14"/>
              <p:cNvSpPr>
                <a:spLocks noChangeShapeType="1"/>
              </p:cNvSpPr>
              <p:nvPr/>
            </p:nvSpPr>
            <p:spPr bwMode="auto">
              <a:xfrm>
                <a:off x="1872" y="1635"/>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52" name="Line 15"/>
              <p:cNvSpPr>
                <a:spLocks noChangeShapeType="1"/>
              </p:cNvSpPr>
              <p:nvPr/>
            </p:nvSpPr>
            <p:spPr bwMode="auto">
              <a:xfrm>
                <a:off x="3744" y="1635"/>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1512" name="Line 17"/>
            <p:cNvSpPr>
              <a:spLocks noChangeShapeType="1"/>
            </p:cNvSpPr>
            <p:nvPr/>
          </p:nvSpPr>
          <p:spPr bwMode="auto">
            <a:xfrm>
              <a:off x="2728" y="1394"/>
              <a:ext cx="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Rectangle 10"/>
            <p:cNvSpPr>
              <a:spLocks noChangeArrowheads="1"/>
            </p:cNvSpPr>
            <p:nvPr/>
          </p:nvSpPr>
          <p:spPr bwMode="auto">
            <a:xfrm>
              <a:off x="1147" y="1687"/>
              <a:ext cx="1542"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14" name="Rectangle 11"/>
            <p:cNvSpPr>
              <a:spLocks noChangeArrowheads="1"/>
            </p:cNvSpPr>
            <p:nvPr/>
          </p:nvSpPr>
          <p:spPr bwMode="auto">
            <a:xfrm>
              <a:off x="1064" y="1724"/>
              <a:ext cx="172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a:solidFill>
                    <a:srgbClr val="CC0000"/>
                  </a:solidFill>
                </a:rPr>
                <a:t>Nonprobability</a:t>
              </a:r>
            </a:p>
            <a:p>
              <a:pPr algn="ctr"/>
              <a:r>
                <a:rPr lang="en-US" sz="2000">
                  <a:solidFill>
                    <a:srgbClr val="CC0000"/>
                  </a:solidFill>
                </a:rPr>
                <a:t>Sampling Techniques</a:t>
              </a:r>
            </a:p>
          </p:txBody>
        </p:sp>
        <p:sp>
          <p:nvSpPr>
            <p:cNvPr id="21515" name="Line 16"/>
            <p:cNvSpPr>
              <a:spLocks noChangeShapeType="1"/>
            </p:cNvSpPr>
            <p:nvPr/>
          </p:nvSpPr>
          <p:spPr bwMode="auto">
            <a:xfrm flipV="1">
              <a:off x="2010" y="2164"/>
              <a:ext cx="0" cy="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9"/>
            <p:cNvSpPr>
              <a:spLocks noChangeShapeType="1"/>
            </p:cNvSpPr>
            <p:nvPr/>
          </p:nvSpPr>
          <p:spPr bwMode="auto">
            <a:xfrm>
              <a:off x="670" y="2259"/>
              <a:ext cx="311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20"/>
            <p:cNvSpPr>
              <a:spLocks noChangeShapeType="1"/>
            </p:cNvSpPr>
            <p:nvPr/>
          </p:nvSpPr>
          <p:spPr bwMode="auto">
            <a:xfrm>
              <a:off x="66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21"/>
            <p:cNvSpPr>
              <a:spLocks noChangeShapeType="1"/>
            </p:cNvSpPr>
            <p:nvPr/>
          </p:nvSpPr>
          <p:spPr bwMode="auto">
            <a:xfrm>
              <a:off x="378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22"/>
            <p:cNvSpPr>
              <a:spLocks noChangeShapeType="1"/>
            </p:cNvSpPr>
            <p:nvPr/>
          </p:nvSpPr>
          <p:spPr bwMode="auto">
            <a:xfrm>
              <a:off x="170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23"/>
            <p:cNvSpPr>
              <a:spLocks noChangeShapeType="1"/>
            </p:cNvSpPr>
            <p:nvPr/>
          </p:nvSpPr>
          <p:spPr bwMode="auto">
            <a:xfrm>
              <a:off x="274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1" name="Rectangle 27"/>
            <p:cNvSpPr>
              <a:spLocks noChangeArrowheads="1"/>
            </p:cNvSpPr>
            <p:nvPr/>
          </p:nvSpPr>
          <p:spPr bwMode="auto">
            <a:xfrm>
              <a:off x="2778" y="1687"/>
              <a:ext cx="1726" cy="472"/>
            </a:xfrm>
            <a:prstGeom prst="rect">
              <a:avLst/>
            </a:prstGeom>
            <a:solidFill>
              <a:srgbClr val="FFFFCC"/>
            </a:solidFill>
            <a:ln w="12700">
              <a:solidFill>
                <a:schemeClr val="tx1"/>
              </a:solidFill>
              <a:miter lim="800000"/>
              <a:headEnd/>
              <a:tailEnd/>
            </a:ln>
          </p:spPr>
          <p:txBody>
            <a:bodyPr lIns="90487" tIns="44450" rIns="90487" bIns="4445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a:solidFill>
                    <a:srgbClr val="CC0000"/>
                  </a:solidFill>
                </a:rPr>
                <a:t>Probability</a:t>
              </a:r>
            </a:p>
            <a:p>
              <a:pPr algn="ctr"/>
              <a:r>
                <a:rPr lang="en-US" sz="2000">
                  <a:solidFill>
                    <a:srgbClr val="CC0000"/>
                  </a:solidFill>
                </a:rPr>
                <a:t>Sampling Techniques</a:t>
              </a:r>
            </a:p>
          </p:txBody>
        </p:sp>
        <p:sp>
          <p:nvSpPr>
            <p:cNvPr id="21522" name="Rectangle 25"/>
            <p:cNvSpPr>
              <a:spLocks noChangeArrowheads="1"/>
            </p:cNvSpPr>
            <p:nvPr/>
          </p:nvSpPr>
          <p:spPr bwMode="auto">
            <a:xfrm>
              <a:off x="96" y="2498"/>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23" name="Rectangle 26"/>
            <p:cNvSpPr>
              <a:spLocks noChangeArrowheads="1"/>
            </p:cNvSpPr>
            <p:nvPr/>
          </p:nvSpPr>
          <p:spPr bwMode="auto">
            <a:xfrm>
              <a:off x="88" y="2535"/>
              <a:ext cx="10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Convenience</a:t>
              </a:r>
            </a:p>
            <a:p>
              <a:pPr algn="ctr"/>
              <a:r>
                <a:rPr lang="en-US" sz="2000" dirty="0">
                  <a:solidFill>
                    <a:srgbClr val="CC0000"/>
                  </a:solidFill>
                </a:rPr>
                <a:t>Sampling</a:t>
              </a:r>
            </a:p>
          </p:txBody>
        </p:sp>
        <p:sp>
          <p:nvSpPr>
            <p:cNvPr id="21524" name="Rectangle 29"/>
            <p:cNvSpPr>
              <a:spLocks noChangeArrowheads="1"/>
            </p:cNvSpPr>
            <p:nvPr/>
          </p:nvSpPr>
          <p:spPr bwMode="auto">
            <a:xfrm>
              <a:off x="1152" y="2498"/>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25" name="Rectangle 30"/>
            <p:cNvSpPr>
              <a:spLocks noChangeArrowheads="1"/>
            </p:cNvSpPr>
            <p:nvPr/>
          </p:nvSpPr>
          <p:spPr bwMode="auto">
            <a:xfrm>
              <a:off x="1183" y="2535"/>
              <a:ext cx="92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Judgmental</a:t>
              </a:r>
            </a:p>
            <a:p>
              <a:pPr algn="ctr"/>
              <a:r>
                <a:rPr lang="en-US" sz="2000" dirty="0">
                  <a:solidFill>
                    <a:srgbClr val="CC0000"/>
                  </a:solidFill>
                </a:rPr>
                <a:t>Sampling</a:t>
              </a:r>
            </a:p>
          </p:txBody>
        </p:sp>
        <p:sp>
          <p:nvSpPr>
            <p:cNvPr id="21526" name="Rectangle 32"/>
            <p:cNvSpPr>
              <a:spLocks noChangeArrowheads="1"/>
            </p:cNvSpPr>
            <p:nvPr/>
          </p:nvSpPr>
          <p:spPr bwMode="auto">
            <a:xfrm>
              <a:off x="2208" y="2498"/>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27" name="Rectangle 33"/>
            <p:cNvSpPr>
              <a:spLocks noChangeArrowheads="1"/>
            </p:cNvSpPr>
            <p:nvPr/>
          </p:nvSpPr>
          <p:spPr bwMode="auto">
            <a:xfrm>
              <a:off x="2323" y="2535"/>
              <a:ext cx="7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Quota</a:t>
              </a:r>
            </a:p>
            <a:p>
              <a:pPr algn="ctr"/>
              <a:r>
                <a:rPr lang="en-US" sz="2000" dirty="0">
                  <a:solidFill>
                    <a:srgbClr val="CC0000"/>
                  </a:solidFill>
                </a:rPr>
                <a:t>Sampling</a:t>
              </a:r>
            </a:p>
          </p:txBody>
        </p:sp>
        <p:sp>
          <p:nvSpPr>
            <p:cNvPr id="21528" name="Rectangle 35"/>
            <p:cNvSpPr>
              <a:spLocks noChangeArrowheads="1"/>
            </p:cNvSpPr>
            <p:nvPr/>
          </p:nvSpPr>
          <p:spPr bwMode="auto">
            <a:xfrm>
              <a:off x="3264" y="2498"/>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29" name="Rectangle 36"/>
            <p:cNvSpPr>
              <a:spLocks noChangeArrowheads="1"/>
            </p:cNvSpPr>
            <p:nvPr/>
          </p:nvSpPr>
          <p:spPr bwMode="auto">
            <a:xfrm>
              <a:off x="3379" y="2535"/>
              <a:ext cx="7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Snowball</a:t>
              </a:r>
            </a:p>
            <a:p>
              <a:pPr algn="ctr"/>
              <a:r>
                <a:rPr lang="en-US" sz="2000" dirty="0">
                  <a:solidFill>
                    <a:srgbClr val="CC0000"/>
                  </a:solidFill>
                </a:rPr>
                <a:t>Sampling</a:t>
              </a:r>
            </a:p>
          </p:txBody>
        </p:sp>
        <p:grpSp>
          <p:nvGrpSpPr>
            <p:cNvPr id="21530" name="Group 104"/>
            <p:cNvGrpSpPr>
              <a:grpSpLocks/>
            </p:cNvGrpSpPr>
            <p:nvPr/>
          </p:nvGrpSpPr>
          <p:grpSpPr bwMode="auto">
            <a:xfrm>
              <a:off x="904" y="1918"/>
              <a:ext cx="4188" cy="1590"/>
              <a:chOff x="960" y="2063"/>
              <a:chExt cx="4188" cy="1590"/>
            </a:xfrm>
          </p:grpSpPr>
          <p:sp>
            <p:nvSpPr>
              <p:cNvPr id="21542" name="Line 37"/>
              <p:cNvSpPr>
                <a:spLocks noChangeShapeType="1"/>
              </p:cNvSpPr>
              <p:nvPr/>
            </p:nvSpPr>
            <p:spPr bwMode="auto">
              <a:xfrm>
                <a:off x="964" y="3407"/>
                <a:ext cx="41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3" name="Line 38"/>
              <p:cNvSpPr>
                <a:spLocks noChangeShapeType="1"/>
              </p:cNvSpPr>
              <p:nvPr/>
            </p:nvSpPr>
            <p:spPr bwMode="auto">
              <a:xfrm>
                <a:off x="96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4" name="Line 39"/>
              <p:cNvSpPr>
                <a:spLocks noChangeShapeType="1"/>
              </p:cNvSpPr>
              <p:nvPr/>
            </p:nvSpPr>
            <p:spPr bwMode="auto">
              <a:xfrm>
                <a:off x="5148" y="342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40"/>
              <p:cNvSpPr>
                <a:spLocks noChangeShapeType="1"/>
              </p:cNvSpPr>
              <p:nvPr/>
            </p:nvSpPr>
            <p:spPr bwMode="auto">
              <a:xfrm>
                <a:off x="200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6" name="Line 41"/>
              <p:cNvSpPr>
                <a:spLocks noChangeShapeType="1"/>
              </p:cNvSpPr>
              <p:nvPr/>
            </p:nvSpPr>
            <p:spPr bwMode="auto">
              <a:xfrm>
                <a:off x="304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53"/>
              <p:cNvSpPr>
                <a:spLocks noChangeShapeType="1"/>
              </p:cNvSpPr>
              <p:nvPr/>
            </p:nvSpPr>
            <p:spPr bwMode="auto">
              <a:xfrm>
                <a:off x="4592" y="2063"/>
                <a:ext cx="1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54"/>
              <p:cNvSpPr>
                <a:spLocks noChangeShapeType="1"/>
              </p:cNvSpPr>
              <p:nvPr/>
            </p:nvSpPr>
            <p:spPr bwMode="auto">
              <a:xfrm>
                <a:off x="4752" y="2067"/>
                <a:ext cx="0" cy="1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32" name="Rectangle 48"/>
            <p:cNvSpPr>
              <a:spLocks noChangeArrowheads="1"/>
            </p:cNvSpPr>
            <p:nvPr/>
          </p:nvSpPr>
          <p:spPr bwMode="auto">
            <a:xfrm>
              <a:off x="4369" y="3518"/>
              <a:ext cx="942"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33" name="Rectangle 46"/>
            <p:cNvSpPr>
              <a:spLocks noChangeArrowheads="1"/>
            </p:cNvSpPr>
            <p:nvPr/>
          </p:nvSpPr>
          <p:spPr bwMode="auto">
            <a:xfrm>
              <a:off x="2447" y="3506"/>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34" name="Rectangle 51"/>
            <p:cNvSpPr>
              <a:spLocks noChangeArrowheads="1"/>
            </p:cNvSpPr>
            <p:nvPr/>
          </p:nvSpPr>
          <p:spPr bwMode="auto">
            <a:xfrm>
              <a:off x="139" y="3508"/>
              <a:ext cx="1197"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35" name="Rectangle 44"/>
            <p:cNvSpPr>
              <a:spLocks noChangeArrowheads="1"/>
            </p:cNvSpPr>
            <p:nvPr/>
          </p:nvSpPr>
          <p:spPr bwMode="auto">
            <a:xfrm>
              <a:off x="1388" y="3506"/>
              <a:ext cx="1000" cy="472"/>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21536" name="Rectangle 45"/>
            <p:cNvSpPr>
              <a:spLocks noChangeArrowheads="1"/>
            </p:cNvSpPr>
            <p:nvPr/>
          </p:nvSpPr>
          <p:spPr bwMode="auto">
            <a:xfrm>
              <a:off x="1446" y="3543"/>
              <a:ext cx="87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Systematic</a:t>
              </a:r>
            </a:p>
            <a:p>
              <a:pPr algn="ctr"/>
              <a:r>
                <a:rPr lang="en-US" sz="2000" dirty="0">
                  <a:solidFill>
                    <a:srgbClr val="CC0000"/>
                  </a:solidFill>
                </a:rPr>
                <a:t>Sampling</a:t>
              </a:r>
            </a:p>
          </p:txBody>
        </p:sp>
        <p:sp>
          <p:nvSpPr>
            <p:cNvPr id="21537" name="Rectangle 47"/>
            <p:cNvSpPr>
              <a:spLocks noChangeArrowheads="1"/>
            </p:cNvSpPr>
            <p:nvPr/>
          </p:nvSpPr>
          <p:spPr bwMode="auto">
            <a:xfrm>
              <a:off x="2559" y="3543"/>
              <a:ext cx="7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Stratified</a:t>
              </a:r>
            </a:p>
            <a:p>
              <a:pPr algn="ctr"/>
              <a:r>
                <a:rPr lang="en-US" sz="2000" dirty="0">
                  <a:solidFill>
                    <a:srgbClr val="CC0000"/>
                  </a:solidFill>
                </a:rPr>
                <a:t>Sampling</a:t>
              </a:r>
            </a:p>
          </p:txBody>
        </p:sp>
        <p:sp>
          <p:nvSpPr>
            <p:cNvPr id="21538" name="Rectangle 49"/>
            <p:cNvSpPr>
              <a:spLocks noChangeArrowheads="1"/>
            </p:cNvSpPr>
            <p:nvPr/>
          </p:nvSpPr>
          <p:spPr bwMode="auto">
            <a:xfrm>
              <a:off x="4469" y="3543"/>
              <a:ext cx="7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CC0000"/>
                  </a:solidFill>
                </a:rPr>
                <a:t>Cluster</a:t>
              </a:r>
            </a:p>
            <a:p>
              <a:pPr algn="ctr"/>
              <a:r>
                <a:rPr lang="en-US" sz="2000" dirty="0">
                  <a:solidFill>
                    <a:srgbClr val="CC0000"/>
                  </a:solidFill>
                </a:rPr>
                <a:t>Sampling</a:t>
              </a:r>
            </a:p>
          </p:txBody>
        </p:sp>
        <p:sp>
          <p:nvSpPr>
            <p:cNvPr id="21540" name="Rectangle 55"/>
            <p:cNvSpPr>
              <a:spLocks noChangeArrowheads="1"/>
            </p:cNvSpPr>
            <p:nvPr/>
          </p:nvSpPr>
          <p:spPr bwMode="auto">
            <a:xfrm>
              <a:off x="88" y="3503"/>
              <a:ext cx="129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sz="2000" dirty="0">
                  <a:solidFill>
                    <a:srgbClr val="000000"/>
                  </a:solidFill>
                </a:rPr>
                <a:t> </a:t>
              </a:r>
              <a:r>
                <a:rPr lang="en-US" sz="2000" dirty="0">
                  <a:solidFill>
                    <a:srgbClr val="CC0000"/>
                  </a:solidFill>
                </a:rPr>
                <a:t>Simple Random</a:t>
              </a:r>
            </a:p>
            <a:p>
              <a:pPr algn="ctr"/>
              <a:r>
                <a:rPr lang="en-US" sz="2000" dirty="0">
                  <a:solidFill>
                    <a:srgbClr val="CC0000"/>
                  </a:solidFill>
                </a:rPr>
                <a:t>Sampling</a:t>
              </a:r>
            </a:p>
          </p:txBody>
        </p:sp>
      </p:grpSp>
      <p:sp>
        <p:nvSpPr>
          <p:cNvPr id="49" name="Rectangle 48"/>
          <p:cNvSpPr/>
          <p:nvPr/>
        </p:nvSpPr>
        <p:spPr>
          <a:xfrm>
            <a:off x="1766887" y="5767983"/>
            <a:ext cx="5638800" cy="923330"/>
          </a:xfrm>
          <a:prstGeom prst="rect">
            <a:avLst/>
          </a:prstGeom>
        </p:spPr>
        <p:txBody>
          <a:bodyPr wrap="square">
            <a:spAutoFit/>
          </a:bodyPr>
          <a:lstStyle/>
          <a:p>
            <a:r>
              <a:rPr lang="en-IN" b="1" dirty="0">
                <a:latin typeface="DIN-Medium"/>
              </a:rPr>
              <a:t>A CLASSIFICATION OF SAMPLING TECHNIQUES</a:t>
            </a:r>
          </a:p>
          <a:p>
            <a:endParaRPr lang="en-US" b="1" dirty="0">
              <a:latin typeface="DIN-Medium"/>
            </a:endParaRPr>
          </a:p>
          <a:p>
            <a:endParaRPr lang="en-IN" b="1" dirty="0"/>
          </a:p>
        </p:txBody>
      </p:sp>
      <p:sp>
        <p:nvSpPr>
          <p:cNvPr id="44" name="TextBox 43"/>
          <p:cNvSpPr txBox="1"/>
          <p:nvPr/>
        </p:nvSpPr>
        <p:spPr>
          <a:xfrm>
            <a:off x="3352800" y="6273225"/>
            <a:ext cx="1966436" cy="584775"/>
          </a:xfrm>
          <a:prstGeom prst="rect">
            <a:avLst/>
          </a:prstGeom>
          <a:noFill/>
        </p:spPr>
        <p:txBody>
          <a:bodyPr wrap="none" rtlCol="0">
            <a:spAutoFit/>
          </a:bodyPr>
          <a:lstStyle/>
          <a:p>
            <a:r>
              <a:rPr lang="en-US" sz="3200" dirty="0">
                <a:solidFill>
                  <a:srgbClr val="00B050"/>
                </a:solidFill>
              </a:rPr>
              <a:t>Important </a:t>
            </a:r>
          </a:p>
        </p:txBody>
      </p:sp>
    </p:spTree>
    <p:extLst>
      <p:ext uri="{BB962C8B-B14F-4D97-AF65-F5344CB8AC3E}">
        <p14:creationId xmlns:p14="http://schemas.microsoft.com/office/powerpoint/2010/main" val="3613613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5924699"/>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Probability and Nonprobability sampling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probability sampling, every element in the population has a known, nonzero probability of selection. </a:t>
            </a:r>
          </a:p>
          <a:p>
            <a:pPr algn="just"/>
            <a:endParaRPr lang="en-US" sz="2400" dirty="0">
              <a:latin typeface="Times New Roman" panose="02020603050405020304" pitchFamily="18" charset="0"/>
              <a:cs typeface="Times New Roman" panose="02020603050405020304" pitchFamily="18" charset="0"/>
            </a:endParaRPr>
          </a:p>
          <a:p>
            <a:pPr algn="just"/>
            <a:endParaRPr lang="en-US" sz="9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nonprobability sampling, the probability of any particular member of the population being chosen is unknown. The selection of sampling units in nonprobability sampling is quite arbitrary, as researchers rely heavily on personal judgment.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Technically, no appropriate statistical techniques exist for measuring random sampling error from a nonprobability sample.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Therefore, projecting the data beyond the sample is, technically speaking, statistically inappropriate.</a:t>
            </a:r>
          </a:p>
        </p:txBody>
      </p:sp>
    </p:spTree>
    <p:extLst>
      <p:ext uri="{BB962C8B-B14F-4D97-AF65-F5344CB8AC3E}">
        <p14:creationId xmlns:p14="http://schemas.microsoft.com/office/powerpoint/2010/main" val="224384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30" name="Rectangle 14"/>
          <p:cNvSpPr>
            <a:spLocks noGrp="1" noChangeArrowheads="1"/>
          </p:cNvSpPr>
          <p:nvPr>
            <p:ph type="title"/>
          </p:nvPr>
        </p:nvSpPr>
        <p:spPr>
          <a:xfrm>
            <a:off x="329649" y="6052223"/>
            <a:ext cx="8610600" cy="922338"/>
          </a:xfrm>
        </p:spPr>
        <p:txBody>
          <a:bodyPr>
            <a:noAutofit/>
          </a:bodyPr>
          <a:lstStyle/>
          <a:p>
            <a:pPr algn="l" eaLnBrk="1" hangingPunct="1">
              <a:defRPr/>
            </a:pPr>
            <a:r>
              <a:rPr lang="en-US" sz="2800" dirty="0"/>
              <a:t>Strengths and Weaknesses of  Basic Sampling Techniques</a:t>
            </a:r>
          </a:p>
        </p:txBody>
      </p:sp>
      <p:grpSp>
        <p:nvGrpSpPr>
          <p:cNvPr id="2" name="Group 79"/>
          <p:cNvGrpSpPr>
            <a:grpSpLocks/>
          </p:cNvGrpSpPr>
          <p:nvPr/>
        </p:nvGrpSpPr>
        <p:grpSpPr bwMode="auto">
          <a:xfrm>
            <a:off x="0" y="228600"/>
            <a:ext cx="9143999" cy="5823623"/>
            <a:chOff x="278" y="898"/>
            <a:chExt cx="5315" cy="3264"/>
          </a:xfrm>
        </p:grpSpPr>
        <p:sp>
          <p:nvSpPr>
            <p:cNvPr id="48132" name="Rectangle 78"/>
            <p:cNvSpPr>
              <a:spLocks noChangeArrowheads="1"/>
            </p:cNvSpPr>
            <p:nvPr/>
          </p:nvSpPr>
          <p:spPr bwMode="auto">
            <a:xfrm>
              <a:off x="278" y="898"/>
              <a:ext cx="5315" cy="3264"/>
            </a:xfrm>
            <a:prstGeom prst="rect">
              <a:avLst/>
            </a:prstGeom>
            <a:solidFill>
              <a:srgbClr val="FFFFCC"/>
            </a:solidFill>
            <a:ln w="12700">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GB"/>
            </a:p>
          </p:txBody>
        </p:sp>
        <p:sp>
          <p:nvSpPr>
            <p:cNvPr id="48133" name="Rectangle 15"/>
            <p:cNvSpPr>
              <a:spLocks noChangeArrowheads="1"/>
            </p:cNvSpPr>
            <p:nvPr/>
          </p:nvSpPr>
          <p:spPr bwMode="auto">
            <a:xfrm>
              <a:off x="479" y="912"/>
              <a:ext cx="61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700" b="1">
                  <a:solidFill>
                    <a:srgbClr val="800080"/>
                  </a:solidFill>
                  <a:latin typeface="Times" panose="02020603050405020304" pitchFamily="18" charset="0"/>
                </a:rPr>
                <a:t>Technique</a:t>
              </a:r>
              <a:endParaRPr lang="en-US" b="1">
                <a:solidFill>
                  <a:srgbClr val="800080"/>
                </a:solidFill>
              </a:endParaRPr>
            </a:p>
          </p:txBody>
        </p:sp>
        <p:sp>
          <p:nvSpPr>
            <p:cNvPr id="48134" name="Rectangle 16"/>
            <p:cNvSpPr>
              <a:spLocks noChangeArrowheads="1"/>
            </p:cNvSpPr>
            <p:nvPr/>
          </p:nvSpPr>
          <p:spPr bwMode="auto">
            <a:xfrm>
              <a:off x="2064" y="912"/>
              <a:ext cx="5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700" b="1">
                  <a:solidFill>
                    <a:srgbClr val="800080"/>
                  </a:solidFill>
                  <a:latin typeface="Times" panose="02020603050405020304" pitchFamily="18" charset="0"/>
                </a:rPr>
                <a:t>Strengths</a:t>
              </a:r>
              <a:endParaRPr lang="en-US" b="1">
                <a:solidFill>
                  <a:srgbClr val="800080"/>
                </a:solidFill>
              </a:endParaRPr>
            </a:p>
          </p:txBody>
        </p:sp>
        <p:sp>
          <p:nvSpPr>
            <p:cNvPr id="48135" name="Rectangle 17"/>
            <p:cNvSpPr>
              <a:spLocks noChangeArrowheads="1"/>
            </p:cNvSpPr>
            <p:nvPr/>
          </p:nvSpPr>
          <p:spPr bwMode="auto">
            <a:xfrm>
              <a:off x="3510" y="912"/>
              <a:ext cx="6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700" b="1">
                  <a:solidFill>
                    <a:srgbClr val="800080"/>
                  </a:solidFill>
                  <a:latin typeface="Times" panose="02020603050405020304" pitchFamily="18" charset="0"/>
                </a:rPr>
                <a:t>Weaknesses</a:t>
              </a:r>
              <a:endParaRPr lang="en-US" b="1">
                <a:solidFill>
                  <a:srgbClr val="800080"/>
                </a:solidFill>
              </a:endParaRPr>
            </a:p>
          </p:txBody>
        </p:sp>
        <p:sp>
          <p:nvSpPr>
            <p:cNvPr id="48136" name="Rectangle 18"/>
            <p:cNvSpPr>
              <a:spLocks noChangeArrowheads="1"/>
            </p:cNvSpPr>
            <p:nvPr/>
          </p:nvSpPr>
          <p:spPr bwMode="auto">
            <a:xfrm>
              <a:off x="479" y="1102"/>
              <a:ext cx="11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b="1" i="1">
                  <a:solidFill>
                    <a:srgbClr val="800080"/>
                  </a:solidFill>
                  <a:latin typeface="Times" panose="02020603050405020304" pitchFamily="18" charset="0"/>
                </a:rPr>
                <a:t>Nonprobability Sampling</a:t>
              </a:r>
              <a:endParaRPr lang="en-US" b="1">
                <a:solidFill>
                  <a:srgbClr val="800080"/>
                </a:solidFill>
              </a:endParaRPr>
            </a:p>
          </p:txBody>
        </p:sp>
        <p:sp>
          <p:nvSpPr>
            <p:cNvPr id="48137" name="Rectangle 19"/>
            <p:cNvSpPr>
              <a:spLocks noChangeArrowheads="1"/>
            </p:cNvSpPr>
            <p:nvPr/>
          </p:nvSpPr>
          <p:spPr bwMode="auto">
            <a:xfrm>
              <a:off x="479" y="1228"/>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38" name="Rectangle 20"/>
            <p:cNvSpPr>
              <a:spLocks noChangeArrowheads="1"/>
            </p:cNvSpPr>
            <p:nvPr/>
          </p:nvSpPr>
          <p:spPr bwMode="auto">
            <a:xfrm>
              <a:off x="512" y="1228"/>
              <a:ext cx="109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Convenience sampling</a:t>
              </a:r>
              <a:endParaRPr lang="en-US">
                <a:solidFill>
                  <a:srgbClr val="CC0000"/>
                </a:solidFill>
              </a:endParaRPr>
            </a:p>
          </p:txBody>
        </p:sp>
        <p:sp>
          <p:nvSpPr>
            <p:cNvPr id="48139" name="Rectangle 21"/>
            <p:cNvSpPr>
              <a:spLocks noChangeArrowheads="1"/>
            </p:cNvSpPr>
            <p:nvPr/>
          </p:nvSpPr>
          <p:spPr bwMode="auto">
            <a:xfrm>
              <a:off x="2064" y="1102"/>
              <a:ext cx="104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dirty="0">
                  <a:solidFill>
                    <a:schemeClr val="tx2"/>
                  </a:solidFill>
                  <a:latin typeface="Times" panose="02020603050405020304" pitchFamily="18" charset="0"/>
                </a:rPr>
                <a:t>Least expensive, least</a:t>
              </a:r>
              <a:endParaRPr lang="en-US" dirty="0">
                <a:solidFill>
                  <a:schemeClr val="tx2"/>
                </a:solidFill>
              </a:endParaRPr>
            </a:p>
          </p:txBody>
        </p:sp>
        <p:sp>
          <p:nvSpPr>
            <p:cNvPr id="48140" name="Rectangle 22"/>
            <p:cNvSpPr>
              <a:spLocks noChangeArrowheads="1"/>
            </p:cNvSpPr>
            <p:nvPr/>
          </p:nvSpPr>
          <p:spPr bwMode="auto">
            <a:xfrm>
              <a:off x="2064" y="1228"/>
              <a:ext cx="106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time-consuming, most</a:t>
              </a:r>
              <a:endParaRPr lang="en-US">
                <a:solidFill>
                  <a:schemeClr val="tx2"/>
                </a:solidFill>
              </a:endParaRPr>
            </a:p>
          </p:txBody>
        </p:sp>
        <p:sp>
          <p:nvSpPr>
            <p:cNvPr id="48141" name="Rectangle 23"/>
            <p:cNvSpPr>
              <a:spLocks noChangeArrowheads="1"/>
            </p:cNvSpPr>
            <p:nvPr/>
          </p:nvSpPr>
          <p:spPr bwMode="auto">
            <a:xfrm>
              <a:off x="2064" y="1354"/>
              <a:ext cx="5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convenient</a:t>
              </a:r>
              <a:endParaRPr lang="en-US">
                <a:solidFill>
                  <a:schemeClr val="tx2"/>
                </a:solidFill>
              </a:endParaRPr>
            </a:p>
          </p:txBody>
        </p:sp>
        <p:sp>
          <p:nvSpPr>
            <p:cNvPr id="48142" name="Rectangle 24"/>
            <p:cNvSpPr>
              <a:spLocks noChangeArrowheads="1"/>
            </p:cNvSpPr>
            <p:nvPr/>
          </p:nvSpPr>
          <p:spPr bwMode="auto">
            <a:xfrm>
              <a:off x="3510" y="1102"/>
              <a:ext cx="124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Selection bias, sample not</a:t>
              </a:r>
              <a:endParaRPr lang="en-US">
                <a:solidFill>
                  <a:schemeClr val="tx2"/>
                </a:solidFill>
              </a:endParaRPr>
            </a:p>
          </p:txBody>
        </p:sp>
        <p:sp>
          <p:nvSpPr>
            <p:cNvPr id="48143" name="Rectangle 25"/>
            <p:cNvSpPr>
              <a:spLocks noChangeArrowheads="1"/>
            </p:cNvSpPr>
            <p:nvPr/>
          </p:nvSpPr>
          <p:spPr bwMode="auto">
            <a:xfrm>
              <a:off x="3510" y="1228"/>
              <a:ext cx="175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representative, not recommended for</a:t>
              </a:r>
              <a:endParaRPr lang="en-US">
                <a:solidFill>
                  <a:schemeClr val="tx2"/>
                </a:solidFill>
              </a:endParaRPr>
            </a:p>
          </p:txBody>
        </p:sp>
        <p:sp>
          <p:nvSpPr>
            <p:cNvPr id="48144" name="Rectangle 26"/>
            <p:cNvSpPr>
              <a:spLocks noChangeArrowheads="1"/>
            </p:cNvSpPr>
            <p:nvPr/>
          </p:nvSpPr>
          <p:spPr bwMode="auto">
            <a:xfrm>
              <a:off x="3510" y="1354"/>
              <a:ext cx="141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descriptive or causal research</a:t>
              </a:r>
              <a:endParaRPr lang="en-US">
                <a:solidFill>
                  <a:schemeClr val="tx2"/>
                </a:solidFill>
              </a:endParaRPr>
            </a:p>
          </p:txBody>
        </p:sp>
        <p:sp>
          <p:nvSpPr>
            <p:cNvPr id="48145" name="Rectangle 27"/>
            <p:cNvSpPr>
              <a:spLocks noChangeArrowheads="1"/>
            </p:cNvSpPr>
            <p:nvPr/>
          </p:nvSpPr>
          <p:spPr bwMode="auto">
            <a:xfrm>
              <a:off x="479" y="1479"/>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46" name="Rectangle 28"/>
            <p:cNvSpPr>
              <a:spLocks noChangeArrowheads="1"/>
            </p:cNvSpPr>
            <p:nvPr/>
          </p:nvSpPr>
          <p:spPr bwMode="auto">
            <a:xfrm>
              <a:off x="512" y="1479"/>
              <a:ext cx="101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Judgmental sampling</a:t>
              </a:r>
              <a:endParaRPr lang="en-US">
                <a:solidFill>
                  <a:srgbClr val="CC0000"/>
                </a:solidFill>
              </a:endParaRPr>
            </a:p>
          </p:txBody>
        </p:sp>
        <p:sp>
          <p:nvSpPr>
            <p:cNvPr id="48147" name="Rectangle 29"/>
            <p:cNvSpPr>
              <a:spLocks noChangeArrowheads="1"/>
            </p:cNvSpPr>
            <p:nvPr/>
          </p:nvSpPr>
          <p:spPr bwMode="auto">
            <a:xfrm>
              <a:off x="2064" y="1479"/>
              <a:ext cx="105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Low cost, convenient,</a:t>
              </a:r>
              <a:endParaRPr lang="en-US">
                <a:solidFill>
                  <a:schemeClr val="tx2"/>
                </a:solidFill>
              </a:endParaRPr>
            </a:p>
          </p:txBody>
        </p:sp>
        <p:sp>
          <p:nvSpPr>
            <p:cNvPr id="48148" name="Rectangle 30"/>
            <p:cNvSpPr>
              <a:spLocks noChangeArrowheads="1"/>
            </p:cNvSpPr>
            <p:nvPr/>
          </p:nvSpPr>
          <p:spPr bwMode="auto">
            <a:xfrm>
              <a:off x="2064" y="1605"/>
              <a:ext cx="95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not time-consuming</a:t>
              </a:r>
              <a:endParaRPr lang="en-US">
                <a:solidFill>
                  <a:schemeClr val="tx2"/>
                </a:solidFill>
              </a:endParaRPr>
            </a:p>
          </p:txBody>
        </p:sp>
        <p:sp>
          <p:nvSpPr>
            <p:cNvPr id="48149" name="Rectangle 31"/>
            <p:cNvSpPr>
              <a:spLocks noChangeArrowheads="1"/>
            </p:cNvSpPr>
            <p:nvPr/>
          </p:nvSpPr>
          <p:spPr bwMode="auto">
            <a:xfrm>
              <a:off x="3510" y="1479"/>
              <a:ext cx="146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Does not allow generalization,</a:t>
              </a:r>
              <a:endParaRPr lang="en-US">
                <a:solidFill>
                  <a:schemeClr val="tx2"/>
                </a:solidFill>
              </a:endParaRPr>
            </a:p>
          </p:txBody>
        </p:sp>
        <p:sp>
          <p:nvSpPr>
            <p:cNvPr id="48150" name="Rectangle 32"/>
            <p:cNvSpPr>
              <a:spLocks noChangeArrowheads="1"/>
            </p:cNvSpPr>
            <p:nvPr/>
          </p:nvSpPr>
          <p:spPr bwMode="auto">
            <a:xfrm>
              <a:off x="3510" y="1605"/>
              <a:ext cx="48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subjective</a:t>
              </a:r>
              <a:endParaRPr lang="en-US">
                <a:solidFill>
                  <a:schemeClr val="tx2"/>
                </a:solidFill>
              </a:endParaRPr>
            </a:p>
          </p:txBody>
        </p:sp>
        <p:sp>
          <p:nvSpPr>
            <p:cNvPr id="48151" name="Rectangle 33"/>
            <p:cNvSpPr>
              <a:spLocks noChangeArrowheads="1"/>
            </p:cNvSpPr>
            <p:nvPr/>
          </p:nvSpPr>
          <p:spPr bwMode="auto">
            <a:xfrm>
              <a:off x="479" y="1763"/>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52" name="Rectangle 34"/>
            <p:cNvSpPr>
              <a:spLocks noChangeArrowheads="1"/>
            </p:cNvSpPr>
            <p:nvPr/>
          </p:nvSpPr>
          <p:spPr bwMode="auto">
            <a:xfrm>
              <a:off x="512" y="1763"/>
              <a:ext cx="76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Quota sampling</a:t>
              </a:r>
              <a:endParaRPr lang="en-US">
                <a:solidFill>
                  <a:srgbClr val="CC0000"/>
                </a:solidFill>
              </a:endParaRPr>
            </a:p>
          </p:txBody>
        </p:sp>
        <p:sp>
          <p:nvSpPr>
            <p:cNvPr id="48153" name="Rectangle 35"/>
            <p:cNvSpPr>
              <a:spLocks noChangeArrowheads="1"/>
            </p:cNvSpPr>
            <p:nvPr/>
          </p:nvSpPr>
          <p:spPr bwMode="auto">
            <a:xfrm>
              <a:off x="2064" y="1763"/>
              <a:ext cx="120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dirty="0">
                  <a:solidFill>
                    <a:schemeClr val="tx2"/>
                  </a:solidFill>
                  <a:latin typeface="Times" panose="02020603050405020304" pitchFamily="18" charset="0"/>
                </a:rPr>
                <a:t>Sample can be controlled</a:t>
              </a:r>
              <a:endParaRPr lang="en-US" dirty="0">
                <a:solidFill>
                  <a:schemeClr val="tx2"/>
                </a:solidFill>
              </a:endParaRPr>
            </a:p>
          </p:txBody>
        </p:sp>
        <p:sp>
          <p:nvSpPr>
            <p:cNvPr id="48154" name="Rectangle 36"/>
            <p:cNvSpPr>
              <a:spLocks noChangeArrowheads="1"/>
            </p:cNvSpPr>
            <p:nvPr/>
          </p:nvSpPr>
          <p:spPr bwMode="auto">
            <a:xfrm>
              <a:off x="2064" y="1888"/>
              <a:ext cx="120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for certain characteristics</a:t>
              </a:r>
              <a:endParaRPr lang="en-US">
                <a:solidFill>
                  <a:schemeClr val="tx2"/>
                </a:solidFill>
              </a:endParaRPr>
            </a:p>
          </p:txBody>
        </p:sp>
        <p:sp>
          <p:nvSpPr>
            <p:cNvPr id="48155" name="Rectangle 37"/>
            <p:cNvSpPr>
              <a:spLocks noChangeArrowheads="1"/>
            </p:cNvSpPr>
            <p:nvPr/>
          </p:nvSpPr>
          <p:spPr bwMode="auto">
            <a:xfrm>
              <a:off x="3510" y="1763"/>
              <a:ext cx="147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Selection bias, no assurance of</a:t>
              </a:r>
              <a:endParaRPr lang="en-US">
                <a:solidFill>
                  <a:schemeClr val="tx2"/>
                </a:solidFill>
              </a:endParaRPr>
            </a:p>
          </p:txBody>
        </p:sp>
        <p:sp>
          <p:nvSpPr>
            <p:cNvPr id="48156" name="Rectangle 38"/>
            <p:cNvSpPr>
              <a:spLocks noChangeArrowheads="1"/>
            </p:cNvSpPr>
            <p:nvPr/>
          </p:nvSpPr>
          <p:spPr bwMode="auto">
            <a:xfrm>
              <a:off x="3510" y="1888"/>
              <a:ext cx="87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representativeness</a:t>
              </a:r>
              <a:endParaRPr lang="en-US">
                <a:solidFill>
                  <a:schemeClr val="tx2"/>
                </a:solidFill>
              </a:endParaRPr>
            </a:p>
          </p:txBody>
        </p:sp>
        <p:sp>
          <p:nvSpPr>
            <p:cNvPr id="48157" name="Rectangle 39"/>
            <p:cNvSpPr>
              <a:spLocks noChangeArrowheads="1"/>
            </p:cNvSpPr>
            <p:nvPr/>
          </p:nvSpPr>
          <p:spPr bwMode="auto">
            <a:xfrm>
              <a:off x="479" y="2047"/>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58" name="Rectangle 40"/>
            <p:cNvSpPr>
              <a:spLocks noChangeArrowheads="1"/>
            </p:cNvSpPr>
            <p:nvPr/>
          </p:nvSpPr>
          <p:spPr bwMode="auto">
            <a:xfrm>
              <a:off x="512" y="2047"/>
              <a:ext cx="92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Snowball sampling</a:t>
              </a:r>
              <a:endParaRPr lang="en-US">
                <a:solidFill>
                  <a:srgbClr val="CC0000"/>
                </a:solidFill>
              </a:endParaRPr>
            </a:p>
          </p:txBody>
        </p:sp>
        <p:sp>
          <p:nvSpPr>
            <p:cNvPr id="48159" name="Rectangle 41"/>
            <p:cNvSpPr>
              <a:spLocks noChangeArrowheads="1"/>
            </p:cNvSpPr>
            <p:nvPr/>
          </p:nvSpPr>
          <p:spPr bwMode="auto">
            <a:xfrm>
              <a:off x="2064" y="2047"/>
              <a:ext cx="83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Can estimate rare</a:t>
              </a:r>
              <a:endParaRPr lang="en-US">
                <a:solidFill>
                  <a:schemeClr val="tx2"/>
                </a:solidFill>
              </a:endParaRPr>
            </a:p>
          </p:txBody>
        </p:sp>
        <p:sp>
          <p:nvSpPr>
            <p:cNvPr id="48160" name="Rectangle 42"/>
            <p:cNvSpPr>
              <a:spLocks noChangeArrowheads="1"/>
            </p:cNvSpPr>
            <p:nvPr/>
          </p:nvSpPr>
          <p:spPr bwMode="auto">
            <a:xfrm>
              <a:off x="2064" y="2172"/>
              <a:ext cx="68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characteristics</a:t>
              </a:r>
              <a:endParaRPr lang="en-US">
                <a:solidFill>
                  <a:schemeClr val="tx2"/>
                </a:solidFill>
              </a:endParaRPr>
            </a:p>
          </p:txBody>
        </p:sp>
        <p:sp>
          <p:nvSpPr>
            <p:cNvPr id="48161" name="Rectangle 43"/>
            <p:cNvSpPr>
              <a:spLocks noChangeArrowheads="1"/>
            </p:cNvSpPr>
            <p:nvPr/>
          </p:nvSpPr>
          <p:spPr bwMode="auto">
            <a:xfrm>
              <a:off x="3510" y="2047"/>
              <a:ext cx="81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Time-consuming</a:t>
              </a:r>
              <a:endParaRPr lang="en-US">
                <a:solidFill>
                  <a:schemeClr val="tx2"/>
                </a:solidFill>
              </a:endParaRPr>
            </a:p>
          </p:txBody>
        </p:sp>
        <p:sp>
          <p:nvSpPr>
            <p:cNvPr id="48162" name="Rectangle 44"/>
            <p:cNvSpPr>
              <a:spLocks noChangeArrowheads="1"/>
            </p:cNvSpPr>
            <p:nvPr/>
          </p:nvSpPr>
          <p:spPr bwMode="auto">
            <a:xfrm>
              <a:off x="479" y="2456"/>
              <a:ext cx="97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b="1" i="1">
                  <a:solidFill>
                    <a:srgbClr val="800080"/>
                  </a:solidFill>
                  <a:latin typeface="Times" panose="02020603050405020304" pitchFamily="18" charset="0"/>
                </a:rPr>
                <a:t>Probability sampling</a:t>
              </a:r>
              <a:endParaRPr lang="en-US" b="1">
                <a:solidFill>
                  <a:srgbClr val="800080"/>
                </a:solidFill>
              </a:endParaRPr>
            </a:p>
          </p:txBody>
        </p:sp>
        <p:sp>
          <p:nvSpPr>
            <p:cNvPr id="48163" name="Rectangle 45"/>
            <p:cNvSpPr>
              <a:spLocks noChangeArrowheads="1"/>
            </p:cNvSpPr>
            <p:nvPr/>
          </p:nvSpPr>
          <p:spPr bwMode="auto">
            <a:xfrm>
              <a:off x="479" y="2581"/>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64" name="Rectangle 46"/>
            <p:cNvSpPr>
              <a:spLocks noChangeArrowheads="1"/>
            </p:cNvSpPr>
            <p:nvPr/>
          </p:nvSpPr>
          <p:spPr bwMode="auto">
            <a:xfrm>
              <a:off x="509" y="2581"/>
              <a:ext cx="119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Simple random sampling</a:t>
              </a:r>
              <a:endParaRPr lang="en-US">
                <a:solidFill>
                  <a:srgbClr val="CC0000"/>
                </a:solidFill>
              </a:endParaRPr>
            </a:p>
          </p:txBody>
        </p:sp>
        <p:sp>
          <p:nvSpPr>
            <p:cNvPr id="48165" name="Rectangle 47"/>
            <p:cNvSpPr>
              <a:spLocks noChangeArrowheads="1"/>
            </p:cNvSpPr>
            <p:nvPr/>
          </p:nvSpPr>
          <p:spPr bwMode="auto">
            <a:xfrm>
              <a:off x="509" y="2706"/>
              <a:ext cx="29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(SRS)</a:t>
              </a:r>
              <a:endParaRPr lang="en-US">
                <a:solidFill>
                  <a:srgbClr val="CC0000"/>
                </a:solidFill>
              </a:endParaRPr>
            </a:p>
          </p:txBody>
        </p:sp>
        <p:sp>
          <p:nvSpPr>
            <p:cNvPr id="48166" name="Rectangle 48"/>
            <p:cNvSpPr>
              <a:spLocks noChangeArrowheads="1"/>
            </p:cNvSpPr>
            <p:nvPr/>
          </p:nvSpPr>
          <p:spPr bwMode="auto">
            <a:xfrm>
              <a:off x="2064" y="2456"/>
              <a:ext cx="88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Easily understood,</a:t>
              </a:r>
              <a:endParaRPr lang="en-US">
                <a:solidFill>
                  <a:schemeClr val="tx2"/>
                </a:solidFill>
              </a:endParaRPr>
            </a:p>
          </p:txBody>
        </p:sp>
        <p:sp>
          <p:nvSpPr>
            <p:cNvPr id="48167" name="Rectangle 49"/>
            <p:cNvSpPr>
              <a:spLocks noChangeArrowheads="1"/>
            </p:cNvSpPr>
            <p:nvPr/>
          </p:nvSpPr>
          <p:spPr bwMode="auto">
            <a:xfrm>
              <a:off x="2064" y="2581"/>
              <a:ext cx="34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results </a:t>
              </a:r>
              <a:endParaRPr lang="en-US">
                <a:solidFill>
                  <a:schemeClr val="tx2"/>
                </a:solidFill>
              </a:endParaRPr>
            </a:p>
          </p:txBody>
        </p:sp>
        <p:sp>
          <p:nvSpPr>
            <p:cNvPr id="48168" name="Rectangle 50"/>
            <p:cNvSpPr>
              <a:spLocks noChangeArrowheads="1"/>
            </p:cNvSpPr>
            <p:nvPr/>
          </p:nvSpPr>
          <p:spPr bwMode="auto">
            <a:xfrm>
              <a:off x="2405" y="2581"/>
              <a:ext cx="53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projectable</a:t>
              </a:r>
              <a:endParaRPr lang="en-US">
                <a:solidFill>
                  <a:schemeClr val="tx2"/>
                </a:solidFill>
              </a:endParaRPr>
            </a:p>
          </p:txBody>
        </p:sp>
        <p:sp>
          <p:nvSpPr>
            <p:cNvPr id="48169" name="Rectangle 51"/>
            <p:cNvSpPr>
              <a:spLocks noChangeArrowheads="1"/>
            </p:cNvSpPr>
            <p:nvPr/>
          </p:nvSpPr>
          <p:spPr bwMode="auto">
            <a:xfrm>
              <a:off x="3510" y="2456"/>
              <a:ext cx="146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Difficult to construct sampling</a:t>
              </a:r>
              <a:endParaRPr lang="en-US">
                <a:solidFill>
                  <a:schemeClr val="tx2"/>
                </a:solidFill>
              </a:endParaRPr>
            </a:p>
          </p:txBody>
        </p:sp>
        <p:sp>
          <p:nvSpPr>
            <p:cNvPr id="48170" name="Rectangle 52"/>
            <p:cNvSpPr>
              <a:spLocks noChangeArrowheads="1"/>
            </p:cNvSpPr>
            <p:nvPr/>
          </p:nvSpPr>
          <p:spPr bwMode="auto">
            <a:xfrm>
              <a:off x="3510" y="2581"/>
              <a:ext cx="87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frame, expensive, </a:t>
              </a:r>
              <a:endParaRPr lang="en-US">
                <a:solidFill>
                  <a:schemeClr val="tx2"/>
                </a:solidFill>
              </a:endParaRPr>
            </a:p>
          </p:txBody>
        </p:sp>
        <p:sp>
          <p:nvSpPr>
            <p:cNvPr id="48171" name="Rectangle 53"/>
            <p:cNvSpPr>
              <a:spLocks noChangeArrowheads="1"/>
            </p:cNvSpPr>
            <p:nvPr/>
          </p:nvSpPr>
          <p:spPr bwMode="auto">
            <a:xfrm>
              <a:off x="4401" y="2581"/>
              <a:ext cx="77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lower precision,</a:t>
              </a:r>
              <a:endParaRPr lang="en-US">
                <a:solidFill>
                  <a:schemeClr val="tx2"/>
                </a:solidFill>
              </a:endParaRPr>
            </a:p>
          </p:txBody>
        </p:sp>
        <p:sp>
          <p:nvSpPr>
            <p:cNvPr id="48172" name="Rectangle 54"/>
            <p:cNvSpPr>
              <a:spLocks noChangeArrowheads="1"/>
            </p:cNvSpPr>
            <p:nvPr/>
          </p:nvSpPr>
          <p:spPr bwMode="auto">
            <a:xfrm>
              <a:off x="3510" y="2706"/>
              <a:ext cx="77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dirty="0">
                  <a:solidFill>
                    <a:schemeClr val="tx2"/>
                  </a:solidFill>
                  <a:latin typeface="Times" panose="02020603050405020304" pitchFamily="18" charset="0"/>
                </a:rPr>
                <a:t>no assurance of </a:t>
              </a:r>
              <a:endParaRPr lang="en-US" dirty="0">
                <a:solidFill>
                  <a:schemeClr val="tx2"/>
                </a:solidFill>
              </a:endParaRPr>
            </a:p>
          </p:txBody>
        </p:sp>
        <p:sp>
          <p:nvSpPr>
            <p:cNvPr id="48173" name="Rectangle 55"/>
            <p:cNvSpPr>
              <a:spLocks noChangeArrowheads="1"/>
            </p:cNvSpPr>
            <p:nvPr/>
          </p:nvSpPr>
          <p:spPr bwMode="auto">
            <a:xfrm>
              <a:off x="4283" y="2706"/>
              <a:ext cx="8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representativeness</a:t>
              </a:r>
              <a:endParaRPr lang="en-US">
                <a:solidFill>
                  <a:schemeClr val="tx2"/>
                </a:solidFill>
              </a:endParaRPr>
            </a:p>
          </p:txBody>
        </p:sp>
        <p:sp>
          <p:nvSpPr>
            <p:cNvPr id="48174" name="Rectangle 56"/>
            <p:cNvSpPr>
              <a:spLocks noChangeArrowheads="1"/>
            </p:cNvSpPr>
            <p:nvPr/>
          </p:nvSpPr>
          <p:spPr bwMode="auto">
            <a:xfrm>
              <a:off x="479" y="2832"/>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75" name="Rectangle 57"/>
            <p:cNvSpPr>
              <a:spLocks noChangeArrowheads="1"/>
            </p:cNvSpPr>
            <p:nvPr/>
          </p:nvSpPr>
          <p:spPr bwMode="auto">
            <a:xfrm>
              <a:off x="509" y="2832"/>
              <a:ext cx="98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Systematic sampling</a:t>
              </a:r>
              <a:endParaRPr lang="en-US">
                <a:solidFill>
                  <a:srgbClr val="CC0000"/>
                </a:solidFill>
              </a:endParaRPr>
            </a:p>
          </p:txBody>
        </p:sp>
        <p:sp>
          <p:nvSpPr>
            <p:cNvPr id="48176" name="Rectangle 58"/>
            <p:cNvSpPr>
              <a:spLocks noChangeArrowheads="1"/>
            </p:cNvSpPr>
            <p:nvPr/>
          </p:nvSpPr>
          <p:spPr bwMode="auto">
            <a:xfrm>
              <a:off x="2064" y="2832"/>
              <a:ext cx="61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Can increase</a:t>
              </a:r>
              <a:endParaRPr lang="en-US">
                <a:solidFill>
                  <a:schemeClr val="tx2"/>
                </a:solidFill>
              </a:endParaRPr>
            </a:p>
          </p:txBody>
        </p:sp>
        <p:sp>
          <p:nvSpPr>
            <p:cNvPr id="48177" name="Rectangle 59"/>
            <p:cNvSpPr>
              <a:spLocks noChangeArrowheads="1"/>
            </p:cNvSpPr>
            <p:nvPr/>
          </p:nvSpPr>
          <p:spPr bwMode="auto">
            <a:xfrm>
              <a:off x="2064" y="2956"/>
              <a:ext cx="90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dirty="0">
                  <a:solidFill>
                    <a:schemeClr val="tx2"/>
                  </a:solidFill>
                  <a:latin typeface="Times" panose="02020603050405020304" pitchFamily="18" charset="0"/>
                </a:rPr>
                <a:t>representativeness,</a:t>
              </a:r>
              <a:endParaRPr lang="en-US" dirty="0">
                <a:solidFill>
                  <a:schemeClr val="tx2"/>
                </a:solidFill>
              </a:endParaRPr>
            </a:p>
          </p:txBody>
        </p:sp>
        <p:sp>
          <p:nvSpPr>
            <p:cNvPr id="48178" name="Rectangle 60"/>
            <p:cNvSpPr>
              <a:spLocks noChangeArrowheads="1"/>
            </p:cNvSpPr>
            <p:nvPr/>
          </p:nvSpPr>
          <p:spPr bwMode="auto">
            <a:xfrm>
              <a:off x="2064" y="3083"/>
              <a:ext cx="117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dirty="0">
                  <a:solidFill>
                    <a:schemeClr val="tx2"/>
                  </a:solidFill>
                  <a:latin typeface="Times" panose="02020603050405020304" pitchFamily="18" charset="0"/>
                </a:rPr>
                <a:t>easier to implement than</a:t>
              </a:r>
              <a:endParaRPr lang="en-US" dirty="0">
                <a:solidFill>
                  <a:schemeClr val="tx2"/>
                </a:solidFill>
              </a:endParaRPr>
            </a:p>
          </p:txBody>
        </p:sp>
        <p:sp>
          <p:nvSpPr>
            <p:cNvPr id="48179" name="Rectangle 61"/>
            <p:cNvSpPr>
              <a:spLocks noChangeArrowheads="1"/>
            </p:cNvSpPr>
            <p:nvPr/>
          </p:nvSpPr>
          <p:spPr bwMode="auto">
            <a:xfrm>
              <a:off x="2064" y="3208"/>
              <a:ext cx="120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SRS, sampling frame not</a:t>
              </a:r>
              <a:endParaRPr lang="en-US">
                <a:solidFill>
                  <a:schemeClr val="tx2"/>
                </a:solidFill>
              </a:endParaRPr>
            </a:p>
          </p:txBody>
        </p:sp>
        <p:sp>
          <p:nvSpPr>
            <p:cNvPr id="48180" name="Rectangle 62"/>
            <p:cNvSpPr>
              <a:spLocks noChangeArrowheads="1"/>
            </p:cNvSpPr>
            <p:nvPr/>
          </p:nvSpPr>
          <p:spPr bwMode="auto">
            <a:xfrm>
              <a:off x="2064" y="3333"/>
              <a:ext cx="46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necessary</a:t>
              </a:r>
              <a:endParaRPr lang="en-US">
                <a:solidFill>
                  <a:schemeClr val="tx2"/>
                </a:solidFill>
              </a:endParaRPr>
            </a:p>
          </p:txBody>
        </p:sp>
        <p:sp>
          <p:nvSpPr>
            <p:cNvPr id="48181" name="Rectangle 63"/>
            <p:cNvSpPr>
              <a:spLocks noChangeArrowheads="1"/>
            </p:cNvSpPr>
            <p:nvPr/>
          </p:nvSpPr>
          <p:spPr bwMode="auto">
            <a:xfrm>
              <a:off x="3510" y="2832"/>
              <a:ext cx="66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Can decrease </a:t>
              </a:r>
              <a:endParaRPr lang="en-US">
                <a:solidFill>
                  <a:schemeClr val="tx2"/>
                </a:solidFill>
              </a:endParaRPr>
            </a:p>
          </p:txBody>
        </p:sp>
        <p:sp>
          <p:nvSpPr>
            <p:cNvPr id="48182" name="Rectangle 64"/>
            <p:cNvSpPr>
              <a:spLocks noChangeArrowheads="1"/>
            </p:cNvSpPr>
            <p:nvPr/>
          </p:nvSpPr>
          <p:spPr bwMode="auto">
            <a:xfrm>
              <a:off x="4172" y="2832"/>
              <a:ext cx="87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representativeness</a:t>
              </a:r>
              <a:endParaRPr lang="en-US">
                <a:solidFill>
                  <a:schemeClr val="tx2"/>
                </a:solidFill>
              </a:endParaRPr>
            </a:p>
          </p:txBody>
        </p:sp>
        <p:sp>
          <p:nvSpPr>
            <p:cNvPr id="48183" name="Rectangle 65"/>
            <p:cNvSpPr>
              <a:spLocks noChangeArrowheads="1"/>
            </p:cNvSpPr>
            <p:nvPr/>
          </p:nvSpPr>
          <p:spPr bwMode="auto">
            <a:xfrm>
              <a:off x="509" y="3459"/>
              <a:ext cx="91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Stratified sampling</a:t>
              </a:r>
              <a:endParaRPr lang="en-US">
                <a:solidFill>
                  <a:srgbClr val="CC0000"/>
                </a:solidFill>
              </a:endParaRPr>
            </a:p>
          </p:txBody>
        </p:sp>
        <p:sp>
          <p:nvSpPr>
            <p:cNvPr id="48184" name="Rectangle 66"/>
            <p:cNvSpPr>
              <a:spLocks noChangeArrowheads="1"/>
            </p:cNvSpPr>
            <p:nvPr/>
          </p:nvSpPr>
          <p:spPr bwMode="auto">
            <a:xfrm>
              <a:off x="2064" y="3459"/>
              <a:ext cx="100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Include all important</a:t>
              </a:r>
              <a:endParaRPr lang="en-US">
                <a:solidFill>
                  <a:schemeClr val="tx2"/>
                </a:solidFill>
              </a:endParaRPr>
            </a:p>
          </p:txBody>
        </p:sp>
        <p:sp>
          <p:nvSpPr>
            <p:cNvPr id="48185" name="Rectangle 67"/>
            <p:cNvSpPr>
              <a:spLocks noChangeArrowheads="1"/>
            </p:cNvSpPr>
            <p:nvPr/>
          </p:nvSpPr>
          <p:spPr bwMode="auto">
            <a:xfrm>
              <a:off x="2064" y="3584"/>
              <a:ext cx="75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subpopulations,</a:t>
              </a:r>
              <a:endParaRPr lang="en-US">
                <a:solidFill>
                  <a:schemeClr val="tx2"/>
                </a:solidFill>
              </a:endParaRPr>
            </a:p>
          </p:txBody>
        </p:sp>
        <p:sp>
          <p:nvSpPr>
            <p:cNvPr id="48186" name="Rectangle 68"/>
            <p:cNvSpPr>
              <a:spLocks noChangeArrowheads="1"/>
            </p:cNvSpPr>
            <p:nvPr/>
          </p:nvSpPr>
          <p:spPr bwMode="auto">
            <a:xfrm>
              <a:off x="2064" y="3709"/>
              <a:ext cx="43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precision</a:t>
              </a:r>
              <a:endParaRPr lang="en-US">
                <a:solidFill>
                  <a:schemeClr val="tx2"/>
                </a:solidFill>
              </a:endParaRPr>
            </a:p>
          </p:txBody>
        </p:sp>
        <p:sp>
          <p:nvSpPr>
            <p:cNvPr id="48187" name="Rectangle 69"/>
            <p:cNvSpPr>
              <a:spLocks noChangeArrowheads="1"/>
            </p:cNvSpPr>
            <p:nvPr/>
          </p:nvSpPr>
          <p:spPr bwMode="auto">
            <a:xfrm>
              <a:off x="3510" y="3459"/>
              <a:ext cx="124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Difficult to select relevant</a:t>
              </a:r>
              <a:endParaRPr lang="en-US">
                <a:solidFill>
                  <a:schemeClr val="tx2"/>
                </a:solidFill>
              </a:endParaRPr>
            </a:p>
          </p:txBody>
        </p:sp>
        <p:sp>
          <p:nvSpPr>
            <p:cNvPr id="48188" name="Rectangle 70"/>
            <p:cNvSpPr>
              <a:spLocks noChangeArrowheads="1"/>
            </p:cNvSpPr>
            <p:nvPr/>
          </p:nvSpPr>
          <p:spPr bwMode="auto">
            <a:xfrm>
              <a:off x="3510" y="3584"/>
              <a:ext cx="180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stratification variables, not feasible to</a:t>
              </a:r>
              <a:endParaRPr lang="en-US">
                <a:solidFill>
                  <a:schemeClr val="tx2"/>
                </a:solidFill>
              </a:endParaRPr>
            </a:p>
          </p:txBody>
        </p:sp>
        <p:sp>
          <p:nvSpPr>
            <p:cNvPr id="48189" name="Rectangle 71"/>
            <p:cNvSpPr>
              <a:spLocks noChangeArrowheads="1"/>
            </p:cNvSpPr>
            <p:nvPr/>
          </p:nvSpPr>
          <p:spPr bwMode="auto">
            <a:xfrm>
              <a:off x="3510" y="3709"/>
              <a:ext cx="177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stratify on many variables, expensive</a:t>
              </a:r>
              <a:endParaRPr lang="en-US">
                <a:solidFill>
                  <a:schemeClr val="tx2"/>
                </a:solidFill>
              </a:endParaRPr>
            </a:p>
          </p:txBody>
        </p:sp>
        <p:sp>
          <p:nvSpPr>
            <p:cNvPr id="48190" name="Rectangle 72"/>
            <p:cNvSpPr>
              <a:spLocks noChangeArrowheads="1"/>
            </p:cNvSpPr>
            <p:nvPr/>
          </p:nvSpPr>
          <p:spPr bwMode="auto">
            <a:xfrm>
              <a:off x="479" y="3835"/>
              <a:ext cx="2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 </a:t>
              </a:r>
              <a:endParaRPr lang="en-US">
                <a:solidFill>
                  <a:srgbClr val="CC0000"/>
                </a:solidFill>
              </a:endParaRPr>
            </a:p>
          </p:txBody>
        </p:sp>
        <p:sp>
          <p:nvSpPr>
            <p:cNvPr id="48191" name="Rectangle 73"/>
            <p:cNvSpPr>
              <a:spLocks noChangeArrowheads="1"/>
            </p:cNvSpPr>
            <p:nvPr/>
          </p:nvSpPr>
          <p:spPr bwMode="auto">
            <a:xfrm>
              <a:off x="509" y="3835"/>
              <a:ext cx="81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rgbClr val="CC0000"/>
                  </a:solidFill>
                  <a:latin typeface="Times" panose="02020603050405020304" pitchFamily="18" charset="0"/>
                </a:rPr>
                <a:t>Cluster sampling</a:t>
              </a:r>
              <a:endParaRPr lang="en-US">
                <a:solidFill>
                  <a:srgbClr val="CC0000"/>
                </a:solidFill>
              </a:endParaRPr>
            </a:p>
          </p:txBody>
        </p:sp>
        <p:sp>
          <p:nvSpPr>
            <p:cNvPr id="48192" name="Rectangle 74"/>
            <p:cNvSpPr>
              <a:spLocks noChangeArrowheads="1"/>
            </p:cNvSpPr>
            <p:nvPr/>
          </p:nvSpPr>
          <p:spPr bwMode="auto">
            <a:xfrm>
              <a:off x="2064" y="3835"/>
              <a:ext cx="114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Easy to implement, cost</a:t>
              </a:r>
              <a:endParaRPr lang="en-US">
                <a:solidFill>
                  <a:schemeClr val="tx2"/>
                </a:solidFill>
              </a:endParaRPr>
            </a:p>
          </p:txBody>
        </p:sp>
        <p:sp>
          <p:nvSpPr>
            <p:cNvPr id="48193" name="Rectangle 75"/>
            <p:cNvSpPr>
              <a:spLocks noChangeArrowheads="1"/>
            </p:cNvSpPr>
            <p:nvPr/>
          </p:nvSpPr>
          <p:spPr bwMode="auto">
            <a:xfrm>
              <a:off x="2064" y="3960"/>
              <a:ext cx="41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effective</a:t>
              </a:r>
              <a:endParaRPr lang="en-US">
                <a:solidFill>
                  <a:schemeClr val="tx2"/>
                </a:solidFill>
              </a:endParaRPr>
            </a:p>
          </p:txBody>
        </p:sp>
        <p:sp>
          <p:nvSpPr>
            <p:cNvPr id="48194" name="Rectangle 76"/>
            <p:cNvSpPr>
              <a:spLocks noChangeArrowheads="1"/>
            </p:cNvSpPr>
            <p:nvPr/>
          </p:nvSpPr>
          <p:spPr bwMode="auto">
            <a:xfrm>
              <a:off x="3510" y="3835"/>
              <a:ext cx="168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Imprecise, difficult to compute and</a:t>
              </a:r>
              <a:endParaRPr lang="en-US">
                <a:solidFill>
                  <a:schemeClr val="tx2"/>
                </a:solidFill>
              </a:endParaRPr>
            </a:p>
          </p:txBody>
        </p:sp>
        <p:sp>
          <p:nvSpPr>
            <p:cNvPr id="48195" name="Rectangle 77"/>
            <p:cNvSpPr>
              <a:spLocks noChangeArrowheads="1"/>
            </p:cNvSpPr>
            <p:nvPr/>
          </p:nvSpPr>
          <p:spPr bwMode="auto">
            <a:xfrm>
              <a:off x="3510" y="3960"/>
              <a:ext cx="746"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500">
                  <a:solidFill>
                    <a:schemeClr val="tx2"/>
                  </a:solidFill>
                  <a:latin typeface="Times" panose="02020603050405020304" pitchFamily="18" charset="0"/>
                </a:rPr>
                <a:t>interpret results</a:t>
              </a:r>
              <a:endParaRPr lang="en-US">
                <a:solidFill>
                  <a:schemeClr val="tx2"/>
                </a:solidFill>
              </a:endParaRPr>
            </a:p>
          </p:txBody>
        </p:sp>
      </p:grpSp>
    </p:spTree>
    <p:extLst>
      <p:ext uri="{BB962C8B-B14F-4D97-AF65-F5344CB8AC3E}">
        <p14:creationId xmlns:p14="http://schemas.microsoft.com/office/powerpoint/2010/main" val="2574860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7230"/>
                                        </p:tgtEl>
                                        <p:attrNameLst>
                                          <p:attrName>style.visibility</p:attrName>
                                        </p:attrNameLst>
                                      </p:cBhvr>
                                      <p:to>
                                        <p:strVal val="visible"/>
                                      </p:to>
                                    </p:set>
                                    <p:anim calcmode="lin" valueType="num">
                                      <p:cBhvr additive="base">
                                        <p:cTn id="7" dur="500" fill="hold"/>
                                        <p:tgtEl>
                                          <p:spTgt spid="137230"/>
                                        </p:tgtEl>
                                        <p:attrNameLst>
                                          <p:attrName>ppt_x</p:attrName>
                                        </p:attrNameLst>
                                      </p:cBhvr>
                                      <p:tavLst>
                                        <p:tav tm="0">
                                          <p:val>
                                            <p:strVal val="0-#ppt_w/2"/>
                                          </p:val>
                                        </p:tav>
                                        <p:tav tm="100000">
                                          <p:val>
                                            <p:strVal val="#ppt_x"/>
                                          </p:val>
                                        </p:tav>
                                      </p:tavLst>
                                    </p:anim>
                                    <p:anim calcmode="lin" valueType="num">
                                      <p:cBhvr additive="base">
                                        <p:cTn id="8" dur="500" fill="hold"/>
                                        <p:tgtEl>
                                          <p:spTgt spid="1372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667000"/>
            <a:ext cx="3768852"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9310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8290"/>
          <a:stretch/>
        </p:blipFill>
        <p:spPr>
          <a:xfrm>
            <a:off x="2590800" y="228600"/>
            <a:ext cx="3948113" cy="5715000"/>
          </a:xfrm>
          <a:prstGeom prst="rect">
            <a:avLst/>
          </a:prstGeom>
          <a:noFill/>
          <a:ln w="28575">
            <a:solidFill>
              <a:schemeClr val="tx1"/>
            </a:solidFill>
            <a:miter lim="800000"/>
            <a:headEnd/>
            <a:tailEnd/>
          </a:ln>
          <a:effectLst/>
        </p:spPr>
      </p:pic>
      <p:sp>
        <p:nvSpPr>
          <p:cNvPr id="3" name="Rectangle 2"/>
          <p:cNvSpPr/>
          <p:nvPr/>
        </p:nvSpPr>
        <p:spPr>
          <a:xfrm>
            <a:off x="1526203" y="6172200"/>
            <a:ext cx="60773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What are the steps of  sampling design process?</a:t>
            </a:r>
          </a:p>
        </p:txBody>
      </p:sp>
    </p:spTree>
    <p:extLst>
      <p:ext uri="{BB962C8B-B14F-4D97-AF65-F5344CB8AC3E}">
        <p14:creationId xmlns:p14="http://schemas.microsoft.com/office/powerpoint/2010/main" val="386976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635558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Determine the target population</a:t>
            </a:r>
          </a:p>
          <a:p>
            <a:endParaRPr lang="en-US" sz="2000" b="1" dirty="0"/>
          </a:p>
          <a:p>
            <a:r>
              <a:rPr lang="en-US" sz="2400" b="1" dirty="0">
                <a:latin typeface="Times New Roman" panose="02020603050405020304" pitchFamily="18" charset="0"/>
                <a:cs typeface="Times New Roman" panose="02020603050405020304" pitchFamily="18" charset="0"/>
              </a:rPr>
              <a:t>Target population</a:t>
            </a:r>
          </a:p>
          <a:p>
            <a:pPr algn="just"/>
            <a:r>
              <a:rPr lang="en-US" sz="2400" dirty="0">
                <a:latin typeface="Times New Roman" panose="02020603050405020304" pitchFamily="18" charset="0"/>
                <a:cs typeface="Times New Roman" panose="02020603050405020304" pitchFamily="18" charset="0"/>
              </a:rPr>
              <a:t>The collection of elements or objects that possess the information sought by the researcher and about which inferences are to be made.</a:t>
            </a:r>
          </a:p>
          <a:p>
            <a:pPr algn="just"/>
            <a:endParaRPr lang="en-US" sz="9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Element</a:t>
            </a:r>
          </a:p>
          <a:p>
            <a:pPr algn="just"/>
            <a:r>
              <a:rPr lang="en-US" sz="2400" dirty="0">
                <a:latin typeface="Times New Roman" panose="02020603050405020304" pitchFamily="18" charset="0"/>
                <a:cs typeface="Times New Roman" panose="02020603050405020304" pitchFamily="18" charset="0"/>
              </a:rPr>
              <a:t>An object that possesses the information sought by the researcher and about which inferences are to be made. In survey research, the element is usually the respondent.</a:t>
            </a:r>
          </a:p>
          <a:p>
            <a:pPr algn="just"/>
            <a:endParaRPr lang="en-US" sz="9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Sampling unit</a:t>
            </a:r>
          </a:p>
          <a:p>
            <a:pPr algn="just"/>
            <a:r>
              <a:rPr lang="en-US" sz="2400" dirty="0">
                <a:latin typeface="Times New Roman" panose="02020603050405020304" pitchFamily="18" charset="0"/>
                <a:cs typeface="Times New Roman" panose="02020603050405020304" pitchFamily="18" charset="0"/>
              </a:rPr>
              <a:t>An element, or a unit containing the element, that is available for selection at some stage of the sampling process.</a:t>
            </a:r>
          </a:p>
          <a:p>
            <a:pPr algn="just"/>
            <a:endParaRPr lang="en-US" sz="9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Extent and time </a:t>
            </a:r>
          </a:p>
          <a:p>
            <a:pPr algn="just"/>
            <a:r>
              <a:rPr lang="en-US" sz="2400" dirty="0">
                <a:latin typeface="Times New Roman" panose="02020603050405020304" pitchFamily="18" charset="0"/>
                <a:cs typeface="Times New Roman" panose="02020603050405020304" pitchFamily="18" charset="0"/>
              </a:rPr>
              <a:t>Extent refers to the geographical boundaries of the research, and the time refers to the period under consideration. </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500"/>
                                        <p:tgtEl>
                                          <p:spTgt spid="2">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2" end="12"/>
                                            </p:txEl>
                                          </p:spTgt>
                                        </p:tgtEl>
                                        <p:attrNameLst>
                                          <p:attrName>style.visibility</p:attrName>
                                        </p:attrNameLst>
                                      </p:cBhvr>
                                      <p:to>
                                        <p:strVal val="visible"/>
                                      </p:to>
                                    </p:set>
                                    <p:animEffect transition="in" filter="fade">
                                      <p:cBhvr>
                                        <p:cTn id="34"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990600"/>
            <a:ext cx="8839200" cy="3048000"/>
          </a:xfrm>
          <a:prstGeom prst="rect">
            <a:avLst/>
          </a:prstGeom>
          <a:ln w="28575">
            <a:solidFill>
              <a:schemeClr val="tx1"/>
            </a:solidFill>
          </a:ln>
        </p:spPr>
      </p:pic>
    </p:spTree>
    <p:extLst>
      <p:ext uri="{BB962C8B-B14F-4D97-AF65-F5344CB8AC3E}">
        <p14:creationId xmlns:p14="http://schemas.microsoft.com/office/powerpoint/2010/main" val="139388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9144000" cy="44627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Determine the sampling frame</a:t>
            </a:r>
          </a:p>
          <a:p>
            <a:endParaRPr lang="en-US" sz="2000" b="1" dirty="0"/>
          </a:p>
          <a:p>
            <a:pPr algn="just"/>
            <a:r>
              <a:rPr lang="en-US" sz="2400" dirty="0">
                <a:latin typeface="Times New Roman" panose="02020603050405020304" pitchFamily="18" charset="0"/>
                <a:cs typeface="Times New Roman" panose="02020603050405020304" pitchFamily="18" charset="0"/>
              </a:rPr>
              <a:t>A sampling frame is a representation of the elements of the target population. It consists of a list for identifying the target population.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Examples of a sampling frame include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Telephone book</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Association directory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Listing the firms in an industry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Customer database</a:t>
            </a:r>
          </a:p>
          <a:p>
            <a:pPr algn="just"/>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70925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Determine the sample size</a:t>
            </a:r>
          </a:p>
          <a:p>
            <a:endParaRPr lang="en-US" sz="2000" b="1" dirty="0"/>
          </a:p>
          <a:p>
            <a:pPr algn="just"/>
            <a:r>
              <a:rPr lang="en-US" sz="2400" dirty="0">
                <a:latin typeface="Times New Roman" panose="02020603050405020304" pitchFamily="18" charset="0"/>
                <a:cs typeface="Times New Roman" panose="02020603050405020304" pitchFamily="18" charset="0"/>
              </a:rPr>
              <a:t>Sample size refers to the number of elements to be included in the study. Determining the sample size involves several qualitative and quantitative considerations. Important qualitative factors to be considered in determining the sample size include</a:t>
            </a:r>
          </a:p>
          <a:p>
            <a:pPr algn="just"/>
            <a:endParaRPr lang="en-US" sz="2400" dirty="0">
              <a:latin typeface="Times New Roman" panose="02020603050405020304" pitchFamily="18" charset="0"/>
              <a:cs typeface="Times New Roman" panose="02020603050405020304" pitchFamily="18" charset="0"/>
            </a:endParaRPr>
          </a:p>
          <a:p>
            <a:pPr algn="just"/>
            <a:endParaRPr lang="en-US" sz="9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importance of the decision,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nature of the research,</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number of variables,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nature of the analysis,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Sample sizes used in similar studies,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Incidence rates,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Completion rates, and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Resource constraints.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animEffect transition="in" filter="fade">
                                      <p:cBhvr>
                                        <p:cTn id="30" dur="500"/>
                                        <p:tgtEl>
                                          <p:spTgt spid="2">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animEffect transition="in" filter="fade">
                                      <p:cBhvr>
                                        <p:cTn id="33"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7048083"/>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Convenience sampling</a:t>
            </a:r>
          </a:p>
          <a:p>
            <a:endParaRPr lang="en-IN" sz="2400" b="1" dirty="0">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Convenience sampling refers to sampling by obtaining people or units that are conveniently available. </a:t>
            </a:r>
            <a:r>
              <a:rPr lang="en-IN" sz="2400" dirty="0">
                <a:solidFill>
                  <a:srgbClr val="00B050"/>
                </a:solidFill>
                <a:latin typeface="Times New Roman" panose="02020603050405020304" pitchFamily="18" charset="0"/>
                <a:cs typeface="Times New Roman" panose="02020603050405020304" pitchFamily="18" charset="0"/>
              </a:rPr>
              <a:t>The selection of sampling units is left primarily to the interviewer.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algn="just"/>
            <a:r>
              <a:rPr lang="en-IN" sz="2400" dirty="0">
                <a:solidFill>
                  <a:srgbClr val="00B050"/>
                </a:solidFill>
                <a:latin typeface="Times New Roman" panose="02020603050405020304" pitchFamily="18" charset="0"/>
                <a:cs typeface="Times New Roman" panose="02020603050405020304" pitchFamily="18" charset="0"/>
              </a:rPr>
              <a:t>Examples of convenience sampling include: </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Use of students, church groups and members of social organisations,</a:t>
            </a: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Mall intercepts/street interviews without qualifying the respondents,</a:t>
            </a: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Tear-out questionnaires included in a newspaper or magazine, and </a:t>
            </a:r>
          </a:p>
          <a:p>
            <a:pPr marL="457200" indent="-457200" algn="just">
              <a:buAutoNum type="arabicParenBoth"/>
            </a:pPr>
            <a:r>
              <a:rPr lang="en-IN" sz="2400" dirty="0">
                <a:solidFill>
                  <a:srgbClr val="00B050"/>
                </a:solidFill>
                <a:latin typeface="Times New Roman" panose="02020603050405020304" pitchFamily="18" charset="0"/>
                <a:cs typeface="Times New Roman" panose="02020603050405020304" pitchFamily="18" charset="0"/>
              </a:rPr>
              <a:t>Journalists interviewing ‘people on the street’.</a:t>
            </a:r>
          </a:p>
          <a:p>
            <a:pPr algn="just"/>
            <a:endParaRPr lang="en-IN" sz="2400" dirty="0">
              <a:solidFill>
                <a:srgbClr val="00B050"/>
              </a:solidFill>
              <a:latin typeface="Times New Roman" panose="02020603050405020304" pitchFamily="18" charset="0"/>
              <a:cs typeface="Times New Roman" panose="02020603050405020304" pitchFamily="18" charset="0"/>
            </a:endParaRPr>
          </a:p>
          <a:p>
            <a:pPr algn="just"/>
            <a:r>
              <a:rPr lang="en-US" sz="2400" dirty="0">
                <a:solidFill>
                  <a:srgbClr val="00B050"/>
                </a:solidFill>
                <a:latin typeface="Times New Roman" panose="02020603050405020304" pitchFamily="18" charset="0"/>
                <a:cs typeface="Times New Roman" panose="02020603050405020304" pitchFamily="18" charset="0"/>
              </a:rPr>
              <a:t>Researchers generally use convenience samples to obtain a large number of completed questionnaires quickly and economically, or when obtaining a sample through other means is impractical.</a:t>
            </a:r>
          </a:p>
          <a:p>
            <a:pPr marL="457200" indent="-457200" algn="just">
              <a:buAutoNum type="arabicParenBoth"/>
            </a:pP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41557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animEffect transition="in" filter="fade">
                                      <p:cBhvr>
                                        <p:cTn id="29"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81000" y="36513"/>
            <a:ext cx="7793038" cy="877887"/>
          </a:xfrm>
        </p:spPr>
        <p:txBody>
          <a:bodyPr>
            <a:normAutofit/>
          </a:bodyPr>
          <a:lstStyle/>
          <a:p>
            <a:pPr eaLnBrk="1" hangingPunct="1">
              <a:defRPr/>
            </a:pPr>
            <a:r>
              <a:rPr lang="en-US" sz="2800" b="1" dirty="0"/>
              <a:t>A Graphical Illustration of Convenience Sampling</a:t>
            </a:r>
          </a:p>
        </p:txBody>
      </p:sp>
      <p:graphicFrame>
        <p:nvGraphicFramePr>
          <p:cNvPr id="168054" name="Group 118"/>
          <p:cNvGraphicFramePr>
            <a:graphicFrameLocks noGrp="1"/>
          </p:cNvGraphicFramePr>
          <p:nvPr>
            <p:ph sz="half" idx="2"/>
          </p:nvPr>
        </p:nvGraphicFramePr>
        <p:xfrm>
          <a:off x="914400" y="1524000"/>
          <a:ext cx="3810000" cy="4764090"/>
        </p:xfrm>
        <a:graphic>
          <a:graphicData uri="http://schemas.openxmlformats.org/drawingml/2006/table">
            <a:tbl>
              <a:tblPr/>
              <a:tblGrid>
                <a:gridCol w="762000">
                  <a:extLst>
                    <a:ext uri="{9D8B030D-6E8A-4147-A177-3AD203B41FA5}">
                      <a16:colId xmlns:a16="http://schemas.microsoft.com/office/drawing/2014/main" val="20000"/>
                    </a:ext>
                  </a:extLst>
                </a:gridCol>
                <a:gridCol w="769938">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463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A</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B</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C</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D</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1" i="0" u="none" strike="noStrike" cap="none" normalizeH="0" baseline="0" dirty="0">
                          <a:ln>
                            <a:noFill/>
                          </a:ln>
                          <a:solidFill>
                            <a:srgbClr val="CC0000"/>
                          </a:solidFill>
                          <a:effectLst/>
                          <a:latin typeface="Tahoma" pitchFamily="34" charset="0"/>
                          <a:cs typeface="Arial" charset="0"/>
                        </a:rPr>
                        <a:t>E</a:t>
                      </a:r>
                      <a:endParaRPr kumimoji="0" lang="en-US" sz="2400" b="1"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5401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6</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11</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16</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21</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524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7</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12</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17</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22</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44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524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8</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13</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18</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23</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524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9</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14</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19</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24</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524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10</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15</a:t>
                      </a:r>
                      <a:endParaRPr kumimoji="0" lang="en-US" sz="2400" b="0" i="0" u="none" strike="noStrike" cap="none" normalizeH="0" baseline="0" dirty="0">
                        <a:ln>
                          <a:noFill/>
                        </a:ln>
                        <a:solidFill>
                          <a:srgbClr val="CC0000"/>
                        </a:solidFill>
                        <a:effectLst/>
                        <a:latin typeface="Tahoma"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800080"/>
                          </a:solidFill>
                          <a:effectLst/>
                          <a:latin typeface="Tahoma" pitchFamily="34" charset="0"/>
                          <a:cs typeface="Arial" charset="0"/>
                        </a:rPr>
                        <a:t>20</a:t>
                      </a:r>
                      <a:endParaRPr kumimoji="0" lang="en-US" sz="1600" b="1" i="0" u="none" strike="noStrike" cap="none" normalizeH="0" baseline="0" dirty="0">
                        <a:ln>
                          <a:noFill/>
                        </a:ln>
                        <a:solidFill>
                          <a:srgbClr val="80008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100" b="0" i="0" u="none" strike="noStrike" cap="none" normalizeH="0" baseline="0" dirty="0">
                          <a:ln>
                            <a:noFill/>
                          </a:ln>
                          <a:solidFill>
                            <a:srgbClr val="CC0000"/>
                          </a:solidFill>
                          <a:effectLst/>
                          <a:latin typeface="Tahoma" pitchFamily="34" charset="0"/>
                          <a:cs typeface="Arial" charset="0"/>
                        </a:rPr>
                        <a:t>25</a:t>
                      </a:r>
                      <a:endParaRPr kumimoji="0" lang="en-US" sz="2400" b="0" i="0" u="none" strike="noStrike" cap="none" normalizeH="0" baseline="0" dirty="0">
                        <a:ln>
                          <a:noFill/>
                        </a:ln>
                        <a:solidFill>
                          <a:srgbClr val="CC00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bl>
          </a:graphicData>
        </a:graphic>
      </p:graphicFrame>
      <p:sp>
        <p:nvSpPr>
          <p:cNvPr id="168052" name="Rectangle 116"/>
          <p:cNvSpPr>
            <a:spLocks noChangeArrowheads="1"/>
          </p:cNvSpPr>
          <p:nvPr/>
        </p:nvSpPr>
        <p:spPr bwMode="auto">
          <a:xfrm>
            <a:off x="5334000" y="1887875"/>
            <a:ext cx="3124200" cy="4493538"/>
          </a:xfrm>
          <a:prstGeom prst="rect">
            <a:avLst/>
          </a:prstGeom>
          <a:solidFill>
            <a:schemeClr val="accent6">
              <a:lumMod val="40000"/>
              <a:lumOff val="60000"/>
            </a:schemeClr>
          </a:solidFill>
          <a:ln w="9525">
            <a:noFill/>
            <a:miter lim="800000"/>
            <a:headEnd/>
            <a:tailEnd/>
          </a:ln>
        </p:spPr>
        <p:txBody>
          <a:bodyPr anchor="ctr">
            <a:spAutoFit/>
          </a:bodyPr>
          <a:lstStyle/>
          <a:p>
            <a:pPr algn="ctr" eaLnBrk="0" hangingPunct="0">
              <a:defRPr/>
            </a:pPr>
            <a:r>
              <a:rPr lang="en-US" sz="2200" b="1" u="sng" dirty="0">
                <a:solidFill>
                  <a:schemeClr val="accent1">
                    <a:lumMod val="50000"/>
                  </a:schemeClr>
                </a:solidFill>
                <a:latin typeface="Arial" charset="0"/>
              </a:rPr>
              <a:t>Group D happens to assemble at a convenient time and place.</a:t>
            </a:r>
            <a:r>
              <a:rPr lang="en-US" sz="2200" b="1" dirty="0">
                <a:solidFill>
                  <a:schemeClr val="accent1">
                    <a:lumMod val="50000"/>
                  </a:schemeClr>
                </a:solidFill>
                <a:latin typeface="Arial" charset="0"/>
              </a:rPr>
              <a:t>  So all the elements in this  Group are selected. </a:t>
            </a:r>
          </a:p>
          <a:p>
            <a:pPr algn="ctr" eaLnBrk="0" hangingPunct="0">
              <a:defRPr/>
            </a:pPr>
            <a:endParaRPr lang="en-US" sz="2200" b="1" dirty="0">
              <a:solidFill>
                <a:schemeClr val="accent1">
                  <a:lumMod val="50000"/>
                </a:schemeClr>
              </a:solidFill>
              <a:latin typeface="Arial" charset="0"/>
            </a:endParaRPr>
          </a:p>
          <a:p>
            <a:pPr algn="ctr" eaLnBrk="0" hangingPunct="0">
              <a:defRPr/>
            </a:pPr>
            <a:r>
              <a:rPr lang="en-US" sz="2200" b="1" dirty="0">
                <a:solidFill>
                  <a:schemeClr val="accent1">
                    <a:lumMod val="50000"/>
                  </a:schemeClr>
                </a:solidFill>
                <a:latin typeface="Arial" charset="0"/>
              </a:rPr>
              <a:t> The resulting sample consists of elements 16, 17, 18, 19 and 20. Note, no elements are selected from group A, B, C and E.</a:t>
            </a:r>
            <a:r>
              <a:rPr lang="en-US" sz="2200" dirty="0">
                <a:solidFill>
                  <a:schemeClr val="accent1">
                    <a:lumMod val="50000"/>
                  </a:schemeClr>
                </a:solidFill>
                <a:latin typeface="Arial" charset="0"/>
              </a:rPr>
              <a:t> </a:t>
            </a:r>
          </a:p>
        </p:txBody>
      </p:sp>
    </p:spTree>
    <p:extLst>
      <p:ext uri="{BB962C8B-B14F-4D97-AF65-F5344CB8AC3E}">
        <p14:creationId xmlns:p14="http://schemas.microsoft.com/office/powerpoint/2010/main" val="2238433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additive="base">
                                        <p:cTn id="7" dur="500" fill="hold"/>
                                        <p:tgtEl>
                                          <p:spTgt spid="167938"/>
                                        </p:tgtEl>
                                        <p:attrNameLst>
                                          <p:attrName>ppt_x</p:attrName>
                                        </p:attrNameLst>
                                      </p:cBhvr>
                                      <p:tavLst>
                                        <p:tav tm="0">
                                          <p:val>
                                            <p:strVal val="0-#ppt_w/2"/>
                                          </p:val>
                                        </p:tav>
                                        <p:tav tm="100000">
                                          <p:val>
                                            <p:strVal val="#ppt_x"/>
                                          </p:val>
                                        </p:tav>
                                      </p:tavLst>
                                    </p:anim>
                                    <p:anim calcmode="lin" valueType="num">
                                      <p:cBhvr additive="base">
                                        <p:cTn id="8" dur="500" fill="hold"/>
                                        <p:tgtEl>
                                          <p:spTgt spid="1679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68054"/>
                                        </p:tgtEl>
                                        <p:attrNameLst>
                                          <p:attrName>style.visibility</p:attrName>
                                        </p:attrNameLst>
                                      </p:cBhvr>
                                      <p:to>
                                        <p:strVal val="visible"/>
                                      </p:to>
                                    </p:set>
                                    <p:anim calcmode="lin" valueType="num">
                                      <p:cBhvr additive="base">
                                        <p:cTn id="12" dur="500" fill="hold"/>
                                        <p:tgtEl>
                                          <p:spTgt spid="168054"/>
                                        </p:tgtEl>
                                        <p:attrNameLst>
                                          <p:attrName>ppt_x</p:attrName>
                                        </p:attrNameLst>
                                      </p:cBhvr>
                                      <p:tavLst>
                                        <p:tav tm="0">
                                          <p:val>
                                            <p:strVal val="0-#ppt_w/2"/>
                                          </p:val>
                                        </p:tav>
                                        <p:tav tm="100000">
                                          <p:val>
                                            <p:strVal val="#ppt_x"/>
                                          </p:val>
                                        </p:tav>
                                      </p:tavLst>
                                    </p:anim>
                                    <p:anim calcmode="lin" valueType="num">
                                      <p:cBhvr additive="base">
                                        <p:cTn id="13" dur="500" fill="hold"/>
                                        <p:tgtEl>
                                          <p:spTgt spid="1680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8052"/>
                                        </p:tgtEl>
                                        <p:attrNameLst>
                                          <p:attrName>style.visibility</p:attrName>
                                        </p:attrNameLst>
                                      </p:cBhvr>
                                      <p:to>
                                        <p:strVal val="visible"/>
                                      </p:to>
                                    </p:set>
                                    <p:anim calcmode="lin" valueType="num">
                                      <p:cBhvr additive="base">
                                        <p:cTn id="17" dur="500" fill="hold"/>
                                        <p:tgtEl>
                                          <p:spTgt spid="168052"/>
                                        </p:tgtEl>
                                        <p:attrNameLst>
                                          <p:attrName>ppt_x</p:attrName>
                                        </p:attrNameLst>
                                      </p:cBhvr>
                                      <p:tavLst>
                                        <p:tav tm="0">
                                          <p:val>
                                            <p:strVal val="0-#ppt_w/2"/>
                                          </p:val>
                                        </p:tav>
                                        <p:tav tm="100000">
                                          <p:val>
                                            <p:strVal val="#ppt_x"/>
                                          </p:val>
                                        </p:tav>
                                      </p:tavLst>
                                    </p:anim>
                                    <p:anim calcmode="lin" valueType="num">
                                      <p:cBhvr additive="base">
                                        <p:cTn id="18" dur="500" fill="hold"/>
                                        <p:tgtEl>
                                          <p:spTgt spid="168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8052"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2048</TotalTime>
  <Words>2289</Words>
  <Application>Microsoft Office PowerPoint</Application>
  <PresentationFormat>On-screen Show (4:3)</PresentationFormat>
  <Paragraphs>501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DIN-Bold</vt:lpstr>
      <vt:lpstr>DIN-Medium</vt:lpstr>
      <vt:lpstr>Tahoma</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Graphical Illustration of Convenience Sampling</vt:lpstr>
      <vt:lpstr>PowerPoint Presentation</vt:lpstr>
      <vt:lpstr>Graphical Illustration of Judgmental Sampling</vt:lpstr>
      <vt:lpstr>PowerPoint Presentation</vt:lpstr>
      <vt:lpstr>A Graphical Illustration of Quota Sampling</vt:lpstr>
      <vt:lpstr>PowerPoint Presentation</vt:lpstr>
      <vt:lpstr>A Graphical Illustration of Snowball Sampling</vt:lpstr>
      <vt:lpstr>PowerPoint Presentation</vt:lpstr>
      <vt:lpstr>A Graphical Illustration of  Simple Random Sampling</vt:lpstr>
      <vt:lpstr>PowerPoint Presentation</vt:lpstr>
      <vt:lpstr>A Graphical Illustration of  Systematic Sampling</vt:lpstr>
      <vt:lpstr>PowerPoint Presentation</vt:lpstr>
      <vt:lpstr>A Graphical Illustration of  Stratified Sampling</vt:lpstr>
      <vt:lpstr>PowerPoint Presentation</vt:lpstr>
      <vt:lpstr>A Graphical Illustration of  Cluster Sampling (2-Stage)</vt:lpstr>
      <vt:lpstr>PowerPoint Presentation</vt:lpstr>
      <vt:lpstr>PowerPoint Presentation</vt:lpstr>
      <vt:lpstr>PowerPoint Presentation</vt:lpstr>
      <vt:lpstr>PowerPoint Presentation</vt:lpstr>
      <vt:lpstr>Strengths and Weaknesses of  Basic Sampling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Brijesh</dc:creator>
  <cp:lastModifiedBy>admin</cp:lastModifiedBy>
  <cp:revision>121</cp:revision>
  <dcterms:created xsi:type="dcterms:W3CDTF">2006-08-16T00:00:00Z</dcterms:created>
  <dcterms:modified xsi:type="dcterms:W3CDTF">2021-09-17T11:04:41Z</dcterms:modified>
</cp:coreProperties>
</file>