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9" r:id="rId3"/>
    <p:sldId id="256" r:id="rId4"/>
    <p:sldId id="257" r:id="rId5"/>
    <p:sldId id="258" r:id="rId6"/>
    <p:sldId id="259" r:id="rId7"/>
    <p:sldId id="268" r:id="rId8"/>
    <p:sldId id="260" r:id="rId9"/>
    <p:sldId id="261" r:id="rId10"/>
    <p:sldId id="262" r:id="rId11"/>
    <p:sldId id="272" r:id="rId12"/>
    <p:sldId id="27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CEA833-A83B-47C4-97FD-7BB28309ADA6}" type="datetimeFigureOut">
              <a:rPr lang="en-US" smtClean="0"/>
              <a:t>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4081839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EA833-A83B-47C4-97FD-7BB28309ADA6}" type="datetimeFigureOut">
              <a:rPr lang="en-US" smtClean="0"/>
              <a:t>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119708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EA833-A83B-47C4-97FD-7BB28309ADA6}" type="datetimeFigureOut">
              <a:rPr lang="en-US" smtClean="0"/>
              <a:t>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2805988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CEA833-A83B-47C4-97FD-7BB28309ADA6}" type="datetimeFigureOut">
              <a:rPr lang="en-US" smtClean="0"/>
              <a:t>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2412677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CEA833-A83B-47C4-97FD-7BB28309ADA6}" type="datetimeFigureOut">
              <a:rPr lang="en-US" smtClean="0"/>
              <a:t>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112346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CEA833-A83B-47C4-97FD-7BB28309ADA6}" type="datetimeFigureOut">
              <a:rPr lang="en-US" smtClean="0"/>
              <a:t>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77161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CEA833-A83B-47C4-97FD-7BB28309ADA6}" type="datetimeFigureOut">
              <a:rPr lang="en-US" smtClean="0"/>
              <a:t>2/27/2016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373593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CEA833-A83B-47C4-97FD-7BB28309ADA6}" type="datetimeFigureOut">
              <a:rPr lang="en-US" smtClean="0"/>
              <a:t>2/27/2016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269458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EA833-A83B-47C4-97FD-7BB28309ADA6}" type="datetimeFigureOut">
              <a:rPr lang="en-US" smtClean="0"/>
              <a:t>2/27/2016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344242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EA833-A83B-47C4-97FD-7BB28309ADA6}" type="datetimeFigureOut">
              <a:rPr lang="en-US" smtClean="0"/>
              <a:t>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341085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EA833-A83B-47C4-97FD-7BB28309ADA6}" type="datetimeFigureOut">
              <a:rPr lang="en-US" smtClean="0"/>
              <a:t>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3A9EE-5354-42A0-BD1F-20CF52FAAE81}" type="slidenum">
              <a:rPr lang="en-US" smtClean="0"/>
              <a:t>‹#›</a:t>
            </a:fld>
            <a:endParaRPr lang="en-US"/>
          </a:p>
        </p:txBody>
      </p:sp>
    </p:spTree>
    <p:extLst>
      <p:ext uri="{BB962C8B-B14F-4D97-AF65-F5344CB8AC3E}">
        <p14:creationId xmlns:p14="http://schemas.microsoft.com/office/powerpoint/2010/main" val="209286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EA833-A83B-47C4-97FD-7BB28309ADA6}" type="datetimeFigureOut">
              <a:rPr lang="en-US" smtClean="0"/>
              <a:t>2/27/2016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3A9EE-5354-42A0-BD1F-20CF52FAAE81}" type="slidenum">
              <a:rPr lang="en-US" smtClean="0"/>
              <a:t>‹#›</a:t>
            </a:fld>
            <a:endParaRPr lang="en-US"/>
          </a:p>
        </p:txBody>
      </p:sp>
    </p:spTree>
    <p:extLst>
      <p:ext uri="{BB962C8B-B14F-4D97-AF65-F5344CB8AC3E}">
        <p14:creationId xmlns:p14="http://schemas.microsoft.com/office/powerpoint/2010/main" val="995400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71763" y="2386013"/>
            <a:ext cx="7795724" cy="923330"/>
          </a:xfrm>
          <a:prstGeom prst="rect">
            <a:avLst/>
          </a:prstGeom>
          <a:noFill/>
        </p:spPr>
        <p:txBody>
          <a:bodyPr wrap="none" rtlCol="0">
            <a:spAutoFit/>
          </a:bodyPr>
          <a:lstStyle/>
          <a:p>
            <a:r>
              <a:rPr lang="en-US" sz="5400" b="1" dirty="0" smtClean="0">
                <a:latin typeface="Comic Sans MS" panose="030F0702030302020204" pitchFamily="66" charset="0"/>
              </a:rPr>
              <a:t>SCALE EVALUATION </a:t>
            </a:r>
            <a:endParaRPr lang="en-US" sz="5400" b="1" dirty="0">
              <a:latin typeface="Comic Sans MS" panose="030F0702030302020204" pitchFamily="66" charset="0"/>
            </a:endParaRPr>
          </a:p>
        </p:txBody>
      </p:sp>
    </p:spTree>
    <p:extLst>
      <p:ext uri="{BB962C8B-B14F-4D97-AF65-F5344CB8AC3E}">
        <p14:creationId xmlns:p14="http://schemas.microsoft.com/office/powerpoint/2010/main" val="25317717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4857"/>
            <a:ext cx="12192000" cy="7109639"/>
          </a:xfrm>
          <a:prstGeom prst="rect">
            <a:avLst/>
          </a:prstGeom>
        </p:spPr>
        <p:txBody>
          <a:bodyPr wrap="square">
            <a:spAutoFit/>
          </a:bodyPr>
          <a:lstStyle/>
          <a:p>
            <a:pPr algn="just"/>
            <a:r>
              <a:rPr lang="en-US" sz="2400" i="1" dirty="0" smtClean="0">
                <a:solidFill>
                  <a:srgbClr val="000000"/>
                </a:solidFill>
                <a:effectLst/>
                <a:latin typeface="Comic Sans MS" panose="030F0702030302020204" pitchFamily="66" charset="0"/>
                <a:ea typeface="Calibri" panose="020F0502020204030204" pitchFamily="34" charset="0"/>
              </a:rPr>
              <a:t>Construct validity is the extent to which your test/scale adequately assesses the theoretical concept that you say it does. </a:t>
            </a:r>
          </a:p>
          <a:p>
            <a:pPr algn="just"/>
            <a:endParaRPr lang="en-US" sz="2400" i="1" dirty="0">
              <a:solidFill>
                <a:srgbClr val="000000"/>
              </a:solidFill>
              <a:latin typeface="Comic Sans MS" panose="030F0702030302020204" pitchFamily="66" charset="0"/>
              <a:ea typeface="Calibri" panose="020F0502020204030204" pitchFamily="34" charset="0"/>
            </a:endParaRPr>
          </a:p>
          <a:p>
            <a:pPr algn="just"/>
            <a:r>
              <a:rPr lang="en-US" sz="2400" i="1" dirty="0" smtClean="0">
                <a:solidFill>
                  <a:srgbClr val="000000"/>
                </a:solidFill>
                <a:effectLst/>
                <a:latin typeface="Comic Sans MS" panose="030F0702030302020204" pitchFamily="66" charset="0"/>
                <a:ea typeface="Calibri" panose="020F0502020204030204" pitchFamily="34" charset="0"/>
              </a:rPr>
              <a:t>Say you made a new test of intelligence for example, you would need to be able to claim that it does distinguish between people at different levels of ability. </a:t>
            </a:r>
          </a:p>
          <a:p>
            <a:pPr algn="just"/>
            <a:endParaRPr lang="en-US" sz="2400" i="1" dirty="0">
              <a:solidFill>
                <a:srgbClr val="000000"/>
              </a:solidFill>
              <a:latin typeface="Comic Sans MS" panose="030F0702030302020204" pitchFamily="66" charset="0"/>
              <a:ea typeface="Calibri" panose="020F0502020204030204" pitchFamily="34" charset="0"/>
            </a:endParaRPr>
          </a:p>
          <a:p>
            <a:pPr algn="just"/>
            <a:r>
              <a:rPr lang="en-US" sz="2400" i="1" dirty="0" smtClean="0">
                <a:solidFill>
                  <a:srgbClr val="000000"/>
                </a:solidFill>
                <a:effectLst/>
                <a:latin typeface="Comic Sans MS" panose="030F0702030302020204" pitchFamily="66" charset="0"/>
                <a:ea typeface="Calibri" panose="020F0502020204030204" pitchFamily="34" charset="0"/>
              </a:rPr>
              <a:t>Usually, this would be done by looking at its relationship with other established tests in the area, so you would compare results on your new intelligence on tests to performance on an IQ test for example (and you would hope that people who score high on your test get a high IQ, and low have a low IQ, so you can claim they're measuring the same thing). This is referred to as convergent validity.</a:t>
            </a:r>
          </a:p>
          <a:p>
            <a:pPr algn="just"/>
            <a:r>
              <a:rPr lang="en-US" sz="2400" i="1" dirty="0" smtClean="0">
                <a:solidFill>
                  <a:srgbClr val="000000"/>
                </a:solidFill>
                <a:effectLst/>
                <a:latin typeface="Comic Sans MS" panose="030F0702030302020204" pitchFamily="66" charset="0"/>
                <a:ea typeface="Calibri" panose="020F0502020204030204" pitchFamily="34" charset="0"/>
              </a:rPr>
              <a:t> </a:t>
            </a:r>
            <a:br>
              <a:rPr lang="en-US" sz="2400" i="1" dirty="0" smtClean="0">
                <a:solidFill>
                  <a:srgbClr val="000000"/>
                </a:solidFill>
                <a:effectLst/>
                <a:latin typeface="Comic Sans MS" panose="030F0702030302020204" pitchFamily="66" charset="0"/>
                <a:ea typeface="Calibri" panose="020F0502020204030204" pitchFamily="34" charset="0"/>
              </a:rPr>
            </a:br>
            <a:r>
              <a:rPr lang="en-US" sz="2400" i="1" dirty="0" smtClean="0">
                <a:solidFill>
                  <a:srgbClr val="000000"/>
                </a:solidFill>
                <a:effectLst/>
                <a:latin typeface="Comic Sans MS" panose="030F0702030302020204" pitchFamily="66" charset="0"/>
                <a:ea typeface="Calibri" panose="020F0502020204030204" pitchFamily="34" charset="0"/>
              </a:rPr>
              <a:t>Sometimes you might also compare it to performance on tests which have nothing to do with your theoretical concept (e.g. you wouldn't expect your tests results to be correlated with something that has nothing to do with intelligence), which is called divergent validity; so it shows that you are testing what you say you are, and not something else.</a:t>
            </a:r>
          </a:p>
          <a:p>
            <a:pPr algn="just"/>
            <a:r>
              <a:rPr lang="en-US" sz="2400" i="1" dirty="0" smtClean="0">
                <a:solidFill>
                  <a:srgbClr val="000000"/>
                </a:solidFill>
                <a:effectLst/>
                <a:latin typeface="Comic Sans MS" panose="030F0702030302020204" pitchFamily="66" charset="0"/>
                <a:ea typeface="Calibri" panose="020F0502020204030204" pitchFamily="34" charset="0"/>
              </a:rPr>
              <a:t> </a:t>
            </a:r>
            <a:br>
              <a:rPr lang="en-US" sz="2400" i="1" dirty="0" smtClean="0">
                <a:solidFill>
                  <a:srgbClr val="000000"/>
                </a:solidFill>
                <a:effectLst/>
                <a:latin typeface="Comic Sans MS" panose="030F0702030302020204" pitchFamily="66" charset="0"/>
                <a:ea typeface="Calibri" panose="020F0502020204030204" pitchFamily="34" charset="0"/>
              </a:rPr>
            </a:br>
            <a:endParaRPr lang="en-US" sz="2400" i="1" dirty="0">
              <a:latin typeface="Comic Sans MS" panose="030F0702030302020204" pitchFamily="66" charset="0"/>
            </a:endParaRPr>
          </a:p>
        </p:txBody>
      </p:sp>
    </p:spTree>
    <p:extLst>
      <p:ext uri="{BB962C8B-B14F-4D97-AF65-F5344CB8AC3E}">
        <p14:creationId xmlns:p14="http://schemas.microsoft.com/office/powerpoint/2010/main" val="263830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4857"/>
            <a:ext cx="12192000" cy="7109639"/>
          </a:xfrm>
          <a:prstGeom prst="rect">
            <a:avLst/>
          </a:prstGeom>
        </p:spPr>
        <p:txBody>
          <a:bodyPr wrap="square">
            <a:spAutoFit/>
          </a:bodyPr>
          <a:lstStyle/>
          <a:p>
            <a:pPr algn="just"/>
            <a:r>
              <a:rPr lang="en-US" sz="2400" i="1" dirty="0" smtClean="0">
                <a:solidFill>
                  <a:srgbClr val="000000"/>
                </a:solidFill>
                <a:effectLst/>
                <a:latin typeface="Comic Sans MS" panose="030F0702030302020204" pitchFamily="66" charset="0"/>
                <a:ea typeface="Calibri" panose="020F0502020204030204" pitchFamily="34" charset="0"/>
              </a:rPr>
              <a:t>Construct validity is the extent to which your test/scale adequately assesses the theoretical concept that you say it does. </a:t>
            </a:r>
          </a:p>
          <a:p>
            <a:pPr algn="just"/>
            <a:endParaRPr lang="en-US" sz="2400" i="1" dirty="0">
              <a:solidFill>
                <a:srgbClr val="000000"/>
              </a:solidFill>
              <a:latin typeface="Comic Sans MS" panose="030F0702030302020204" pitchFamily="66" charset="0"/>
              <a:ea typeface="Calibri" panose="020F0502020204030204" pitchFamily="34" charset="0"/>
            </a:endParaRPr>
          </a:p>
          <a:p>
            <a:pPr algn="just"/>
            <a:r>
              <a:rPr lang="en-US" sz="2400" i="1" dirty="0" smtClean="0">
                <a:solidFill>
                  <a:srgbClr val="000000"/>
                </a:solidFill>
                <a:effectLst/>
                <a:latin typeface="Comic Sans MS" panose="030F0702030302020204" pitchFamily="66" charset="0"/>
                <a:ea typeface="Calibri" panose="020F0502020204030204" pitchFamily="34" charset="0"/>
              </a:rPr>
              <a:t>Say you made a new test of </a:t>
            </a:r>
            <a:r>
              <a:rPr lang="en-US" sz="2400" i="1" dirty="0" smtClean="0">
                <a:solidFill>
                  <a:srgbClr val="000000"/>
                </a:solidFill>
                <a:effectLst/>
                <a:latin typeface="Comic Sans MS" panose="030F0702030302020204" pitchFamily="66" charset="0"/>
                <a:ea typeface="Calibri" panose="020F0502020204030204" pitchFamily="34" charset="0"/>
              </a:rPr>
              <a:t>intelligence, </a:t>
            </a:r>
            <a:r>
              <a:rPr lang="en-US" sz="2400" i="1" dirty="0" smtClean="0">
                <a:solidFill>
                  <a:srgbClr val="000000"/>
                </a:solidFill>
                <a:effectLst/>
                <a:latin typeface="Comic Sans MS" panose="030F0702030302020204" pitchFamily="66" charset="0"/>
                <a:ea typeface="Calibri" panose="020F0502020204030204" pitchFamily="34" charset="0"/>
              </a:rPr>
              <a:t>you would need to be able to claim that it does distinguish between people at different levels of ability. </a:t>
            </a:r>
          </a:p>
          <a:p>
            <a:pPr algn="just"/>
            <a:endParaRPr lang="en-US" sz="2400" i="1" dirty="0">
              <a:solidFill>
                <a:srgbClr val="000000"/>
              </a:solidFill>
              <a:latin typeface="Comic Sans MS" panose="030F0702030302020204" pitchFamily="66" charset="0"/>
              <a:ea typeface="Calibri" panose="020F0502020204030204" pitchFamily="34" charset="0"/>
            </a:endParaRPr>
          </a:p>
          <a:p>
            <a:pPr algn="just"/>
            <a:r>
              <a:rPr lang="en-US" sz="2400" i="1" dirty="0" smtClean="0">
                <a:solidFill>
                  <a:srgbClr val="000000"/>
                </a:solidFill>
                <a:effectLst/>
                <a:latin typeface="Comic Sans MS" panose="030F0702030302020204" pitchFamily="66" charset="0"/>
                <a:ea typeface="Calibri" panose="020F0502020204030204" pitchFamily="34" charset="0"/>
              </a:rPr>
              <a:t>Usually, this would be done by looking at its relationship with other established tests in the area, so you would compare results </a:t>
            </a:r>
            <a:r>
              <a:rPr lang="en-US" sz="2400" i="1" dirty="0" smtClean="0">
                <a:solidFill>
                  <a:srgbClr val="000000"/>
                </a:solidFill>
                <a:effectLst/>
                <a:latin typeface="Comic Sans MS" panose="030F0702030302020204" pitchFamily="66" charset="0"/>
                <a:ea typeface="Calibri" panose="020F0502020204030204" pitchFamily="34" charset="0"/>
              </a:rPr>
              <a:t>of </a:t>
            </a:r>
            <a:r>
              <a:rPr lang="en-US" sz="2400" i="1" dirty="0" smtClean="0">
                <a:solidFill>
                  <a:srgbClr val="000000"/>
                </a:solidFill>
                <a:effectLst/>
                <a:latin typeface="Comic Sans MS" panose="030F0702030302020204" pitchFamily="66" charset="0"/>
                <a:ea typeface="Calibri" panose="020F0502020204030204" pitchFamily="34" charset="0"/>
              </a:rPr>
              <a:t>your new </a:t>
            </a:r>
            <a:r>
              <a:rPr lang="en-US" sz="2400" i="1" dirty="0" smtClean="0">
                <a:solidFill>
                  <a:srgbClr val="000000"/>
                </a:solidFill>
                <a:effectLst/>
                <a:latin typeface="Comic Sans MS" panose="030F0702030302020204" pitchFamily="66" charset="0"/>
                <a:ea typeface="Calibri" panose="020F0502020204030204" pitchFamily="34" charset="0"/>
              </a:rPr>
              <a:t>intelligence test </a:t>
            </a:r>
            <a:r>
              <a:rPr lang="en-US" sz="2400" i="1" dirty="0" smtClean="0">
                <a:solidFill>
                  <a:srgbClr val="000000"/>
                </a:solidFill>
                <a:latin typeface="Comic Sans MS" panose="030F0702030302020204" pitchFamily="66" charset="0"/>
                <a:ea typeface="Calibri" panose="020F0502020204030204" pitchFamily="34" charset="0"/>
              </a:rPr>
              <a:t>with results of </a:t>
            </a:r>
            <a:r>
              <a:rPr lang="en-US" sz="2400" i="1" dirty="0" smtClean="0">
                <a:solidFill>
                  <a:srgbClr val="000000"/>
                </a:solidFill>
                <a:effectLst/>
                <a:latin typeface="Comic Sans MS" panose="030F0702030302020204" pitchFamily="66" charset="0"/>
                <a:ea typeface="Calibri" panose="020F0502020204030204" pitchFamily="34" charset="0"/>
              </a:rPr>
              <a:t>an </a:t>
            </a:r>
            <a:r>
              <a:rPr lang="en-US" sz="2400" i="1" dirty="0" smtClean="0">
                <a:solidFill>
                  <a:srgbClr val="000000"/>
                </a:solidFill>
                <a:effectLst/>
                <a:latin typeface="Comic Sans MS" panose="030F0702030302020204" pitchFamily="66" charset="0"/>
                <a:ea typeface="Calibri" panose="020F0502020204030204" pitchFamily="34" charset="0"/>
              </a:rPr>
              <a:t>IQ test </a:t>
            </a:r>
            <a:r>
              <a:rPr lang="en-US" sz="2400" i="1" dirty="0" smtClean="0">
                <a:solidFill>
                  <a:srgbClr val="000000"/>
                </a:solidFill>
                <a:effectLst/>
                <a:latin typeface="Comic Sans MS" panose="030F0702030302020204" pitchFamily="66" charset="0"/>
                <a:ea typeface="Calibri" panose="020F0502020204030204" pitchFamily="34" charset="0"/>
              </a:rPr>
              <a:t>(and </a:t>
            </a:r>
            <a:r>
              <a:rPr lang="en-US" sz="2400" i="1" dirty="0" smtClean="0">
                <a:solidFill>
                  <a:srgbClr val="000000"/>
                </a:solidFill>
                <a:effectLst/>
                <a:latin typeface="Comic Sans MS" panose="030F0702030302020204" pitchFamily="66" charset="0"/>
                <a:ea typeface="Calibri" panose="020F0502020204030204" pitchFamily="34" charset="0"/>
              </a:rPr>
              <a:t>you would hope that people who score high on your test get a high IQ, and low have a low IQ, so you can claim they're measuring the same thing). This is referred to as convergent validity.</a:t>
            </a:r>
          </a:p>
          <a:p>
            <a:pPr algn="just"/>
            <a:r>
              <a:rPr lang="en-US" sz="2400" i="1" dirty="0" smtClean="0">
                <a:solidFill>
                  <a:srgbClr val="000000"/>
                </a:solidFill>
                <a:effectLst/>
                <a:latin typeface="Comic Sans MS" panose="030F0702030302020204" pitchFamily="66" charset="0"/>
                <a:ea typeface="Calibri" panose="020F0502020204030204" pitchFamily="34" charset="0"/>
              </a:rPr>
              <a:t> </a:t>
            </a:r>
            <a:br>
              <a:rPr lang="en-US" sz="2400" i="1" dirty="0" smtClean="0">
                <a:solidFill>
                  <a:srgbClr val="000000"/>
                </a:solidFill>
                <a:effectLst/>
                <a:latin typeface="Comic Sans MS" panose="030F0702030302020204" pitchFamily="66" charset="0"/>
                <a:ea typeface="Calibri" panose="020F0502020204030204" pitchFamily="34" charset="0"/>
              </a:rPr>
            </a:br>
            <a:r>
              <a:rPr lang="en-US" sz="2400" i="1" dirty="0" smtClean="0">
                <a:solidFill>
                  <a:srgbClr val="000000"/>
                </a:solidFill>
                <a:effectLst/>
                <a:latin typeface="Comic Sans MS" panose="030F0702030302020204" pitchFamily="66" charset="0"/>
                <a:ea typeface="Calibri" panose="020F0502020204030204" pitchFamily="34" charset="0"/>
              </a:rPr>
              <a:t>Sometimes you might also compare it to performance on tests which have nothing to do with your theoretical concept (e.g. you wouldn't expect your tests results to be correlated with something that has nothing to do with intelligence), which is called divergent validity; so it shows that you are testing what you say you are, and not something else.</a:t>
            </a:r>
          </a:p>
          <a:p>
            <a:pPr algn="just"/>
            <a:r>
              <a:rPr lang="en-US" sz="2400" i="1" dirty="0" smtClean="0">
                <a:solidFill>
                  <a:srgbClr val="000000"/>
                </a:solidFill>
                <a:effectLst/>
                <a:latin typeface="Comic Sans MS" panose="030F0702030302020204" pitchFamily="66" charset="0"/>
                <a:ea typeface="Calibri" panose="020F0502020204030204" pitchFamily="34" charset="0"/>
              </a:rPr>
              <a:t> </a:t>
            </a:r>
            <a:br>
              <a:rPr lang="en-US" sz="2400" i="1" dirty="0" smtClean="0">
                <a:solidFill>
                  <a:srgbClr val="000000"/>
                </a:solidFill>
                <a:effectLst/>
                <a:latin typeface="Comic Sans MS" panose="030F0702030302020204" pitchFamily="66" charset="0"/>
                <a:ea typeface="Calibri" panose="020F0502020204030204" pitchFamily="34" charset="0"/>
              </a:rPr>
            </a:br>
            <a:endParaRPr lang="en-US" sz="2400" i="1" dirty="0">
              <a:latin typeface="Comic Sans MS" panose="030F0702030302020204" pitchFamily="66" charset="0"/>
            </a:endParaRPr>
          </a:p>
        </p:txBody>
      </p:sp>
    </p:spTree>
    <p:extLst>
      <p:ext uri="{BB962C8B-B14F-4D97-AF65-F5344CB8AC3E}">
        <p14:creationId xmlns:p14="http://schemas.microsoft.com/office/powerpoint/2010/main" val="362703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17410"/>
            <a:ext cx="12192000" cy="3416320"/>
          </a:xfrm>
          <a:prstGeom prst="rect">
            <a:avLst/>
          </a:prstGeom>
        </p:spPr>
        <p:txBody>
          <a:bodyPr wrap="square">
            <a:spAutoFit/>
          </a:bodyPr>
          <a:lstStyle/>
          <a:p>
            <a:pPr algn="ctr"/>
            <a:r>
              <a:rPr lang="en-US" sz="2400" b="1" dirty="0">
                <a:solidFill>
                  <a:srgbClr val="231F20"/>
                </a:solidFill>
                <a:latin typeface="Comic Sans MS" panose="030F0702030302020204" pitchFamily="66" charset="0"/>
              </a:rPr>
              <a:t>Relationship between reliability and validity</a:t>
            </a:r>
          </a:p>
          <a:p>
            <a:pPr algn="just"/>
            <a:endParaRPr lang="en-US" sz="2400" dirty="0">
              <a:solidFill>
                <a:srgbClr val="231F20"/>
              </a:solidFill>
              <a:latin typeface="Comic Sans MS" panose="030F0702030302020204" pitchFamily="66" charset="0"/>
            </a:endParaRPr>
          </a:p>
          <a:p>
            <a:pPr algn="just"/>
            <a:r>
              <a:rPr lang="en-US" sz="2400" dirty="0" smtClean="0">
                <a:solidFill>
                  <a:srgbClr val="231F20"/>
                </a:solidFill>
                <a:latin typeface="Comic Sans MS" panose="030F0702030302020204" pitchFamily="66" charset="0"/>
              </a:rPr>
              <a:t>Unreliability </a:t>
            </a:r>
            <a:r>
              <a:rPr lang="en-US" sz="2400" dirty="0">
                <a:solidFill>
                  <a:srgbClr val="231F20"/>
                </a:solidFill>
                <a:latin typeface="Comic Sans MS" panose="030F0702030302020204" pitchFamily="66" charset="0"/>
              </a:rPr>
              <a:t>implies invalidity. If a measure is perfectly reliable, it may or may not be perfectly valid, because systematic error may still be present. </a:t>
            </a:r>
          </a:p>
          <a:p>
            <a:pPr algn="just"/>
            <a:endParaRPr lang="en-US" sz="2400" dirty="0">
              <a:solidFill>
                <a:srgbClr val="231F20"/>
              </a:solidFill>
              <a:latin typeface="Comic Sans MS" panose="030F0702030302020204" pitchFamily="66" charset="0"/>
            </a:endParaRPr>
          </a:p>
          <a:p>
            <a:pPr algn="just"/>
            <a:r>
              <a:rPr lang="en-US" sz="2400" dirty="0">
                <a:solidFill>
                  <a:srgbClr val="231F20"/>
                </a:solidFill>
                <a:latin typeface="Comic Sans MS" panose="030F0702030302020204" pitchFamily="66" charset="0"/>
              </a:rPr>
              <a:t>In other words, a reliable scale can be constructed </a:t>
            </a:r>
            <a:r>
              <a:rPr lang="en-US" sz="2400" dirty="0" smtClean="0">
                <a:solidFill>
                  <a:srgbClr val="231F20"/>
                </a:solidFill>
                <a:latin typeface="Comic Sans MS" panose="030F0702030302020204" pitchFamily="66" charset="0"/>
              </a:rPr>
              <a:t>to measure </a:t>
            </a:r>
            <a:r>
              <a:rPr lang="en-US" sz="2400" dirty="0">
                <a:solidFill>
                  <a:srgbClr val="231F20"/>
                </a:solidFill>
                <a:latin typeface="Comic Sans MS" panose="030F0702030302020204" pitchFamily="66" charset="0"/>
              </a:rPr>
              <a:t>‘customer loyalty’ but it may not necessarily be a valid measurement of ‘</a:t>
            </a:r>
            <a:r>
              <a:rPr lang="en-US" sz="2400" dirty="0" smtClean="0">
                <a:solidFill>
                  <a:srgbClr val="231F20"/>
                </a:solidFill>
                <a:latin typeface="Comic Sans MS" panose="030F0702030302020204" pitchFamily="66" charset="0"/>
              </a:rPr>
              <a:t>customer loyalty</a:t>
            </a:r>
            <a:r>
              <a:rPr lang="en-US" sz="2400" dirty="0">
                <a:solidFill>
                  <a:srgbClr val="231F20"/>
                </a:solidFill>
                <a:latin typeface="Comic Sans MS" panose="030F0702030302020204" pitchFamily="66" charset="0"/>
              </a:rPr>
              <a:t>’. Conversely, a valid measurement of ‘customer loyalty’ has to be reliable. </a:t>
            </a:r>
            <a:r>
              <a:rPr lang="en-US" sz="2400" dirty="0" smtClean="0">
                <a:solidFill>
                  <a:srgbClr val="231F20"/>
                </a:solidFill>
                <a:latin typeface="Comic Sans MS" panose="030F0702030302020204" pitchFamily="66" charset="0"/>
              </a:rPr>
              <a:t>Reliability is </a:t>
            </a:r>
            <a:r>
              <a:rPr lang="en-US" sz="2400" dirty="0">
                <a:solidFill>
                  <a:srgbClr val="231F20"/>
                </a:solidFill>
                <a:latin typeface="Comic Sans MS" panose="030F0702030302020204" pitchFamily="66" charset="0"/>
              </a:rPr>
              <a:t>a necessary, but not sufficient, condition for validity.</a:t>
            </a:r>
          </a:p>
        </p:txBody>
      </p:sp>
    </p:spTree>
    <p:extLst>
      <p:ext uri="{BB962C8B-B14F-4D97-AF65-F5344CB8AC3E}">
        <p14:creationId xmlns:p14="http://schemas.microsoft.com/office/powerpoint/2010/main" val="3496663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4800" y="2771776"/>
            <a:ext cx="3120983" cy="769441"/>
          </a:xfrm>
          <a:prstGeom prst="rect">
            <a:avLst/>
          </a:prstGeom>
          <a:noFill/>
        </p:spPr>
        <p:txBody>
          <a:bodyPr wrap="none" rtlCol="0">
            <a:spAutoFit/>
          </a:bodyPr>
          <a:lstStyle/>
          <a:p>
            <a:r>
              <a:rPr lang="en-US" sz="4400" b="1" dirty="0" smtClean="0"/>
              <a:t>THANK YOU </a:t>
            </a:r>
            <a:endParaRPr lang="en-US" sz="4400" b="1" dirty="0"/>
          </a:p>
        </p:txBody>
      </p:sp>
    </p:spTree>
    <p:extLst>
      <p:ext uri="{BB962C8B-B14F-4D97-AF65-F5344CB8AC3E}">
        <p14:creationId xmlns:p14="http://schemas.microsoft.com/office/powerpoint/2010/main" val="2691096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6725" y="557807"/>
            <a:ext cx="1885950"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Scale Evaluation</a:t>
            </a:r>
          </a:p>
        </p:txBody>
      </p:sp>
      <p:sp>
        <p:nvSpPr>
          <p:cNvPr id="3" name="Rectangle 2"/>
          <p:cNvSpPr/>
          <p:nvPr/>
        </p:nvSpPr>
        <p:spPr>
          <a:xfrm>
            <a:off x="2767014" y="1879399"/>
            <a:ext cx="1485899"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Reliability</a:t>
            </a:r>
          </a:p>
        </p:txBody>
      </p:sp>
      <p:sp>
        <p:nvSpPr>
          <p:cNvPr id="4" name="Rectangle 3"/>
          <p:cNvSpPr/>
          <p:nvPr/>
        </p:nvSpPr>
        <p:spPr>
          <a:xfrm>
            <a:off x="6319837" y="1879399"/>
            <a:ext cx="1362075"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Validity</a:t>
            </a:r>
          </a:p>
        </p:txBody>
      </p:sp>
      <p:sp>
        <p:nvSpPr>
          <p:cNvPr id="6" name="Rectangle 5"/>
          <p:cNvSpPr/>
          <p:nvPr/>
        </p:nvSpPr>
        <p:spPr>
          <a:xfrm>
            <a:off x="6405559" y="3341487"/>
            <a:ext cx="1190625"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Criterion</a:t>
            </a:r>
          </a:p>
        </p:txBody>
      </p:sp>
      <p:sp>
        <p:nvSpPr>
          <p:cNvPr id="7" name="Rectangle 6"/>
          <p:cNvSpPr/>
          <p:nvPr/>
        </p:nvSpPr>
        <p:spPr>
          <a:xfrm>
            <a:off x="672999" y="4569626"/>
            <a:ext cx="1509713"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Test/Re-test</a:t>
            </a:r>
          </a:p>
        </p:txBody>
      </p:sp>
      <p:sp>
        <p:nvSpPr>
          <p:cNvPr id="8" name="Rectangle 7"/>
          <p:cNvSpPr/>
          <p:nvPr/>
        </p:nvSpPr>
        <p:spPr>
          <a:xfrm>
            <a:off x="8334369" y="3329580"/>
            <a:ext cx="1290638"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Construct</a:t>
            </a:r>
          </a:p>
        </p:txBody>
      </p:sp>
      <p:sp>
        <p:nvSpPr>
          <p:cNvPr id="9" name="Rectangle 8"/>
          <p:cNvSpPr/>
          <p:nvPr/>
        </p:nvSpPr>
        <p:spPr>
          <a:xfrm>
            <a:off x="4455318" y="3298028"/>
            <a:ext cx="1212056"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Content</a:t>
            </a:r>
            <a:r>
              <a:rPr lang="en-US" dirty="0" smtClean="0">
                <a:ln w="19050">
                  <a:solidFill>
                    <a:schemeClr val="tx1"/>
                  </a:solidFill>
                </a:ln>
              </a:rPr>
              <a:t> </a:t>
            </a:r>
            <a:endParaRPr lang="en-US" dirty="0">
              <a:ln w="19050">
                <a:solidFill>
                  <a:schemeClr val="tx1"/>
                </a:solidFill>
              </a:ln>
            </a:endParaRPr>
          </a:p>
        </p:txBody>
      </p:sp>
      <p:sp>
        <p:nvSpPr>
          <p:cNvPr id="10" name="Rectangle 9"/>
          <p:cNvSpPr/>
          <p:nvPr/>
        </p:nvSpPr>
        <p:spPr>
          <a:xfrm>
            <a:off x="2766123" y="4572002"/>
            <a:ext cx="1485898"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Alternative Forms</a:t>
            </a:r>
          </a:p>
        </p:txBody>
      </p:sp>
      <p:sp>
        <p:nvSpPr>
          <p:cNvPr id="11" name="Rectangle 10"/>
          <p:cNvSpPr/>
          <p:nvPr/>
        </p:nvSpPr>
        <p:spPr>
          <a:xfrm>
            <a:off x="5879901" y="6141696"/>
            <a:ext cx="1549003"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231F20"/>
                </a:solidFill>
                <a:latin typeface="Comic Sans MS" panose="030F0702030302020204" pitchFamily="66" charset="0"/>
              </a:rPr>
              <a:t>Coefficient </a:t>
            </a:r>
            <a:r>
              <a:rPr lang="en-US" sz="1600" b="1" dirty="0" err="1" smtClean="0">
                <a:solidFill>
                  <a:srgbClr val="231F20"/>
                </a:solidFill>
                <a:latin typeface="Comic Sans MS" panose="030F0702030302020204" pitchFamily="66" charset="0"/>
              </a:rPr>
              <a:t>alfa</a:t>
            </a:r>
            <a:r>
              <a:rPr lang="en-US" sz="1600" b="1" dirty="0" smtClean="0">
                <a:solidFill>
                  <a:srgbClr val="231F20"/>
                </a:solidFill>
                <a:latin typeface="Comic Sans MS" panose="030F0702030302020204" pitchFamily="66" charset="0"/>
              </a:rPr>
              <a:t> </a:t>
            </a:r>
            <a:endParaRPr lang="en-US" sz="1600" b="1" dirty="0">
              <a:solidFill>
                <a:srgbClr val="231F20"/>
              </a:solidFill>
              <a:latin typeface="Comic Sans MS" panose="030F0702030302020204" pitchFamily="66" charset="0"/>
            </a:endParaRPr>
          </a:p>
        </p:txBody>
      </p:sp>
      <p:sp>
        <p:nvSpPr>
          <p:cNvPr id="12" name="Rectangle 11"/>
          <p:cNvSpPr/>
          <p:nvPr/>
        </p:nvSpPr>
        <p:spPr>
          <a:xfrm>
            <a:off x="10152465" y="4695229"/>
            <a:ext cx="1397792"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Convergent</a:t>
            </a:r>
          </a:p>
        </p:txBody>
      </p:sp>
      <p:sp>
        <p:nvSpPr>
          <p:cNvPr id="13" name="Rectangle 12"/>
          <p:cNvSpPr/>
          <p:nvPr/>
        </p:nvSpPr>
        <p:spPr>
          <a:xfrm>
            <a:off x="6865142" y="4713088"/>
            <a:ext cx="1490663"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Discriminant </a:t>
            </a:r>
          </a:p>
        </p:txBody>
      </p:sp>
      <p:cxnSp>
        <p:nvCxnSpPr>
          <p:cNvPr id="16" name="Straight Connector 15"/>
          <p:cNvCxnSpPr>
            <a:stCxn id="2" idx="2"/>
          </p:cNvCxnSpPr>
          <p:nvPr/>
        </p:nvCxnSpPr>
        <p:spPr>
          <a:xfrm>
            <a:off x="5219700" y="105787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90923" y="1438870"/>
            <a:ext cx="34099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590923" y="143887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000875" y="143887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80244" y="4088604"/>
            <a:ext cx="38957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90259" y="4088604"/>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90032" y="409813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76635" y="2486021"/>
            <a:ext cx="14288" cy="1496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80244" y="407789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000874" y="2379462"/>
            <a:ext cx="1" cy="4881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53010" y="2867620"/>
            <a:ext cx="38957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979688" y="3841550"/>
            <a:ext cx="0" cy="4524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053010" y="286762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000872" y="286762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948735" y="286762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7596184" y="4293990"/>
            <a:ext cx="3119441" cy="214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610473" y="4293990"/>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0715625" y="4272557"/>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385838" y="6116833"/>
            <a:ext cx="1549003"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231F20"/>
                </a:solidFill>
                <a:latin typeface="Comic Sans MS" panose="030F0702030302020204" pitchFamily="66" charset="0"/>
              </a:rPr>
              <a:t>Split Half </a:t>
            </a:r>
            <a:endParaRPr lang="en-US" sz="1600" b="1" dirty="0">
              <a:solidFill>
                <a:srgbClr val="231F20"/>
              </a:solidFill>
              <a:latin typeface="Comic Sans MS" panose="030F0702030302020204" pitchFamily="66" charset="0"/>
            </a:endParaRPr>
          </a:p>
        </p:txBody>
      </p:sp>
      <p:sp>
        <p:nvSpPr>
          <p:cNvPr id="35" name="Rectangle 34"/>
          <p:cNvSpPr/>
          <p:nvPr/>
        </p:nvSpPr>
        <p:spPr>
          <a:xfrm>
            <a:off x="4733928" y="4569625"/>
            <a:ext cx="1549003" cy="50006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231F20"/>
                </a:solidFill>
                <a:latin typeface="Comic Sans MS" panose="030F0702030302020204" pitchFamily="66" charset="0"/>
              </a:rPr>
              <a:t>Internal consistency</a:t>
            </a:r>
          </a:p>
        </p:txBody>
      </p:sp>
      <p:cxnSp>
        <p:nvCxnSpPr>
          <p:cNvPr id="36" name="Straight Connector 35"/>
          <p:cNvCxnSpPr/>
          <p:nvPr/>
        </p:nvCxnSpPr>
        <p:spPr>
          <a:xfrm>
            <a:off x="5487596" y="5195292"/>
            <a:ext cx="0" cy="3791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4166290" y="5677358"/>
            <a:ext cx="2488113" cy="126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66290" y="5689991"/>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654403" y="5700704"/>
            <a:ext cx="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51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par>
                                <p:cTn id="56" presetID="10" presetClass="entr" presetSubtype="0"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fade">
                                      <p:cBhvr>
                                        <p:cTn id="66" dur="500"/>
                                        <p:tgtEl>
                                          <p:spTgt spid="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childTnLst>
                                </p:cTn>
                              </p:par>
                              <p:par>
                                <p:cTn id="73" presetID="10"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childTnLst>
                                </p:cTn>
                              </p:par>
                              <p:par>
                                <p:cTn id="79" presetID="10"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par>
                                <p:cTn id="85" presetID="10" presetClass="entr" presetSubtype="0" fill="hold"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500"/>
                                        <p:tgtEl>
                                          <p:spTgt spid="3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fade">
                                      <p:cBhvr>
                                        <p:cTn id="90" dur="500"/>
                                        <p:tgtEl>
                                          <p:spTgt spid="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fade">
                                      <p:cBhvr>
                                        <p:cTn id="95" dur="500"/>
                                        <p:tgtEl>
                                          <p:spTgt spid="19"/>
                                        </p:tgtEl>
                                      </p:cBhvr>
                                    </p:animEffect>
                                  </p:childTnLst>
                                </p:cTn>
                              </p:par>
                              <p:par>
                                <p:cTn id="96" presetID="10"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nodeType="with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500"/>
                                        <p:tgtEl>
                                          <p:spTgt spid="1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fade">
                                      <p:cBhvr>
                                        <p:cTn id="107" dur="500"/>
                                        <p:tgtEl>
                                          <p:spTgt spid="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childTnLst>
                                </p:cTn>
                              </p:par>
                              <p:par>
                                <p:cTn id="113" presetID="10" presetClass="entr" presetSubtype="0" fill="hold" nodeType="with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fade">
                                      <p:cBhvr>
                                        <p:cTn id="115" dur="500"/>
                                        <p:tgtEl>
                                          <p:spTgt spid="45"/>
                                        </p:tgtEl>
                                      </p:cBhvr>
                                    </p:animEffect>
                                  </p:childTnLst>
                                </p:cTn>
                              </p:par>
                              <p:par>
                                <p:cTn id="116" presetID="10" presetClass="entr" presetSubtype="0" fill="hold"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fade">
                                      <p:cBhvr>
                                        <p:cTn id="118" dur="500"/>
                                        <p:tgtEl>
                                          <p:spTgt spid="42"/>
                                        </p:tgtEl>
                                      </p:cBhvr>
                                    </p:animEffect>
                                  </p:childTnLst>
                                </p:cTn>
                              </p:par>
                              <p:par>
                                <p:cTn id="119" presetID="10" presetClass="entr" presetSubtype="0"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fade">
                                      <p:cBhvr>
                                        <p:cTn id="121" dur="500"/>
                                        <p:tgtEl>
                                          <p:spTgt spid="41"/>
                                        </p:tgtEl>
                                      </p:cBhvr>
                                    </p:animEffect>
                                  </p:childTnLst>
                                </p:cTn>
                              </p:par>
                              <p:par>
                                <p:cTn id="122" presetID="10" presetClass="entr" presetSubtype="0" fill="hold" nodeType="with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fade">
                                      <p:cBhvr>
                                        <p:cTn id="124" dur="500"/>
                                        <p:tgtEl>
                                          <p:spTgt spid="36"/>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11"/>
                                        </p:tgtEl>
                                        <p:attrNameLst>
                                          <p:attrName>style.visibility</p:attrName>
                                        </p:attrNameLst>
                                      </p:cBhvr>
                                      <p:to>
                                        <p:strVal val="visible"/>
                                      </p:to>
                                    </p:set>
                                    <p:animEffect transition="in" filter="fade">
                                      <p:cBhvr>
                                        <p:cTn id="1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P spid="9" grpId="0" animBg="1"/>
      <p:bldP spid="10" grpId="0" animBg="1"/>
      <p:bldP spid="11" grpId="0" animBg="1"/>
      <p:bldP spid="12" grpId="0" animBg="1"/>
      <p:bldP spid="13" grpId="0" animBg="1"/>
      <p:bldP spid="34"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93533"/>
            <a:ext cx="12192000" cy="3416320"/>
          </a:xfrm>
          <a:prstGeom prst="rect">
            <a:avLst/>
          </a:prstGeom>
        </p:spPr>
        <p:txBody>
          <a:bodyPr wrap="square">
            <a:spAutoFit/>
          </a:bodyPr>
          <a:lstStyle/>
          <a:p>
            <a:r>
              <a:rPr lang="en-US" sz="2400" b="1" dirty="0" smtClean="0">
                <a:latin typeface="Comic Sans MS" panose="030F0702030302020204" pitchFamily="66" charset="0"/>
              </a:rPr>
              <a:t>Reliability</a:t>
            </a:r>
          </a:p>
          <a:p>
            <a:endParaRPr lang="en-US" sz="2400" dirty="0" smtClean="0">
              <a:latin typeface="Comic Sans MS" panose="030F0702030302020204" pitchFamily="66" charset="0"/>
            </a:endParaRPr>
          </a:p>
          <a:p>
            <a:pPr algn="just"/>
            <a:r>
              <a:rPr lang="en-US" sz="2400" dirty="0" smtClean="0">
                <a:solidFill>
                  <a:srgbClr val="231F20"/>
                </a:solidFill>
                <a:latin typeface="Comic Sans MS" panose="030F0702030302020204" pitchFamily="66" charset="0"/>
              </a:rPr>
              <a:t>The extent to which a scale produces consistent results if repeated measurements are made on the characteristic.</a:t>
            </a:r>
          </a:p>
          <a:p>
            <a:pPr algn="just"/>
            <a:endParaRPr lang="en-US" sz="2400" dirty="0">
              <a:solidFill>
                <a:srgbClr val="231F20"/>
              </a:solidFill>
              <a:latin typeface="Comic Sans MS" panose="030F0702030302020204" pitchFamily="66" charset="0"/>
            </a:endParaRPr>
          </a:p>
          <a:p>
            <a:r>
              <a:rPr lang="en-US" sz="2400" b="1" dirty="0" smtClean="0">
                <a:latin typeface="Comic Sans MS" panose="030F0702030302020204" pitchFamily="66" charset="0"/>
              </a:rPr>
              <a:t>Validity</a:t>
            </a:r>
          </a:p>
          <a:p>
            <a:endParaRPr lang="en-US" sz="2400" dirty="0">
              <a:latin typeface="Comic Sans MS" panose="030F0702030302020204" pitchFamily="66" charset="0"/>
            </a:endParaRPr>
          </a:p>
          <a:p>
            <a:pPr algn="just"/>
            <a:r>
              <a:rPr lang="en-US" sz="2400" dirty="0">
                <a:solidFill>
                  <a:srgbClr val="231F20"/>
                </a:solidFill>
                <a:latin typeface="Comic Sans MS" panose="030F0702030302020204" pitchFamily="66" charset="0"/>
              </a:rPr>
              <a:t>The extent to which </a:t>
            </a:r>
            <a:r>
              <a:rPr lang="en-US" sz="2400" dirty="0" smtClean="0">
                <a:solidFill>
                  <a:srgbClr val="231F20"/>
                </a:solidFill>
                <a:latin typeface="Comic Sans MS" panose="030F0702030302020204" pitchFamily="66" charset="0"/>
              </a:rPr>
              <a:t>a measurement represents characteristics </a:t>
            </a:r>
            <a:r>
              <a:rPr lang="en-US" sz="2400" dirty="0">
                <a:solidFill>
                  <a:srgbClr val="231F20"/>
                </a:solidFill>
                <a:latin typeface="Comic Sans MS" panose="030F0702030302020204" pitchFamily="66" charset="0"/>
              </a:rPr>
              <a:t>that exist </a:t>
            </a:r>
            <a:r>
              <a:rPr lang="en-US" sz="2400" dirty="0" smtClean="0">
                <a:solidFill>
                  <a:srgbClr val="231F20"/>
                </a:solidFill>
                <a:latin typeface="Comic Sans MS" panose="030F0702030302020204" pitchFamily="66" charset="0"/>
              </a:rPr>
              <a:t>in the </a:t>
            </a:r>
            <a:r>
              <a:rPr lang="en-US" sz="2400" dirty="0">
                <a:solidFill>
                  <a:srgbClr val="231F20"/>
                </a:solidFill>
                <a:latin typeface="Comic Sans MS" panose="030F0702030302020204" pitchFamily="66" charset="0"/>
              </a:rPr>
              <a:t>phenomenon </a:t>
            </a:r>
            <a:r>
              <a:rPr lang="en-US" sz="2400" dirty="0" smtClean="0">
                <a:solidFill>
                  <a:srgbClr val="231F20"/>
                </a:solidFill>
                <a:latin typeface="Comic Sans MS" panose="030F0702030302020204" pitchFamily="66" charset="0"/>
              </a:rPr>
              <a:t>under investigation</a:t>
            </a:r>
            <a:r>
              <a:rPr lang="en-US" sz="2400" dirty="0">
                <a:solidFill>
                  <a:srgbClr val="231F20"/>
                </a:solidFill>
                <a:latin typeface="Comic Sans MS" panose="030F0702030302020204" pitchFamily="66" charset="0"/>
              </a:rPr>
              <a:t>.</a:t>
            </a:r>
          </a:p>
        </p:txBody>
      </p:sp>
    </p:spTree>
    <p:extLst>
      <p:ext uri="{BB962C8B-B14F-4D97-AF65-F5344CB8AC3E}">
        <p14:creationId xmlns:p14="http://schemas.microsoft.com/office/powerpoint/2010/main" val="141614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fade">
                                      <p:cBhvr>
                                        <p:cTn id="1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1567"/>
            <a:ext cx="12192000" cy="6740307"/>
          </a:xfrm>
          <a:prstGeom prst="rect">
            <a:avLst/>
          </a:prstGeom>
        </p:spPr>
        <p:txBody>
          <a:bodyPr wrap="square">
            <a:spAutoFit/>
          </a:bodyPr>
          <a:lstStyle/>
          <a:p>
            <a:pPr algn="just"/>
            <a:r>
              <a:rPr lang="en-US" sz="2400" b="1" dirty="0">
                <a:solidFill>
                  <a:srgbClr val="231F20"/>
                </a:solidFill>
                <a:latin typeface="Comic Sans MS" panose="030F0702030302020204" pitchFamily="66" charset="0"/>
              </a:rPr>
              <a:t>Test–retest </a:t>
            </a:r>
            <a:r>
              <a:rPr lang="en-US" sz="2400" b="1" dirty="0" smtClean="0">
                <a:solidFill>
                  <a:srgbClr val="231F20"/>
                </a:solidFill>
                <a:latin typeface="Comic Sans MS" panose="030F0702030302020204" pitchFamily="66" charset="0"/>
              </a:rPr>
              <a:t>reliability</a:t>
            </a:r>
          </a:p>
          <a:p>
            <a:pPr algn="just"/>
            <a:endParaRPr lang="en-US" sz="2400" b="1" dirty="0">
              <a:solidFill>
                <a:srgbClr val="231F20"/>
              </a:solidFill>
              <a:latin typeface="Comic Sans MS" panose="030F0702030302020204" pitchFamily="66" charset="0"/>
            </a:endParaRPr>
          </a:p>
          <a:p>
            <a:pPr algn="just"/>
            <a:r>
              <a:rPr lang="en-US" sz="2400" dirty="0">
                <a:solidFill>
                  <a:srgbClr val="231F20"/>
                </a:solidFill>
                <a:latin typeface="Comic Sans MS" panose="030F0702030302020204" pitchFamily="66" charset="0"/>
              </a:rPr>
              <a:t>An approach for </a:t>
            </a:r>
            <a:r>
              <a:rPr lang="en-US" sz="2400" dirty="0" smtClean="0">
                <a:solidFill>
                  <a:srgbClr val="231F20"/>
                </a:solidFill>
                <a:latin typeface="Comic Sans MS" panose="030F0702030302020204" pitchFamily="66" charset="0"/>
              </a:rPr>
              <a:t>assessing reliability</a:t>
            </a:r>
            <a:r>
              <a:rPr lang="en-US" sz="2400" dirty="0">
                <a:solidFill>
                  <a:srgbClr val="231F20"/>
                </a:solidFill>
                <a:latin typeface="Comic Sans MS" panose="030F0702030302020204" pitchFamily="66" charset="0"/>
              </a:rPr>
              <a:t>, in </a:t>
            </a:r>
            <a:r>
              <a:rPr lang="en-US" sz="2400" dirty="0" smtClean="0">
                <a:solidFill>
                  <a:srgbClr val="231F20"/>
                </a:solidFill>
                <a:latin typeface="Comic Sans MS" panose="030F0702030302020204" pitchFamily="66" charset="0"/>
              </a:rPr>
              <a:t>which respondents are administered </a:t>
            </a:r>
            <a:r>
              <a:rPr lang="en-US" sz="2400" dirty="0">
                <a:solidFill>
                  <a:srgbClr val="231F20"/>
                </a:solidFill>
                <a:latin typeface="Comic Sans MS" panose="030F0702030302020204" pitchFamily="66" charset="0"/>
              </a:rPr>
              <a:t>identical </a:t>
            </a:r>
            <a:r>
              <a:rPr lang="en-US" sz="2400" dirty="0" smtClean="0">
                <a:solidFill>
                  <a:srgbClr val="231F20"/>
                </a:solidFill>
                <a:latin typeface="Comic Sans MS" panose="030F0702030302020204" pitchFamily="66" charset="0"/>
              </a:rPr>
              <a:t>sets of </a:t>
            </a:r>
            <a:r>
              <a:rPr lang="en-US" sz="2400" dirty="0">
                <a:solidFill>
                  <a:srgbClr val="231F20"/>
                </a:solidFill>
                <a:latin typeface="Comic Sans MS" panose="030F0702030302020204" pitchFamily="66" charset="0"/>
              </a:rPr>
              <a:t>scale items at </a:t>
            </a:r>
            <a:r>
              <a:rPr lang="en-US" sz="2400" dirty="0" smtClean="0">
                <a:solidFill>
                  <a:srgbClr val="231F20"/>
                </a:solidFill>
                <a:latin typeface="Comic Sans MS" panose="030F0702030302020204" pitchFamily="66" charset="0"/>
              </a:rPr>
              <a:t>two different </a:t>
            </a:r>
            <a:r>
              <a:rPr lang="en-US" sz="2400" dirty="0">
                <a:solidFill>
                  <a:srgbClr val="231F20"/>
                </a:solidFill>
                <a:latin typeface="Comic Sans MS" panose="030F0702030302020204" pitchFamily="66" charset="0"/>
              </a:rPr>
              <a:t>times, under </a:t>
            </a:r>
            <a:r>
              <a:rPr lang="en-US" sz="2400" dirty="0" smtClean="0">
                <a:solidFill>
                  <a:srgbClr val="231F20"/>
                </a:solidFill>
                <a:latin typeface="Comic Sans MS" panose="030F0702030302020204" pitchFamily="66" charset="0"/>
              </a:rPr>
              <a:t>as nearly </a:t>
            </a:r>
            <a:r>
              <a:rPr lang="en-US" sz="2400" dirty="0">
                <a:solidFill>
                  <a:srgbClr val="231F20"/>
                </a:solidFill>
                <a:latin typeface="Comic Sans MS" panose="030F0702030302020204" pitchFamily="66" charset="0"/>
              </a:rPr>
              <a:t>equivalent </a:t>
            </a:r>
            <a:r>
              <a:rPr lang="en-US" sz="2400" dirty="0" smtClean="0">
                <a:solidFill>
                  <a:srgbClr val="231F20"/>
                </a:solidFill>
                <a:latin typeface="Comic Sans MS" panose="030F0702030302020204" pitchFamily="66" charset="0"/>
              </a:rPr>
              <a:t>conditions as </a:t>
            </a:r>
            <a:r>
              <a:rPr lang="en-US" sz="2400" dirty="0">
                <a:solidFill>
                  <a:srgbClr val="231F20"/>
                </a:solidFill>
                <a:latin typeface="Comic Sans MS" panose="030F0702030302020204" pitchFamily="66" charset="0"/>
              </a:rPr>
              <a:t>possible</a:t>
            </a:r>
            <a:r>
              <a:rPr lang="en-US" sz="2400" dirty="0" smtClean="0">
                <a:solidFill>
                  <a:srgbClr val="231F20"/>
                </a:solidFill>
                <a:latin typeface="Comic Sans MS" panose="030F0702030302020204" pitchFamily="66" charset="0"/>
              </a:rPr>
              <a:t>.</a:t>
            </a:r>
          </a:p>
          <a:p>
            <a:pPr algn="just"/>
            <a:endParaRPr lang="en-US" sz="2400" dirty="0">
              <a:solidFill>
                <a:srgbClr val="231F20"/>
              </a:solidFill>
              <a:latin typeface="Comic Sans MS" panose="030F0702030302020204" pitchFamily="66" charset="0"/>
            </a:endParaRPr>
          </a:p>
          <a:p>
            <a:pPr algn="just"/>
            <a:r>
              <a:rPr lang="en-US" sz="2400" b="1" dirty="0" smtClean="0">
                <a:latin typeface="Comic Sans MS" panose="030F0702030302020204" pitchFamily="66" charset="0"/>
              </a:rPr>
              <a:t>Alternative-forms reliability</a:t>
            </a:r>
          </a:p>
          <a:p>
            <a:pPr algn="just"/>
            <a:endParaRPr lang="en-US" sz="2400" b="1" dirty="0">
              <a:solidFill>
                <a:srgbClr val="FF0000"/>
              </a:solidFill>
              <a:latin typeface="Comic Sans MS" panose="030F0702030302020204" pitchFamily="66" charset="0"/>
            </a:endParaRPr>
          </a:p>
          <a:p>
            <a:pPr algn="just"/>
            <a:r>
              <a:rPr lang="en-US" sz="2400" dirty="0" smtClean="0">
                <a:latin typeface="Comic Sans MS" panose="030F0702030302020204" pitchFamily="66" charset="0"/>
              </a:rPr>
              <a:t>In </a:t>
            </a:r>
            <a:r>
              <a:rPr lang="en-US" sz="2400" dirty="0">
                <a:latin typeface="Comic Sans MS" panose="030F0702030302020204" pitchFamily="66" charset="0"/>
              </a:rPr>
              <a:t>alternative-forms reliability, two equivalent forms of the scale are constructed. </a:t>
            </a:r>
            <a:r>
              <a:rPr lang="en-US" sz="2400" dirty="0" smtClean="0">
                <a:latin typeface="Comic Sans MS" panose="030F0702030302020204" pitchFamily="66" charset="0"/>
              </a:rPr>
              <a:t>The same </a:t>
            </a:r>
            <a:r>
              <a:rPr lang="en-US" sz="2400" dirty="0">
                <a:latin typeface="Comic Sans MS" panose="030F0702030302020204" pitchFamily="66" charset="0"/>
              </a:rPr>
              <a:t>respondents are measured at two different times, usually two to four weeks </a:t>
            </a:r>
            <a:r>
              <a:rPr lang="en-US" sz="2400" dirty="0" smtClean="0">
                <a:latin typeface="Comic Sans MS" panose="030F0702030302020204" pitchFamily="66" charset="0"/>
              </a:rPr>
              <a:t>apart (</a:t>
            </a:r>
            <a:r>
              <a:rPr lang="en-US" sz="2400" dirty="0">
                <a:latin typeface="Comic Sans MS" panose="030F0702030302020204" pitchFamily="66" charset="0"/>
              </a:rPr>
              <a:t>e.g. by initially using </a:t>
            </a:r>
            <a:r>
              <a:rPr lang="en-US" sz="2400" dirty="0" err="1">
                <a:latin typeface="Comic Sans MS" panose="030F0702030302020204" pitchFamily="66" charset="0"/>
              </a:rPr>
              <a:t>Likert</a:t>
            </a:r>
            <a:r>
              <a:rPr lang="en-US" sz="2400" dirty="0">
                <a:latin typeface="Comic Sans MS" panose="030F0702030302020204" pitchFamily="66" charset="0"/>
              </a:rPr>
              <a:t> scaled items and then using </a:t>
            </a:r>
            <a:r>
              <a:rPr lang="en-US" sz="2400" dirty="0" err="1">
                <a:latin typeface="Comic Sans MS" panose="030F0702030302020204" pitchFamily="66" charset="0"/>
              </a:rPr>
              <a:t>Stapel</a:t>
            </a:r>
            <a:r>
              <a:rPr lang="en-US" sz="2400" dirty="0">
                <a:latin typeface="Comic Sans MS" panose="030F0702030302020204" pitchFamily="66" charset="0"/>
              </a:rPr>
              <a:t> scaled items). The </a:t>
            </a:r>
            <a:r>
              <a:rPr lang="en-US" sz="2400" dirty="0" smtClean="0">
                <a:latin typeface="Comic Sans MS" panose="030F0702030302020204" pitchFamily="66" charset="0"/>
              </a:rPr>
              <a:t>scores from </a:t>
            </a:r>
            <a:r>
              <a:rPr lang="en-US" sz="2400" dirty="0">
                <a:latin typeface="Comic Sans MS" panose="030F0702030302020204" pitchFamily="66" charset="0"/>
              </a:rPr>
              <a:t>the administrations of the alternative scale forms are correlated to assess reliability.</a:t>
            </a:r>
          </a:p>
          <a:p>
            <a:pPr algn="just"/>
            <a:endParaRPr lang="en-US" sz="2400" dirty="0">
              <a:solidFill>
                <a:srgbClr val="231F20"/>
              </a:solidFill>
              <a:latin typeface="Comic Sans MS" panose="030F0702030302020204" pitchFamily="66" charset="0"/>
            </a:endParaRPr>
          </a:p>
          <a:p>
            <a:pPr algn="just"/>
            <a:r>
              <a:rPr lang="en-US" sz="2400" b="1" dirty="0" smtClean="0">
                <a:solidFill>
                  <a:srgbClr val="231F20"/>
                </a:solidFill>
                <a:latin typeface="Comic Sans MS" panose="030F0702030302020204" pitchFamily="66" charset="0"/>
              </a:rPr>
              <a:t>Internal </a:t>
            </a:r>
            <a:r>
              <a:rPr lang="en-US" sz="2400" b="1" dirty="0">
                <a:solidFill>
                  <a:srgbClr val="231F20"/>
                </a:solidFill>
                <a:latin typeface="Comic Sans MS" panose="030F0702030302020204" pitchFamily="66" charset="0"/>
              </a:rPr>
              <a:t>consistency </a:t>
            </a:r>
            <a:r>
              <a:rPr lang="en-US" sz="2400" b="1" dirty="0" smtClean="0">
                <a:solidFill>
                  <a:srgbClr val="231F20"/>
                </a:solidFill>
                <a:latin typeface="Comic Sans MS" panose="030F0702030302020204" pitchFamily="66" charset="0"/>
              </a:rPr>
              <a:t>reliability</a:t>
            </a:r>
          </a:p>
          <a:p>
            <a:pPr algn="just"/>
            <a:endParaRPr lang="en-US" sz="2400" b="1" dirty="0">
              <a:solidFill>
                <a:srgbClr val="231F20"/>
              </a:solidFill>
              <a:latin typeface="Comic Sans MS" panose="030F0702030302020204" pitchFamily="66" charset="0"/>
            </a:endParaRPr>
          </a:p>
          <a:p>
            <a:pPr algn="just"/>
            <a:r>
              <a:rPr lang="en-US" sz="2400" dirty="0">
                <a:solidFill>
                  <a:srgbClr val="231F20"/>
                </a:solidFill>
                <a:latin typeface="Comic Sans MS" panose="030F0702030302020204" pitchFamily="66" charset="0"/>
              </a:rPr>
              <a:t>An approach for </a:t>
            </a:r>
            <a:r>
              <a:rPr lang="en-US" sz="2400" dirty="0" smtClean="0">
                <a:solidFill>
                  <a:srgbClr val="231F20"/>
                </a:solidFill>
                <a:latin typeface="Comic Sans MS" panose="030F0702030302020204" pitchFamily="66" charset="0"/>
              </a:rPr>
              <a:t>assessing the </a:t>
            </a:r>
            <a:r>
              <a:rPr lang="en-US" sz="2400" dirty="0">
                <a:solidFill>
                  <a:srgbClr val="231F20"/>
                </a:solidFill>
                <a:latin typeface="Comic Sans MS" panose="030F0702030302020204" pitchFamily="66" charset="0"/>
              </a:rPr>
              <a:t>internal consistency of </a:t>
            </a:r>
            <a:r>
              <a:rPr lang="en-US" sz="2400" dirty="0" smtClean="0">
                <a:solidFill>
                  <a:srgbClr val="231F20"/>
                </a:solidFill>
                <a:latin typeface="Comic Sans MS" panose="030F0702030302020204" pitchFamily="66" charset="0"/>
              </a:rPr>
              <a:t>a set </a:t>
            </a:r>
            <a:r>
              <a:rPr lang="en-US" sz="2400" dirty="0">
                <a:solidFill>
                  <a:srgbClr val="231F20"/>
                </a:solidFill>
                <a:latin typeface="Comic Sans MS" panose="030F0702030302020204" pitchFamily="66" charset="0"/>
              </a:rPr>
              <a:t>of items, where </a:t>
            </a:r>
            <a:r>
              <a:rPr lang="en-US" sz="2400" dirty="0" smtClean="0">
                <a:solidFill>
                  <a:srgbClr val="231F20"/>
                </a:solidFill>
                <a:latin typeface="Comic Sans MS" panose="030F0702030302020204" pitchFamily="66" charset="0"/>
              </a:rPr>
              <a:t>several items </a:t>
            </a:r>
            <a:r>
              <a:rPr lang="en-US" sz="2400" dirty="0">
                <a:solidFill>
                  <a:srgbClr val="231F20"/>
                </a:solidFill>
                <a:latin typeface="Comic Sans MS" panose="030F0702030302020204" pitchFamily="66" charset="0"/>
              </a:rPr>
              <a:t>are summated in </a:t>
            </a:r>
            <a:r>
              <a:rPr lang="en-US" sz="2400" dirty="0" smtClean="0">
                <a:solidFill>
                  <a:srgbClr val="231F20"/>
                </a:solidFill>
                <a:latin typeface="Comic Sans MS" panose="030F0702030302020204" pitchFamily="66" charset="0"/>
              </a:rPr>
              <a:t>order to </a:t>
            </a:r>
            <a:r>
              <a:rPr lang="en-US" sz="2400" dirty="0">
                <a:solidFill>
                  <a:srgbClr val="231F20"/>
                </a:solidFill>
                <a:latin typeface="Comic Sans MS" panose="030F0702030302020204" pitchFamily="66" charset="0"/>
              </a:rPr>
              <a:t>form a total score for </a:t>
            </a:r>
            <a:r>
              <a:rPr lang="en-US" sz="2400" dirty="0" smtClean="0">
                <a:solidFill>
                  <a:srgbClr val="231F20"/>
                </a:solidFill>
                <a:latin typeface="Comic Sans MS" panose="030F0702030302020204" pitchFamily="66" charset="0"/>
              </a:rPr>
              <a:t>the scale</a:t>
            </a:r>
            <a:r>
              <a:rPr lang="en-US" sz="2400" dirty="0">
                <a:solidFill>
                  <a:srgbClr val="231F20"/>
                </a:solidFill>
                <a:latin typeface="Comic Sans MS" panose="030F0702030302020204" pitchFamily="66" charset="0"/>
              </a:rPr>
              <a:t>.</a:t>
            </a:r>
          </a:p>
        </p:txBody>
      </p:sp>
    </p:spTree>
    <p:extLst>
      <p:ext uri="{BB962C8B-B14F-4D97-AF65-F5344CB8AC3E}">
        <p14:creationId xmlns:p14="http://schemas.microsoft.com/office/powerpoint/2010/main" val="21306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500"/>
                                        <p:tgtEl>
                                          <p:spTgt spid="2">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0" end="10"/>
                                            </p:txEl>
                                          </p:spTgt>
                                        </p:tgtEl>
                                        <p:attrNameLst>
                                          <p:attrName>style.visibility</p:attrName>
                                        </p:attrNameLst>
                                      </p:cBhvr>
                                      <p:to>
                                        <p:strVal val="visible"/>
                                      </p:to>
                                    </p:set>
                                    <p:animEffect transition="in" filter="fade">
                                      <p:cBhvr>
                                        <p:cTn id="26"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90098"/>
            <a:ext cx="12192000" cy="5262979"/>
          </a:xfrm>
          <a:prstGeom prst="rect">
            <a:avLst/>
          </a:prstGeom>
        </p:spPr>
        <p:txBody>
          <a:bodyPr wrap="square">
            <a:spAutoFit/>
          </a:bodyPr>
          <a:lstStyle/>
          <a:p>
            <a:pPr algn="just"/>
            <a:r>
              <a:rPr lang="en-US" sz="2400" b="1" dirty="0" smtClean="0">
                <a:solidFill>
                  <a:srgbClr val="231F20"/>
                </a:solidFill>
                <a:latin typeface="Comic Sans MS" panose="030F0702030302020204" pitchFamily="66" charset="0"/>
              </a:rPr>
              <a:t>Internal consistency reliability</a:t>
            </a:r>
          </a:p>
          <a:p>
            <a:pPr algn="just"/>
            <a:endParaRPr lang="en-US" sz="2400" b="1" dirty="0" smtClean="0">
              <a:solidFill>
                <a:srgbClr val="231F20"/>
              </a:solidFill>
              <a:latin typeface="Comic Sans MS" panose="030F0702030302020204" pitchFamily="66" charset="0"/>
            </a:endParaRPr>
          </a:p>
          <a:p>
            <a:pPr algn="just"/>
            <a:r>
              <a:rPr lang="en-US" sz="2400" dirty="0" smtClean="0">
                <a:solidFill>
                  <a:srgbClr val="231F20"/>
                </a:solidFill>
                <a:latin typeface="Comic Sans MS" panose="030F0702030302020204" pitchFamily="66" charset="0"/>
              </a:rPr>
              <a:t>An approach for assessing the internal consistency of a set of items, where several items are summated in order to form a total score for the scale.</a:t>
            </a:r>
          </a:p>
          <a:p>
            <a:pPr algn="just"/>
            <a:endParaRPr lang="en-US" sz="2400" dirty="0">
              <a:solidFill>
                <a:srgbClr val="231F20"/>
              </a:solidFill>
              <a:latin typeface="Comic Sans MS" panose="030F0702030302020204" pitchFamily="66" charset="0"/>
            </a:endParaRPr>
          </a:p>
          <a:p>
            <a:pPr marL="400050" algn="just"/>
            <a:r>
              <a:rPr lang="en-US" sz="2400" b="1" dirty="0">
                <a:solidFill>
                  <a:srgbClr val="231F20"/>
                </a:solidFill>
                <a:latin typeface="Comic Sans MS" panose="030F0702030302020204" pitchFamily="66" charset="0"/>
              </a:rPr>
              <a:t>Split-half reliability</a:t>
            </a:r>
          </a:p>
          <a:p>
            <a:pPr marL="571500"/>
            <a:r>
              <a:rPr lang="en-US" sz="2400" dirty="0">
                <a:solidFill>
                  <a:srgbClr val="231F20"/>
                </a:solidFill>
                <a:latin typeface="Comic Sans MS" panose="030F0702030302020204" pitchFamily="66" charset="0"/>
              </a:rPr>
              <a:t>A form of internal consistency reliability in which the items constituting the scale are divided into two halves and the resulting half scores are correlated.</a:t>
            </a:r>
          </a:p>
          <a:p>
            <a:pPr marL="571500"/>
            <a:endParaRPr lang="en-US" sz="2400" dirty="0">
              <a:solidFill>
                <a:srgbClr val="231F20"/>
              </a:solidFill>
              <a:latin typeface="Comic Sans MS" panose="030F0702030302020204" pitchFamily="66" charset="0"/>
            </a:endParaRPr>
          </a:p>
          <a:p>
            <a:pPr marL="400050" algn="just"/>
            <a:r>
              <a:rPr lang="en-US" sz="2400" b="1" dirty="0">
                <a:solidFill>
                  <a:srgbClr val="231F20"/>
                </a:solidFill>
                <a:latin typeface="Comic Sans MS" panose="030F0702030302020204" pitchFamily="66" charset="0"/>
              </a:rPr>
              <a:t>Coefficient alpha</a:t>
            </a:r>
          </a:p>
          <a:p>
            <a:pPr marL="571500"/>
            <a:r>
              <a:rPr lang="en-US" sz="2400" dirty="0">
                <a:solidFill>
                  <a:srgbClr val="231F20"/>
                </a:solidFill>
                <a:latin typeface="Comic Sans MS" panose="030F0702030302020204" pitchFamily="66" charset="0"/>
              </a:rPr>
              <a:t>A measure of internal consistency reliability that is the average of all possible split-half coefficients resulting from different </a:t>
            </a:r>
            <a:r>
              <a:rPr lang="en-US" sz="2400" dirty="0" err="1">
                <a:solidFill>
                  <a:srgbClr val="231F20"/>
                </a:solidFill>
                <a:latin typeface="Comic Sans MS" panose="030F0702030302020204" pitchFamily="66" charset="0"/>
              </a:rPr>
              <a:t>splittings</a:t>
            </a:r>
            <a:r>
              <a:rPr lang="en-US" sz="2400" dirty="0">
                <a:solidFill>
                  <a:srgbClr val="231F20"/>
                </a:solidFill>
                <a:latin typeface="Comic Sans MS" panose="030F0702030302020204" pitchFamily="66" charset="0"/>
              </a:rPr>
              <a:t> of the scale items.</a:t>
            </a:r>
          </a:p>
          <a:p>
            <a:pPr marL="571500"/>
            <a:endParaRPr lang="en-US" sz="2400" dirty="0">
              <a:solidFill>
                <a:srgbClr val="231F20"/>
              </a:solidFill>
              <a:latin typeface="Comic Sans MS" panose="030F0702030302020204" pitchFamily="66" charset="0"/>
            </a:endParaRPr>
          </a:p>
          <a:p>
            <a:pPr marL="571500" algn="just"/>
            <a:endParaRPr lang="en-US" sz="2400" dirty="0"/>
          </a:p>
        </p:txBody>
      </p:sp>
    </p:spTree>
    <p:extLst>
      <p:ext uri="{BB962C8B-B14F-4D97-AF65-F5344CB8AC3E}">
        <p14:creationId xmlns:p14="http://schemas.microsoft.com/office/powerpoint/2010/main" val="93186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fade">
                                      <p:cBhvr>
                                        <p:cTn id="23" dur="500"/>
                                        <p:tgtEl>
                                          <p:spTgt spid="2">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fade">
                                      <p:cBhvr>
                                        <p:cTn id="2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4635"/>
            <a:ext cx="12192000" cy="4524315"/>
          </a:xfrm>
          <a:prstGeom prst="rect">
            <a:avLst/>
          </a:prstGeom>
        </p:spPr>
        <p:txBody>
          <a:bodyPr wrap="square">
            <a:spAutoFit/>
          </a:bodyPr>
          <a:lstStyle/>
          <a:p>
            <a:pPr algn="just"/>
            <a:r>
              <a:rPr lang="en-US" sz="2400" b="1" dirty="0">
                <a:solidFill>
                  <a:srgbClr val="231F20"/>
                </a:solidFill>
                <a:latin typeface="Comic Sans MS" panose="030F0702030302020204" pitchFamily="66" charset="0"/>
              </a:rPr>
              <a:t>Content </a:t>
            </a:r>
            <a:r>
              <a:rPr lang="en-US" sz="2400" b="1" dirty="0" smtClean="0">
                <a:solidFill>
                  <a:srgbClr val="231F20"/>
                </a:solidFill>
                <a:latin typeface="Comic Sans MS" panose="030F0702030302020204" pitchFamily="66" charset="0"/>
              </a:rPr>
              <a:t>validity</a:t>
            </a:r>
          </a:p>
          <a:p>
            <a:pPr algn="just"/>
            <a:endParaRPr lang="en-US" sz="2400" dirty="0">
              <a:solidFill>
                <a:srgbClr val="231F20"/>
              </a:solidFill>
              <a:latin typeface="Comic Sans MS" panose="030F0702030302020204" pitchFamily="66" charset="0"/>
            </a:endParaRPr>
          </a:p>
          <a:p>
            <a:pPr algn="just"/>
            <a:r>
              <a:rPr lang="en-US" sz="2400" dirty="0">
                <a:solidFill>
                  <a:srgbClr val="231F20"/>
                </a:solidFill>
                <a:latin typeface="Comic Sans MS" panose="030F0702030302020204" pitchFamily="66" charset="0"/>
              </a:rPr>
              <a:t>A type of validity, </a:t>
            </a:r>
            <a:r>
              <a:rPr lang="en-US" sz="2400" dirty="0" smtClean="0">
                <a:solidFill>
                  <a:srgbClr val="231F20"/>
                </a:solidFill>
                <a:latin typeface="Comic Sans MS" panose="030F0702030302020204" pitchFamily="66" charset="0"/>
              </a:rPr>
              <a:t>sometimes called </a:t>
            </a:r>
            <a:r>
              <a:rPr lang="en-US" sz="2400" dirty="0">
                <a:solidFill>
                  <a:srgbClr val="231F20"/>
                </a:solidFill>
                <a:latin typeface="Comic Sans MS" panose="030F0702030302020204" pitchFamily="66" charset="0"/>
              </a:rPr>
              <a:t>face validity, </a:t>
            </a:r>
            <a:r>
              <a:rPr lang="en-US" sz="2400" dirty="0" smtClean="0">
                <a:solidFill>
                  <a:srgbClr val="231F20"/>
                </a:solidFill>
                <a:latin typeface="Comic Sans MS" panose="030F0702030302020204" pitchFamily="66" charset="0"/>
              </a:rPr>
              <a:t>that consists </a:t>
            </a:r>
            <a:r>
              <a:rPr lang="en-US" sz="2400" dirty="0">
                <a:solidFill>
                  <a:srgbClr val="231F20"/>
                </a:solidFill>
                <a:latin typeface="Comic Sans MS" panose="030F0702030302020204" pitchFamily="66" charset="0"/>
              </a:rPr>
              <a:t>of a subjective </a:t>
            </a:r>
            <a:r>
              <a:rPr lang="en-US" sz="2400" dirty="0" smtClean="0">
                <a:solidFill>
                  <a:srgbClr val="231F20"/>
                </a:solidFill>
                <a:latin typeface="Comic Sans MS" panose="030F0702030302020204" pitchFamily="66" charset="0"/>
              </a:rPr>
              <a:t>but systematic </a:t>
            </a:r>
            <a:r>
              <a:rPr lang="en-US" sz="2400" dirty="0">
                <a:solidFill>
                  <a:srgbClr val="231F20"/>
                </a:solidFill>
                <a:latin typeface="Comic Sans MS" panose="030F0702030302020204" pitchFamily="66" charset="0"/>
              </a:rPr>
              <a:t>evaluation of </a:t>
            </a:r>
            <a:r>
              <a:rPr lang="en-US" sz="2400" dirty="0" smtClean="0">
                <a:solidFill>
                  <a:srgbClr val="231F20"/>
                </a:solidFill>
                <a:latin typeface="Comic Sans MS" panose="030F0702030302020204" pitchFamily="66" charset="0"/>
              </a:rPr>
              <a:t>the representativeness </a:t>
            </a:r>
            <a:r>
              <a:rPr lang="en-US" sz="2400" dirty="0">
                <a:solidFill>
                  <a:srgbClr val="231F20"/>
                </a:solidFill>
                <a:latin typeface="Comic Sans MS" panose="030F0702030302020204" pitchFamily="66" charset="0"/>
              </a:rPr>
              <a:t>of </a:t>
            </a:r>
            <a:r>
              <a:rPr lang="en-US" sz="2400" dirty="0" smtClean="0">
                <a:solidFill>
                  <a:srgbClr val="231F20"/>
                </a:solidFill>
                <a:latin typeface="Comic Sans MS" panose="030F0702030302020204" pitchFamily="66" charset="0"/>
              </a:rPr>
              <a:t>the content </a:t>
            </a:r>
            <a:r>
              <a:rPr lang="en-US" sz="2400" dirty="0">
                <a:solidFill>
                  <a:srgbClr val="231F20"/>
                </a:solidFill>
                <a:latin typeface="Comic Sans MS" panose="030F0702030302020204" pitchFamily="66" charset="0"/>
              </a:rPr>
              <a:t>of a scale for </a:t>
            </a:r>
            <a:r>
              <a:rPr lang="en-US" sz="2400" dirty="0" smtClean="0">
                <a:solidFill>
                  <a:srgbClr val="231F20"/>
                </a:solidFill>
                <a:latin typeface="Comic Sans MS" panose="030F0702030302020204" pitchFamily="66" charset="0"/>
              </a:rPr>
              <a:t>the measuring </a:t>
            </a:r>
            <a:r>
              <a:rPr lang="en-US" sz="2400" dirty="0">
                <a:solidFill>
                  <a:srgbClr val="231F20"/>
                </a:solidFill>
                <a:latin typeface="Comic Sans MS" panose="030F0702030302020204" pitchFamily="66" charset="0"/>
              </a:rPr>
              <a:t>task at hand</a:t>
            </a:r>
            <a:r>
              <a:rPr lang="en-US" sz="2400" dirty="0" smtClean="0">
                <a:solidFill>
                  <a:srgbClr val="231F20"/>
                </a:solidFill>
                <a:latin typeface="Comic Sans MS" panose="030F0702030302020204" pitchFamily="66" charset="0"/>
              </a:rPr>
              <a:t>.</a:t>
            </a:r>
          </a:p>
          <a:p>
            <a:pPr algn="just"/>
            <a:endParaRPr lang="en-US" sz="2400" dirty="0">
              <a:solidFill>
                <a:srgbClr val="231F20"/>
              </a:solidFill>
              <a:latin typeface="Comic Sans MS" panose="030F0702030302020204" pitchFamily="66" charset="0"/>
            </a:endParaRPr>
          </a:p>
          <a:p>
            <a:pPr algn="just"/>
            <a:r>
              <a:rPr lang="en-US" sz="2400" dirty="0" smtClean="0">
                <a:solidFill>
                  <a:srgbClr val="231F20"/>
                </a:solidFill>
                <a:latin typeface="Comic Sans MS" panose="030F0702030302020204" pitchFamily="66" charset="0"/>
              </a:rPr>
              <a:t>The researcher </a:t>
            </a:r>
            <a:r>
              <a:rPr lang="en-US" sz="2400" dirty="0">
                <a:solidFill>
                  <a:srgbClr val="231F20"/>
                </a:solidFill>
                <a:latin typeface="Comic Sans MS" panose="030F0702030302020204" pitchFamily="66" charset="0"/>
              </a:rPr>
              <a:t>or someone else examines whether the scale items adequately cover the </a:t>
            </a:r>
            <a:r>
              <a:rPr lang="en-US" sz="2400" dirty="0" smtClean="0">
                <a:solidFill>
                  <a:srgbClr val="231F20"/>
                </a:solidFill>
                <a:latin typeface="Comic Sans MS" panose="030F0702030302020204" pitchFamily="66" charset="0"/>
              </a:rPr>
              <a:t>entire domain </a:t>
            </a:r>
            <a:r>
              <a:rPr lang="en-US" sz="2400" dirty="0">
                <a:solidFill>
                  <a:srgbClr val="231F20"/>
                </a:solidFill>
                <a:latin typeface="Comic Sans MS" panose="030F0702030302020204" pitchFamily="66" charset="0"/>
              </a:rPr>
              <a:t>of the construct being measured. </a:t>
            </a:r>
            <a:endParaRPr lang="en-US" sz="2400" dirty="0" smtClean="0">
              <a:solidFill>
                <a:srgbClr val="231F20"/>
              </a:solidFill>
              <a:latin typeface="Comic Sans MS" panose="030F0702030302020204" pitchFamily="66" charset="0"/>
            </a:endParaRPr>
          </a:p>
          <a:p>
            <a:pPr algn="just"/>
            <a:endParaRPr lang="en-US" sz="2400" dirty="0">
              <a:solidFill>
                <a:srgbClr val="231F20"/>
              </a:solidFill>
              <a:latin typeface="Comic Sans MS" panose="030F0702030302020204" pitchFamily="66" charset="0"/>
            </a:endParaRPr>
          </a:p>
          <a:p>
            <a:pPr algn="just"/>
            <a:r>
              <a:rPr lang="en-US" sz="2400" dirty="0" smtClean="0">
                <a:solidFill>
                  <a:srgbClr val="231F20"/>
                </a:solidFill>
                <a:latin typeface="Comic Sans MS" panose="030F0702030302020204" pitchFamily="66" charset="0"/>
              </a:rPr>
              <a:t>Thus</a:t>
            </a:r>
            <a:r>
              <a:rPr lang="en-US" sz="2400" dirty="0">
                <a:solidFill>
                  <a:srgbClr val="231F20"/>
                </a:solidFill>
                <a:latin typeface="Comic Sans MS" panose="030F0702030302020204" pitchFamily="66" charset="0"/>
              </a:rPr>
              <a:t>, a scale designed to measure car </a:t>
            </a:r>
            <a:r>
              <a:rPr lang="en-US" sz="2400" dirty="0" smtClean="0">
                <a:solidFill>
                  <a:srgbClr val="231F20"/>
                </a:solidFill>
                <a:latin typeface="Comic Sans MS" panose="030F0702030302020204" pitchFamily="66" charset="0"/>
              </a:rPr>
              <a:t>manufacturer image would be considered inadequate if it </a:t>
            </a:r>
            <a:r>
              <a:rPr lang="en-US" sz="2400" dirty="0">
                <a:solidFill>
                  <a:srgbClr val="231F20"/>
                </a:solidFill>
                <a:latin typeface="Comic Sans MS" panose="030F0702030302020204" pitchFamily="66" charset="0"/>
              </a:rPr>
              <a:t>omitted any of the major </a:t>
            </a:r>
            <a:r>
              <a:rPr lang="en-US" sz="2400" dirty="0" smtClean="0">
                <a:solidFill>
                  <a:srgbClr val="231F20"/>
                </a:solidFill>
                <a:latin typeface="Comic Sans MS" panose="030F0702030302020204" pitchFamily="66" charset="0"/>
              </a:rPr>
              <a:t>dimensions (</a:t>
            </a:r>
            <a:r>
              <a:rPr lang="en-US" sz="2400" dirty="0">
                <a:solidFill>
                  <a:srgbClr val="231F20"/>
                </a:solidFill>
                <a:latin typeface="Comic Sans MS" panose="030F0702030302020204" pitchFamily="66" charset="0"/>
              </a:rPr>
              <a:t>country of origin, range of cars, quality of cars, car performance, etc.). </a:t>
            </a:r>
            <a:endParaRPr lang="en-US" sz="2400"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41688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34799"/>
            <a:ext cx="12192000" cy="3812262"/>
          </a:xfrm>
          <a:prstGeom prst="rect">
            <a:avLst/>
          </a:prstGeom>
        </p:spPr>
        <p:txBody>
          <a:bodyPr wrap="square">
            <a:spAutoFit/>
          </a:bodyPr>
          <a:lstStyle/>
          <a:p>
            <a:pPr algn="just">
              <a:lnSpc>
                <a:spcPct val="107000"/>
              </a:lnSpc>
              <a:spcAft>
                <a:spcPts val="800"/>
              </a:spcAft>
            </a:pPr>
            <a:r>
              <a:rPr lang="en-US" sz="2400" i="1" dirty="0">
                <a:solidFill>
                  <a:srgbClr val="000000"/>
                </a:solidFill>
                <a:latin typeface="Comic Sans MS" panose="030F0702030302020204" pitchFamily="66" charset="0"/>
                <a:ea typeface="Calibri" panose="020F0502020204030204" pitchFamily="34" charset="0"/>
              </a:rPr>
              <a:t>Content validity refers to whether the items on your test actually test what you're looking at, and that the test is representative of it. </a:t>
            </a:r>
            <a:endParaRPr lang="en-US" sz="2400" i="1" dirty="0" smtClean="0">
              <a:solidFill>
                <a:srgbClr val="000000"/>
              </a:solidFill>
              <a:latin typeface="Comic Sans MS" panose="030F0702030302020204" pitchFamily="66" charset="0"/>
              <a:ea typeface="Calibri" panose="020F0502020204030204" pitchFamily="34" charset="0"/>
            </a:endParaRPr>
          </a:p>
          <a:p>
            <a:pPr algn="just">
              <a:lnSpc>
                <a:spcPct val="107000"/>
              </a:lnSpc>
              <a:spcAft>
                <a:spcPts val="800"/>
              </a:spcAft>
            </a:pPr>
            <a:endParaRPr lang="en-US" sz="2400" i="1" dirty="0">
              <a:solidFill>
                <a:srgbClr val="000000"/>
              </a:solidFill>
              <a:latin typeface="Comic Sans MS" panose="030F0702030302020204" pitchFamily="66" charset="0"/>
              <a:ea typeface="Calibri" panose="020F0502020204030204" pitchFamily="34" charset="0"/>
            </a:endParaRPr>
          </a:p>
          <a:p>
            <a:pPr algn="just">
              <a:lnSpc>
                <a:spcPct val="107000"/>
              </a:lnSpc>
              <a:spcAft>
                <a:spcPts val="800"/>
              </a:spcAft>
            </a:pPr>
            <a:r>
              <a:rPr lang="en-US" sz="2400" i="1" dirty="0" smtClean="0">
                <a:solidFill>
                  <a:srgbClr val="000000"/>
                </a:solidFill>
                <a:latin typeface="Comic Sans MS" panose="030F0702030302020204" pitchFamily="66" charset="0"/>
                <a:ea typeface="Calibri" panose="020F0502020204030204" pitchFamily="34" charset="0"/>
              </a:rPr>
              <a:t>For </a:t>
            </a:r>
            <a:r>
              <a:rPr lang="en-US" sz="2400" i="1" dirty="0">
                <a:solidFill>
                  <a:srgbClr val="000000"/>
                </a:solidFill>
                <a:latin typeface="Comic Sans MS" panose="030F0702030302020204" pitchFamily="66" charset="0"/>
                <a:ea typeface="Calibri" panose="020F0502020204030204" pitchFamily="34" charset="0"/>
              </a:rPr>
              <a:t>example, </a:t>
            </a:r>
            <a:endParaRPr lang="en-US" sz="2400" i="1" dirty="0" smtClean="0">
              <a:solidFill>
                <a:srgbClr val="000000"/>
              </a:solidFill>
              <a:latin typeface="Comic Sans MS" panose="030F0702030302020204" pitchFamily="66" charset="0"/>
              <a:ea typeface="Calibri" panose="020F0502020204030204" pitchFamily="34" charset="0"/>
            </a:endParaRPr>
          </a:p>
          <a:p>
            <a:pPr algn="just">
              <a:lnSpc>
                <a:spcPct val="107000"/>
              </a:lnSpc>
              <a:spcAft>
                <a:spcPts val="800"/>
              </a:spcAft>
            </a:pPr>
            <a:endParaRPr lang="en-US" sz="900" i="1" dirty="0">
              <a:solidFill>
                <a:srgbClr val="000000"/>
              </a:solidFill>
              <a:latin typeface="Comic Sans MS" panose="030F0702030302020204" pitchFamily="66" charset="0"/>
              <a:ea typeface="Calibri" panose="020F0502020204030204" pitchFamily="34" charset="0"/>
            </a:endParaRPr>
          </a:p>
          <a:p>
            <a:pPr algn="just">
              <a:lnSpc>
                <a:spcPct val="107000"/>
              </a:lnSpc>
              <a:spcAft>
                <a:spcPts val="800"/>
              </a:spcAft>
            </a:pPr>
            <a:r>
              <a:rPr lang="en-US" sz="2400" i="1" dirty="0" smtClean="0">
                <a:solidFill>
                  <a:srgbClr val="000000"/>
                </a:solidFill>
                <a:latin typeface="Comic Sans MS" panose="030F0702030302020204" pitchFamily="66" charset="0"/>
                <a:ea typeface="Calibri" panose="020F0502020204030204" pitchFamily="34" charset="0"/>
              </a:rPr>
              <a:t>It </a:t>
            </a:r>
            <a:r>
              <a:rPr lang="en-US" sz="2400" i="1" dirty="0">
                <a:solidFill>
                  <a:srgbClr val="000000"/>
                </a:solidFill>
                <a:latin typeface="Comic Sans MS" panose="030F0702030302020204" pitchFamily="66" charset="0"/>
                <a:ea typeface="Calibri" panose="020F0502020204030204" pitchFamily="34" charset="0"/>
              </a:rPr>
              <a:t>would be invalid to include a spelling question on a test of mathematical ability (as it isn't testing what you're looking at), and it would also be invalid to test mathematical ability by just using addition questions (as there is a lot more to mathematical ability than addition, e.g. subtraction, multiplication etc.).</a:t>
            </a:r>
          </a:p>
        </p:txBody>
      </p:sp>
    </p:spTree>
    <p:extLst>
      <p:ext uri="{BB962C8B-B14F-4D97-AF65-F5344CB8AC3E}">
        <p14:creationId xmlns:p14="http://schemas.microsoft.com/office/powerpoint/2010/main" val="11843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51"/>
            <a:ext cx="12192000" cy="6801862"/>
          </a:xfrm>
          <a:prstGeom prst="rect">
            <a:avLst/>
          </a:prstGeom>
        </p:spPr>
        <p:txBody>
          <a:bodyPr wrap="square">
            <a:spAutoFit/>
          </a:bodyPr>
          <a:lstStyle/>
          <a:p>
            <a:pPr algn="just"/>
            <a:r>
              <a:rPr lang="en-US" sz="2400" b="1" dirty="0">
                <a:solidFill>
                  <a:srgbClr val="231F20"/>
                </a:solidFill>
                <a:latin typeface="Comic Sans MS" panose="030F0702030302020204" pitchFamily="66" charset="0"/>
              </a:rPr>
              <a:t>Criterion validity </a:t>
            </a:r>
            <a:r>
              <a:rPr lang="en-US" sz="2400" dirty="0">
                <a:solidFill>
                  <a:srgbClr val="231F20"/>
                </a:solidFill>
                <a:latin typeface="Comic Sans MS" panose="030F0702030302020204" pitchFamily="66" charset="0"/>
              </a:rPr>
              <a:t>reflects whether a scale performs as expected in relation to </a:t>
            </a:r>
            <a:r>
              <a:rPr lang="en-US" sz="2400" dirty="0" smtClean="0">
                <a:solidFill>
                  <a:srgbClr val="231F20"/>
                </a:solidFill>
                <a:latin typeface="Comic Sans MS" panose="030F0702030302020204" pitchFamily="66" charset="0"/>
              </a:rPr>
              <a:t>other selected </a:t>
            </a:r>
            <a:r>
              <a:rPr lang="en-US" sz="2400" dirty="0">
                <a:solidFill>
                  <a:srgbClr val="231F20"/>
                </a:solidFill>
                <a:latin typeface="Comic Sans MS" panose="030F0702030302020204" pitchFamily="66" charset="0"/>
              </a:rPr>
              <a:t>variables (criterion variables) as meaningful criteria. </a:t>
            </a:r>
            <a:endParaRPr lang="en-US" sz="2400" dirty="0" smtClean="0">
              <a:solidFill>
                <a:srgbClr val="231F20"/>
              </a:solidFill>
              <a:latin typeface="Comic Sans MS" panose="030F0702030302020204" pitchFamily="66" charset="0"/>
            </a:endParaRPr>
          </a:p>
          <a:p>
            <a:pPr algn="just"/>
            <a:endParaRPr lang="en-US" sz="2400" dirty="0">
              <a:solidFill>
                <a:srgbClr val="231F20"/>
              </a:solidFill>
              <a:latin typeface="Comic Sans MS" panose="030F0702030302020204" pitchFamily="66" charset="0"/>
            </a:endParaRPr>
          </a:p>
          <a:p>
            <a:pPr algn="just"/>
            <a:r>
              <a:rPr lang="en-US" sz="2400" u="sng" dirty="0" smtClean="0">
                <a:solidFill>
                  <a:srgbClr val="231F20"/>
                </a:solidFill>
                <a:latin typeface="Comic Sans MS" panose="030F0702030302020204" pitchFamily="66" charset="0"/>
              </a:rPr>
              <a:t>If</a:t>
            </a:r>
            <a:r>
              <a:rPr lang="en-US" sz="2400" u="sng" dirty="0">
                <a:solidFill>
                  <a:srgbClr val="231F20"/>
                </a:solidFill>
                <a:latin typeface="Comic Sans MS" panose="030F0702030302020204" pitchFamily="66" charset="0"/>
              </a:rPr>
              <a:t>, for example, a scale </a:t>
            </a:r>
            <a:r>
              <a:rPr lang="en-US" sz="2400" u="sng" dirty="0" smtClean="0">
                <a:solidFill>
                  <a:srgbClr val="231F20"/>
                </a:solidFill>
                <a:latin typeface="Comic Sans MS" panose="030F0702030302020204" pitchFamily="66" charset="0"/>
              </a:rPr>
              <a:t>is designed </a:t>
            </a:r>
            <a:r>
              <a:rPr lang="en-US" sz="2400" u="sng" dirty="0">
                <a:solidFill>
                  <a:srgbClr val="231F20"/>
                </a:solidFill>
                <a:latin typeface="Comic Sans MS" panose="030F0702030302020204" pitchFamily="66" charset="0"/>
              </a:rPr>
              <a:t>to measure loyalty in customers, criterion validity might be determined by </a:t>
            </a:r>
            <a:r>
              <a:rPr lang="en-US" sz="2400" u="sng" dirty="0" smtClean="0">
                <a:solidFill>
                  <a:srgbClr val="231F20"/>
                </a:solidFill>
                <a:latin typeface="Comic Sans MS" panose="030F0702030302020204" pitchFamily="66" charset="0"/>
              </a:rPr>
              <a:t>comparing </a:t>
            </a:r>
            <a:r>
              <a:rPr lang="en-US" sz="2400" u="sng" dirty="0">
                <a:solidFill>
                  <a:srgbClr val="231F20"/>
                </a:solidFill>
                <a:latin typeface="Comic Sans MS" panose="030F0702030302020204" pitchFamily="66" charset="0"/>
              </a:rPr>
              <a:t>the results generated by this scale with results generated by observing the extent </a:t>
            </a:r>
            <a:r>
              <a:rPr lang="en-US" sz="2400" u="sng" dirty="0" smtClean="0">
                <a:solidFill>
                  <a:srgbClr val="231F20"/>
                </a:solidFill>
                <a:latin typeface="Comic Sans MS" panose="030F0702030302020204" pitchFamily="66" charset="0"/>
              </a:rPr>
              <a:t>of repeat </a:t>
            </a:r>
            <a:r>
              <a:rPr lang="en-US" sz="2400" u="sng" dirty="0">
                <a:solidFill>
                  <a:srgbClr val="231F20"/>
                </a:solidFill>
                <a:latin typeface="Comic Sans MS" panose="030F0702030302020204" pitchFamily="66" charset="0"/>
              </a:rPr>
              <a:t>purchasing. </a:t>
            </a:r>
            <a:endParaRPr lang="en-US" sz="2400" u="sng" dirty="0" smtClean="0">
              <a:solidFill>
                <a:srgbClr val="231F20"/>
              </a:solidFill>
              <a:latin typeface="Comic Sans MS" panose="030F0702030302020204" pitchFamily="66" charset="0"/>
            </a:endParaRPr>
          </a:p>
          <a:p>
            <a:pPr algn="just"/>
            <a:endParaRPr lang="en-US" sz="1000" dirty="0">
              <a:solidFill>
                <a:srgbClr val="231F20"/>
              </a:solidFill>
              <a:latin typeface="Comic Sans MS" panose="030F0702030302020204" pitchFamily="66" charset="0"/>
            </a:endParaRPr>
          </a:p>
          <a:p>
            <a:pPr algn="just"/>
            <a:endParaRPr lang="en-US" sz="900" dirty="0">
              <a:solidFill>
                <a:srgbClr val="231F20"/>
              </a:solidFill>
              <a:latin typeface="Comic Sans MS" panose="030F0702030302020204" pitchFamily="66" charset="0"/>
            </a:endParaRPr>
          </a:p>
          <a:p>
            <a:pPr marL="800100" algn="just"/>
            <a:r>
              <a:rPr lang="en-US" sz="2400" b="1" dirty="0">
                <a:solidFill>
                  <a:srgbClr val="231F20"/>
                </a:solidFill>
                <a:latin typeface="Comic Sans MS" panose="030F0702030302020204" pitchFamily="66" charset="0"/>
              </a:rPr>
              <a:t>Concurrent validity </a:t>
            </a:r>
            <a:r>
              <a:rPr lang="en-US" sz="2400" dirty="0">
                <a:solidFill>
                  <a:srgbClr val="231F20"/>
                </a:solidFill>
                <a:latin typeface="Comic Sans MS" panose="030F0702030302020204" pitchFamily="66" charset="0"/>
              </a:rPr>
              <a:t>is assessed when the data on the scale being evaluated (e.g. </a:t>
            </a:r>
            <a:r>
              <a:rPr lang="en-US" sz="2400" dirty="0" smtClean="0">
                <a:solidFill>
                  <a:srgbClr val="231F20"/>
                </a:solidFill>
                <a:latin typeface="Comic Sans MS" panose="030F0702030302020204" pitchFamily="66" charset="0"/>
              </a:rPr>
              <a:t>loyalty  scale</a:t>
            </a:r>
            <a:r>
              <a:rPr lang="en-US" sz="2400" dirty="0">
                <a:solidFill>
                  <a:srgbClr val="231F20"/>
                </a:solidFill>
                <a:latin typeface="Comic Sans MS" panose="030F0702030302020204" pitchFamily="66" charset="0"/>
              </a:rPr>
              <a:t>) and the criterion variables (e.g. repeat purchasing) are collected at the same time</a:t>
            </a:r>
            <a:r>
              <a:rPr lang="en-US" sz="2400" dirty="0" smtClean="0">
                <a:solidFill>
                  <a:srgbClr val="231F20"/>
                </a:solidFill>
                <a:latin typeface="Comic Sans MS" panose="030F0702030302020204" pitchFamily="66" charset="0"/>
              </a:rPr>
              <a:t>.</a:t>
            </a:r>
          </a:p>
          <a:p>
            <a:pPr marL="800100"/>
            <a:endParaRPr lang="en-US" sz="900" dirty="0">
              <a:solidFill>
                <a:srgbClr val="231F20"/>
              </a:solidFill>
              <a:latin typeface="Comic Sans MS" panose="030F0702030302020204" pitchFamily="66" charset="0"/>
            </a:endParaRPr>
          </a:p>
          <a:p>
            <a:pPr marL="800100" algn="just"/>
            <a:r>
              <a:rPr lang="en-US" sz="2400" b="1" dirty="0">
                <a:solidFill>
                  <a:srgbClr val="231F20"/>
                </a:solidFill>
                <a:latin typeface="Comic Sans MS" panose="030F0702030302020204" pitchFamily="66" charset="0"/>
              </a:rPr>
              <a:t>Predictive validity </a:t>
            </a:r>
            <a:r>
              <a:rPr lang="en-US" sz="2400" dirty="0">
                <a:solidFill>
                  <a:srgbClr val="231F20"/>
                </a:solidFill>
                <a:latin typeface="Comic Sans MS" panose="030F0702030302020204" pitchFamily="66" charset="0"/>
              </a:rPr>
              <a:t>is concerned with how well a scale can forecast a future criterion. </a:t>
            </a:r>
            <a:r>
              <a:rPr lang="en-US" sz="2400" dirty="0" smtClean="0">
                <a:solidFill>
                  <a:srgbClr val="231F20"/>
                </a:solidFill>
                <a:latin typeface="Comic Sans MS" panose="030F0702030302020204" pitchFamily="66" charset="0"/>
              </a:rPr>
              <a:t>To assess </a:t>
            </a:r>
            <a:r>
              <a:rPr lang="en-US" sz="2400" dirty="0">
                <a:solidFill>
                  <a:srgbClr val="231F20"/>
                </a:solidFill>
                <a:latin typeface="Comic Sans MS" panose="030F0702030302020204" pitchFamily="66" charset="0"/>
              </a:rPr>
              <a:t>predictive validity, the researcher collects data on the scale at one point in time </a:t>
            </a:r>
            <a:r>
              <a:rPr lang="en-US" sz="2400" dirty="0" smtClean="0">
                <a:solidFill>
                  <a:srgbClr val="231F20"/>
                </a:solidFill>
                <a:latin typeface="Comic Sans MS" panose="030F0702030302020204" pitchFamily="66" charset="0"/>
              </a:rPr>
              <a:t>and data </a:t>
            </a:r>
            <a:r>
              <a:rPr lang="en-US" sz="2400" dirty="0">
                <a:solidFill>
                  <a:srgbClr val="231F20"/>
                </a:solidFill>
                <a:latin typeface="Comic Sans MS" panose="030F0702030302020204" pitchFamily="66" charset="0"/>
              </a:rPr>
              <a:t>on the criterion variables at a future time. For example, attitudes towards how </a:t>
            </a:r>
            <a:r>
              <a:rPr lang="en-US" sz="2400" dirty="0" smtClean="0">
                <a:solidFill>
                  <a:srgbClr val="231F20"/>
                </a:solidFill>
                <a:latin typeface="Comic Sans MS" panose="030F0702030302020204" pitchFamily="66" charset="0"/>
              </a:rPr>
              <a:t>loyal customers </a:t>
            </a:r>
            <a:r>
              <a:rPr lang="en-US" sz="2400" dirty="0">
                <a:solidFill>
                  <a:srgbClr val="231F20"/>
                </a:solidFill>
                <a:latin typeface="Comic Sans MS" panose="030F0702030302020204" pitchFamily="66" charset="0"/>
              </a:rPr>
              <a:t>feel to a particular brand could be used to predict future repeat purchases </a:t>
            </a:r>
            <a:r>
              <a:rPr lang="en-US" sz="2400" dirty="0" smtClean="0">
                <a:solidFill>
                  <a:srgbClr val="231F20"/>
                </a:solidFill>
                <a:latin typeface="Comic Sans MS" panose="030F0702030302020204" pitchFamily="66" charset="0"/>
              </a:rPr>
              <a:t>of that </a:t>
            </a:r>
            <a:r>
              <a:rPr lang="en-US" sz="2400" dirty="0">
                <a:solidFill>
                  <a:srgbClr val="231F20"/>
                </a:solidFill>
                <a:latin typeface="Comic Sans MS" panose="030F0702030302020204" pitchFamily="66" charset="0"/>
              </a:rPr>
              <a:t>brand. The predicted and actual purchases are compared to assess the </a:t>
            </a:r>
            <a:r>
              <a:rPr lang="en-US" sz="2400" dirty="0" smtClean="0">
                <a:solidFill>
                  <a:srgbClr val="231F20"/>
                </a:solidFill>
                <a:latin typeface="Comic Sans MS" panose="030F0702030302020204" pitchFamily="66" charset="0"/>
              </a:rPr>
              <a:t>predictive validity </a:t>
            </a:r>
            <a:r>
              <a:rPr lang="en-US" sz="2400" dirty="0">
                <a:solidFill>
                  <a:srgbClr val="231F20"/>
                </a:solidFill>
                <a:latin typeface="Comic Sans MS" panose="030F0702030302020204" pitchFamily="66" charset="0"/>
              </a:rPr>
              <a:t>of the attitudinal scale.</a:t>
            </a:r>
          </a:p>
          <a:p>
            <a:pPr algn="just"/>
            <a:endParaRPr lang="en-US" sz="2400" dirty="0">
              <a:solidFill>
                <a:srgbClr val="231F20"/>
              </a:solidFill>
              <a:latin typeface="Comic Sans MS" panose="030F0702030302020204" pitchFamily="66" charset="0"/>
            </a:endParaRPr>
          </a:p>
        </p:txBody>
      </p:sp>
    </p:spTree>
    <p:extLst>
      <p:ext uri="{BB962C8B-B14F-4D97-AF65-F5344CB8AC3E}">
        <p14:creationId xmlns:p14="http://schemas.microsoft.com/office/powerpoint/2010/main" val="55017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00866"/>
            <a:ext cx="12192000" cy="6001643"/>
          </a:xfrm>
          <a:prstGeom prst="rect">
            <a:avLst/>
          </a:prstGeom>
        </p:spPr>
        <p:txBody>
          <a:bodyPr wrap="square">
            <a:spAutoFit/>
          </a:bodyPr>
          <a:lstStyle/>
          <a:p>
            <a:pPr algn="just"/>
            <a:r>
              <a:rPr lang="en-US" sz="2400" b="1" dirty="0">
                <a:solidFill>
                  <a:srgbClr val="231F20"/>
                </a:solidFill>
                <a:latin typeface="Comic Sans MS" panose="030F0702030302020204" pitchFamily="66" charset="0"/>
              </a:rPr>
              <a:t>Construct validity </a:t>
            </a:r>
            <a:endParaRPr lang="en-US" sz="2400" b="1" dirty="0" smtClean="0">
              <a:solidFill>
                <a:srgbClr val="231F20"/>
              </a:solidFill>
              <a:latin typeface="Comic Sans MS" panose="030F0702030302020204" pitchFamily="66" charset="0"/>
            </a:endParaRPr>
          </a:p>
          <a:p>
            <a:pPr algn="just"/>
            <a:endParaRPr lang="en-US" sz="2400" b="1" dirty="0">
              <a:solidFill>
                <a:srgbClr val="231F20"/>
              </a:solidFill>
              <a:latin typeface="Comic Sans MS" panose="030F0702030302020204" pitchFamily="66" charset="0"/>
            </a:endParaRPr>
          </a:p>
          <a:p>
            <a:pPr algn="just"/>
            <a:r>
              <a:rPr lang="en-US" sz="2400" dirty="0" smtClean="0">
                <a:solidFill>
                  <a:srgbClr val="231F20"/>
                </a:solidFill>
                <a:latin typeface="Comic Sans MS" panose="030F0702030302020204" pitchFamily="66" charset="0"/>
              </a:rPr>
              <a:t>Construct validity addresses </a:t>
            </a:r>
            <a:r>
              <a:rPr lang="en-US" sz="2400" dirty="0">
                <a:solidFill>
                  <a:srgbClr val="231F20"/>
                </a:solidFill>
                <a:latin typeface="Comic Sans MS" panose="030F0702030302020204" pitchFamily="66" charset="0"/>
              </a:rPr>
              <a:t>the question of what construct or characteristic the </a:t>
            </a:r>
            <a:r>
              <a:rPr lang="en-US" sz="2400" dirty="0" smtClean="0">
                <a:solidFill>
                  <a:srgbClr val="231F20"/>
                </a:solidFill>
                <a:latin typeface="Comic Sans MS" panose="030F0702030302020204" pitchFamily="66" charset="0"/>
              </a:rPr>
              <a:t>scale is</a:t>
            </a:r>
            <a:r>
              <a:rPr lang="en-US" sz="2400" dirty="0">
                <a:solidFill>
                  <a:srgbClr val="231F20"/>
                </a:solidFill>
                <a:latin typeface="Comic Sans MS" panose="030F0702030302020204" pitchFamily="66" charset="0"/>
              </a:rPr>
              <a:t>, in fact, measuring. </a:t>
            </a:r>
            <a:r>
              <a:rPr lang="en-US" sz="2400" dirty="0" smtClean="0">
                <a:solidFill>
                  <a:srgbClr val="231F20"/>
                </a:solidFill>
                <a:latin typeface="Comic Sans MS" panose="030F0702030302020204" pitchFamily="66" charset="0"/>
              </a:rPr>
              <a:t>Thus</a:t>
            </a:r>
            <a:r>
              <a:rPr lang="en-US" sz="2400" dirty="0">
                <a:solidFill>
                  <a:srgbClr val="231F20"/>
                </a:solidFill>
                <a:latin typeface="Comic Sans MS" panose="030F0702030302020204" pitchFamily="66" charset="0"/>
              </a:rPr>
              <a:t>, construct validity requires a sound theory of </a:t>
            </a:r>
            <a:r>
              <a:rPr lang="en-US" sz="2400" dirty="0" smtClean="0">
                <a:solidFill>
                  <a:srgbClr val="231F20"/>
                </a:solidFill>
                <a:latin typeface="Comic Sans MS" panose="030F0702030302020204" pitchFamily="66" charset="0"/>
              </a:rPr>
              <a:t>the nature </a:t>
            </a:r>
            <a:r>
              <a:rPr lang="en-US" sz="2400" dirty="0">
                <a:solidFill>
                  <a:srgbClr val="231F20"/>
                </a:solidFill>
                <a:latin typeface="Comic Sans MS" panose="030F0702030302020204" pitchFamily="66" charset="0"/>
              </a:rPr>
              <a:t>of the construct being measured and how it relates to other constructs. </a:t>
            </a:r>
            <a:r>
              <a:rPr lang="en-US" sz="2400" dirty="0" smtClean="0">
                <a:solidFill>
                  <a:srgbClr val="231F20"/>
                </a:solidFill>
                <a:latin typeface="Comic Sans MS" panose="030F0702030302020204" pitchFamily="66" charset="0"/>
              </a:rPr>
              <a:t>Construct </a:t>
            </a:r>
            <a:r>
              <a:rPr lang="en-US" sz="2400" dirty="0">
                <a:solidFill>
                  <a:srgbClr val="231F20"/>
                </a:solidFill>
                <a:latin typeface="Comic Sans MS" panose="030F0702030302020204" pitchFamily="66" charset="0"/>
              </a:rPr>
              <a:t>validity includes convergent, discriminant and </a:t>
            </a:r>
            <a:r>
              <a:rPr lang="en-US" sz="2400" dirty="0" smtClean="0">
                <a:solidFill>
                  <a:srgbClr val="231F20"/>
                </a:solidFill>
                <a:latin typeface="Comic Sans MS" panose="030F0702030302020204" pitchFamily="66" charset="0"/>
              </a:rPr>
              <a:t>validity.</a:t>
            </a:r>
          </a:p>
          <a:p>
            <a:pPr algn="just"/>
            <a:endParaRPr lang="en-US" sz="2400" dirty="0">
              <a:solidFill>
                <a:srgbClr val="231F20"/>
              </a:solidFill>
              <a:latin typeface="Comic Sans MS" panose="030F0702030302020204" pitchFamily="66" charset="0"/>
            </a:endParaRPr>
          </a:p>
          <a:p>
            <a:pPr algn="just"/>
            <a:endParaRPr lang="en-US" sz="2400" dirty="0" smtClean="0">
              <a:solidFill>
                <a:srgbClr val="231F20"/>
              </a:solidFill>
              <a:latin typeface="Comic Sans MS" panose="030F0702030302020204" pitchFamily="66" charset="0"/>
            </a:endParaRPr>
          </a:p>
          <a:p>
            <a:pPr marL="457200" algn="just"/>
            <a:r>
              <a:rPr lang="en-US" sz="2400" b="1" dirty="0">
                <a:latin typeface="Comic Sans MS" panose="030F0702030302020204" pitchFamily="66" charset="0"/>
              </a:rPr>
              <a:t>Convergent validity </a:t>
            </a:r>
            <a:r>
              <a:rPr lang="en-US" sz="2400" dirty="0">
                <a:latin typeface="Comic Sans MS" panose="030F0702030302020204" pitchFamily="66" charset="0"/>
              </a:rPr>
              <a:t>is the extent to which the scale correlates positively with </a:t>
            </a:r>
            <a:r>
              <a:rPr lang="en-US" sz="2400" dirty="0" smtClean="0">
                <a:latin typeface="Comic Sans MS" panose="030F0702030302020204" pitchFamily="66" charset="0"/>
              </a:rPr>
              <a:t>other measurements </a:t>
            </a:r>
            <a:r>
              <a:rPr lang="en-US" sz="2400" dirty="0">
                <a:latin typeface="Comic Sans MS" panose="030F0702030302020204" pitchFamily="66" charset="0"/>
              </a:rPr>
              <a:t>of the same construct. It is not necessary that all these measurements </a:t>
            </a:r>
            <a:r>
              <a:rPr lang="en-US" sz="2400" dirty="0" smtClean="0">
                <a:latin typeface="Comic Sans MS" panose="030F0702030302020204" pitchFamily="66" charset="0"/>
              </a:rPr>
              <a:t>be obtained </a:t>
            </a:r>
            <a:r>
              <a:rPr lang="en-US" sz="2400" dirty="0">
                <a:latin typeface="Comic Sans MS" panose="030F0702030302020204" pitchFamily="66" charset="0"/>
              </a:rPr>
              <a:t>by using conventional scaling techniques. </a:t>
            </a:r>
            <a:endParaRPr lang="en-US" sz="2400" dirty="0" smtClean="0">
              <a:latin typeface="Comic Sans MS" panose="030F0702030302020204" pitchFamily="66" charset="0"/>
            </a:endParaRPr>
          </a:p>
          <a:p>
            <a:pPr marL="457200" algn="just"/>
            <a:endParaRPr lang="en-US" sz="2400" dirty="0">
              <a:solidFill>
                <a:srgbClr val="231F20"/>
              </a:solidFill>
              <a:latin typeface="Comic Sans MS" panose="030F0702030302020204" pitchFamily="66" charset="0"/>
            </a:endParaRPr>
          </a:p>
          <a:p>
            <a:pPr marL="457200" algn="just"/>
            <a:r>
              <a:rPr lang="en-US" sz="2400" b="1" dirty="0">
                <a:latin typeface="Comic Sans MS" panose="030F0702030302020204" pitchFamily="66" charset="0"/>
              </a:rPr>
              <a:t>Discriminant validity </a:t>
            </a:r>
            <a:r>
              <a:rPr lang="en-US" sz="2400" dirty="0">
                <a:latin typeface="Comic Sans MS" panose="030F0702030302020204" pitchFamily="66" charset="0"/>
              </a:rPr>
              <a:t>is the extent </a:t>
            </a:r>
            <a:r>
              <a:rPr lang="en-US" sz="2400" dirty="0" smtClean="0">
                <a:latin typeface="Comic Sans MS" panose="030F0702030302020204" pitchFamily="66" charset="0"/>
              </a:rPr>
              <a:t>to which </a:t>
            </a:r>
            <a:r>
              <a:rPr lang="en-US" sz="2400" dirty="0">
                <a:latin typeface="Comic Sans MS" panose="030F0702030302020204" pitchFamily="66" charset="0"/>
              </a:rPr>
              <a:t>a measure does not correlate with other constructs from which it is supposed </a:t>
            </a:r>
            <a:r>
              <a:rPr lang="en-US" sz="2400" dirty="0" smtClean="0">
                <a:latin typeface="Comic Sans MS" panose="030F0702030302020204" pitchFamily="66" charset="0"/>
              </a:rPr>
              <a:t>to differ</a:t>
            </a:r>
            <a:r>
              <a:rPr lang="en-US" sz="2400" dirty="0">
                <a:latin typeface="Comic Sans MS" panose="030F0702030302020204" pitchFamily="66" charset="0"/>
              </a:rPr>
              <a:t>. It involves demonstrating a lack of correlation among differing constructs.</a:t>
            </a:r>
          </a:p>
          <a:p>
            <a:pPr marL="457200" algn="just"/>
            <a:endParaRPr lang="en-US" sz="2400" dirty="0">
              <a:solidFill>
                <a:srgbClr val="231F20"/>
              </a:solidFill>
              <a:latin typeface="Comic Sans MS" panose="030F0702030302020204" pitchFamily="66" charset="0"/>
            </a:endParaRPr>
          </a:p>
        </p:txBody>
      </p:sp>
    </p:spTree>
    <p:extLst>
      <p:ext uri="{BB962C8B-B14F-4D97-AF65-F5344CB8AC3E}">
        <p14:creationId xmlns:p14="http://schemas.microsoft.com/office/powerpoint/2010/main" val="238584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1111</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brijesh sharma</dc:creator>
  <cp:lastModifiedBy>brijesh sharma</cp:lastModifiedBy>
  <cp:revision>44</cp:revision>
  <dcterms:created xsi:type="dcterms:W3CDTF">2016-02-17T04:08:00Z</dcterms:created>
  <dcterms:modified xsi:type="dcterms:W3CDTF">2016-02-26T23:59:37Z</dcterms:modified>
</cp:coreProperties>
</file>