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56" r:id="rId4"/>
    <p:sldId id="257" r:id="rId5"/>
    <p:sldId id="258" r:id="rId6"/>
    <p:sldId id="259" r:id="rId7"/>
    <p:sldId id="27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66800"/>
            <a:ext cx="9144000" cy="1384995"/>
          </a:xfrm>
          <a:prstGeom prst="rect">
            <a:avLst/>
          </a:prstGeom>
        </p:spPr>
        <p:txBody>
          <a:bodyPr wrap="square">
            <a:spAutoFit/>
          </a:bodyPr>
          <a:lstStyle/>
          <a:p>
            <a:pPr algn="ctr"/>
            <a:r>
              <a:rPr lang="en-US" sz="2800" b="1" dirty="0" smtClean="0">
                <a:latin typeface="Times New Roman" pitchFamily="18" charset="0"/>
                <a:cs typeface="Times New Roman" pitchFamily="18" charset="0"/>
              </a:rPr>
              <a:t>INTERNAL </a:t>
            </a:r>
            <a:r>
              <a:rPr lang="en-US" sz="28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CONSULTANTS/RESEARCHERS</a:t>
            </a:r>
            <a:endParaRPr lang="en-US" sz="2800" dirty="0" smtClean="0">
              <a:latin typeface="Times New Roman" pitchFamily="18" charset="0"/>
              <a:cs typeface="Times New Roman" pitchFamily="18" charset="0"/>
            </a:endParaRPr>
          </a:p>
          <a:p>
            <a:pPr algn="ctr"/>
            <a:r>
              <a:rPr lang="en-US" sz="2800" b="1" dirty="0" smtClean="0">
                <a:latin typeface="Times New Roman" pitchFamily="18" charset="0"/>
                <a:cs typeface="Times New Roman" pitchFamily="18" charset="0"/>
              </a:rPr>
              <a:t>VERSUS </a:t>
            </a:r>
          </a:p>
          <a:p>
            <a:pPr algn="ctr"/>
            <a:r>
              <a:rPr lang="en-US" sz="2800" b="1" dirty="0" smtClean="0">
                <a:latin typeface="Times New Roman" pitchFamily="18" charset="0"/>
                <a:cs typeface="Times New Roman" pitchFamily="18" charset="0"/>
              </a:rPr>
              <a:t>EXTERNAL CONSULTANTS/RESEARCHERS</a:t>
            </a:r>
            <a:endParaRPr lang="en-US" sz="2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9600"/>
            <a:ext cx="9144000" cy="526297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Some organizations have their own consulting or research department, which might be called the Management Services Department,  the Organization and Methods Department,  R&amp;D (research and development </a:t>
            </a:r>
            <a:r>
              <a:rPr lang="en-US" sz="2400" dirty="0" smtClean="0">
                <a:latin typeface="Times New Roman" pitchFamily="18" charset="0"/>
                <a:cs typeface="Times New Roman" pitchFamily="18" charset="0"/>
              </a:rPr>
              <a:t>department</a:t>
            </a:r>
            <a:r>
              <a:rPr lang="en-US" sz="2400" dirty="0" smtClean="0">
                <a:latin typeface="Times New Roman" pitchFamily="18" charset="0"/>
                <a:cs typeface="Times New Roman" pitchFamily="18" charset="0"/>
              </a:rPr>
              <a:t>), or some other name.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department serves as the internal consultant to subunits of the organization that face certain problems and seek help. Such a unit within the organization, </a:t>
            </a:r>
            <a:r>
              <a:rPr lang="en-US" sz="2400" b="1" dirty="0" smtClean="0">
                <a:latin typeface="Times New Roman" pitchFamily="18" charset="0"/>
                <a:cs typeface="Times New Roman" pitchFamily="18" charset="0"/>
              </a:rPr>
              <a:t>if it exists</a:t>
            </a:r>
            <a:r>
              <a:rPr lang="en-US" sz="2400" dirty="0" smtClean="0">
                <a:latin typeface="Times New Roman" pitchFamily="18" charset="0"/>
                <a:cs typeface="Times New Roman" pitchFamily="18" charset="0"/>
              </a:rPr>
              <a:t>, is </a:t>
            </a:r>
            <a:r>
              <a:rPr lang="en-US" sz="2400" dirty="0" smtClean="0">
                <a:latin typeface="Times New Roman" pitchFamily="18" charset="0"/>
                <a:cs typeface="Times New Roman" pitchFamily="18" charset="0"/>
              </a:rPr>
              <a:t>useful in several ways, and enlisting its help might be advantageous under some circumstances, but not others.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manager often has to decide whether to use internal or external researchers. To reach a decision, the manager should be aware of the strengths and weaknesses of both, and weigh the advantages and disadvantages of using either, based on the needs of the situation. </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2359"/>
            <a:ext cx="9144000" cy="5924699"/>
          </a:xfrm>
          <a:prstGeom prst="rect">
            <a:avLst/>
          </a:prstGeom>
        </p:spPr>
        <p:txBody>
          <a:bodyPr wrap="square">
            <a:spAutoFit/>
          </a:bodyPr>
          <a:lstStyle/>
          <a:p>
            <a:r>
              <a:rPr lang="en-US" sz="2200" b="1" dirty="0" smtClean="0">
                <a:latin typeface="Times New Roman" pitchFamily="18" charset="0"/>
                <a:cs typeface="Times New Roman" pitchFamily="18" charset="0"/>
              </a:rPr>
              <a:t>Advantages of internal </a:t>
            </a:r>
            <a:r>
              <a:rPr lang="en-US" sz="2200" b="1" dirty="0" smtClean="0">
                <a:latin typeface="Times New Roman" pitchFamily="18" charset="0"/>
                <a:cs typeface="Times New Roman" pitchFamily="18" charset="0"/>
              </a:rPr>
              <a:t>consultants/researchers</a:t>
            </a:r>
          </a:p>
          <a:p>
            <a:endParaRPr lang="en-US" sz="2200" b="1"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There are at least four advantages in engaging an internal team to do the research project</a:t>
            </a:r>
            <a:r>
              <a:rPr lang="en-US" sz="2200" dirty="0" smtClean="0">
                <a:latin typeface="Times New Roman" pitchFamily="18" charset="0"/>
                <a:cs typeface="Times New Roman" pitchFamily="18" charset="0"/>
              </a:rPr>
              <a:t>:</a:t>
            </a:r>
          </a:p>
          <a:p>
            <a:pPr algn="just"/>
            <a:endParaRPr lang="en-US" sz="2200" dirty="0" smtClean="0">
              <a:latin typeface="Times New Roman" pitchFamily="18" charset="0"/>
              <a:cs typeface="Times New Roman" pitchFamily="18" charset="0"/>
            </a:endParaRPr>
          </a:p>
          <a:p>
            <a:pPr marL="342900" indent="-342900" algn="just">
              <a:buAutoNum type="arabicPeriod"/>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internal team stands a better chance of being readily accepted by the employees in the subunit of </a:t>
            </a: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organization where research needs to be done</a:t>
            </a:r>
            <a:r>
              <a:rPr lang="en-US" sz="2200" dirty="0" smtClean="0">
                <a:latin typeface="Times New Roman" pitchFamily="18" charset="0"/>
                <a:cs typeface="Times New Roman" pitchFamily="18" charset="0"/>
              </a:rPr>
              <a:t>.</a:t>
            </a:r>
          </a:p>
          <a:p>
            <a:pPr marL="342900" indent="-342900" algn="just">
              <a:buAutoNum type="arabicPeriod"/>
            </a:pPr>
            <a:endParaRPr lang="en-US" sz="900" dirty="0" smtClean="0">
              <a:latin typeface="Times New Roman" pitchFamily="18" charset="0"/>
              <a:cs typeface="Times New Roman" pitchFamily="18" charset="0"/>
            </a:endParaRPr>
          </a:p>
          <a:p>
            <a:pPr marL="342900" indent="-342900" algn="just">
              <a:buAutoNum type="arabicPeriod"/>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team requires much less time to understand the structure, the philosophy and climate, and </a:t>
            </a:r>
            <a:r>
              <a:rPr lang="en-US" sz="2200" dirty="0" smtClean="0">
                <a:latin typeface="Times New Roman" pitchFamily="18" charset="0"/>
                <a:cs typeface="Times New Roman" pitchFamily="18" charset="0"/>
              </a:rPr>
              <a:t>the functioning </a:t>
            </a:r>
            <a:r>
              <a:rPr lang="en-US" sz="2200" dirty="0" smtClean="0">
                <a:latin typeface="Times New Roman" pitchFamily="18" charset="0"/>
                <a:cs typeface="Times New Roman" pitchFamily="18" charset="0"/>
              </a:rPr>
              <a:t>and work systems of the organization</a:t>
            </a:r>
            <a:r>
              <a:rPr lang="en-US" sz="2200" dirty="0" smtClean="0">
                <a:latin typeface="Times New Roman" pitchFamily="18" charset="0"/>
                <a:cs typeface="Times New Roman" pitchFamily="18" charset="0"/>
              </a:rPr>
              <a:t>.</a:t>
            </a:r>
          </a:p>
          <a:p>
            <a:pPr marL="342900" indent="-342900" algn="just">
              <a:buAutoNum type="arabicPeriod"/>
            </a:pPr>
            <a:endParaRPr lang="en-US" sz="900" dirty="0" smtClean="0">
              <a:latin typeface="Times New Roman" pitchFamily="18" charset="0"/>
              <a:cs typeface="Times New Roman" pitchFamily="18" charset="0"/>
            </a:endParaRPr>
          </a:p>
          <a:p>
            <a:pPr marL="342900" indent="-342900" algn="just">
              <a:buAutoNum type="arabicPeriod"/>
            </a:pPr>
            <a:r>
              <a:rPr lang="en-US" sz="2200" dirty="0" smtClean="0">
                <a:latin typeface="Times New Roman" pitchFamily="18" charset="0"/>
                <a:cs typeface="Times New Roman" pitchFamily="18" charset="0"/>
              </a:rPr>
              <a:t>They </a:t>
            </a:r>
            <a:r>
              <a:rPr lang="en-US" sz="2200" dirty="0" smtClean="0">
                <a:latin typeface="Times New Roman" pitchFamily="18" charset="0"/>
                <a:cs typeface="Times New Roman" pitchFamily="18" charset="0"/>
              </a:rPr>
              <a:t>are available to implement their recommendations after the research findings have been accepted</a:t>
            </a:r>
            <a:r>
              <a:rPr lang="en-US" sz="2200" dirty="0" smtClean="0">
                <a:latin typeface="Times New Roman" pitchFamily="18" charset="0"/>
                <a:cs typeface="Times New Roman" pitchFamily="18" charset="0"/>
              </a:rPr>
              <a:t>. </a:t>
            </a:r>
          </a:p>
          <a:p>
            <a:pPr marL="342900" indent="-342900" algn="just">
              <a:buAutoNum type="arabicPeriod"/>
            </a:pPr>
            <a:endParaRPr lang="en-US" sz="900" dirty="0" smtClean="0">
              <a:latin typeface="Times New Roman" pitchFamily="18" charset="0"/>
              <a:cs typeface="Times New Roman" pitchFamily="18" charset="0"/>
            </a:endParaRPr>
          </a:p>
          <a:p>
            <a:pPr marL="342900" indent="-342900" algn="just">
              <a:buAutoNum type="arabicPeriod"/>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internal team might cost considerably less than an external team for the department enlisting </a:t>
            </a:r>
            <a:r>
              <a:rPr lang="en-US" sz="2200" dirty="0" smtClean="0">
                <a:latin typeface="Times New Roman" pitchFamily="18" charset="0"/>
                <a:cs typeface="Times New Roman" pitchFamily="18" charset="0"/>
              </a:rPr>
              <a:t>help in </a:t>
            </a:r>
            <a:r>
              <a:rPr lang="en-US" sz="2200" dirty="0" smtClean="0">
                <a:latin typeface="Times New Roman" pitchFamily="18" charset="0"/>
                <a:cs typeface="Times New Roman" pitchFamily="18" charset="0"/>
              </a:rPr>
              <a:t>problem solving, because they will need less time to understand the system due to their </a:t>
            </a:r>
            <a:r>
              <a:rPr lang="en-US" sz="2200" dirty="0" smtClean="0">
                <a:latin typeface="Times New Roman" pitchFamily="18" charset="0"/>
                <a:cs typeface="Times New Roman" pitchFamily="18" charset="0"/>
              </a:rPr>
              <a:t>continuous involvement </a:t>
            </a:r>
            <a:r>
              <a:rPr lang="en-US" sz="2200" dirty="0" smtClean="0">
                <a:latin typeface="Times New Roman" pitchFamily="18" charset="0"/>
                <a:cs typeface="Times New Roman" pitchFamily="18" charset="0"/>
              </a:rPr>
              <a:t>with various units of the organization. </a:t>
            </a:r>
            <a:endParaRPr lang="en-US" sz="2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6478697"/>
          </a:xfrm>
          <a:prstGeom prst="rect">
            <a:avLst/>
          </a:prstGeom>
          <a:noFill/>
        </p:spPr>
        <p:txBody>
          <a:bodyPr wrap="square" rtlCol="0">
            <a:spAutoFit/>
          </a:bodyPr>
          <a:lstStyle/>
          <a:p>
            <a:r>
              <a:rPr lang="en-US" sz="2200" b="1" dirty="0" smtClean="0">
                <a:latin typeface="Times New Roman" pitchFamily="18" charset="0"/>
                <a:cs typeface="Times New Roman" pitchFamily="18" charset="0"/>
              </a:rPr>
              <a:t>Disadvantages of internal </a:t>
            </a:r>
            <a:r>
              <a:rPr lang="en-US" sz="2200" b="1" dirty="0" smtClean="0">
                <a:latin typeface="Times New Roman" pitchFamily="18" charset="0"/>
                <a:cs typeface="Times New Roman" pitchFamily="18" charset="0"/>
              </a:rPr>
              <a:t>consultants/researchers</a:t>
            </a:r>
          </a:p>
          <a:p>
            <a:endParaRPr lang="en-US" sz="9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There are also certain disadvantages to engaging internal research teams for the purposes of problem solving</a:t>
            </a:r>
            <a:r>
              <a:rPr lang="en-US" sz="2200" dirty="0" smtClean="0">
                <a:latin typeface="Times New Roman" pitchFamily="18" charset="0"/>
                <a:cs typeface="Times New Roman" pitchFamily="18" charset="0"/>
              </a:rPr>
              <a:t>. The </a:t>
            </a:r>
            <a:r>
              <a:rPr lang="en-US" sz="2200" dirty="0" smtClean="0">
                <a:latin typeface="Times New Roman" pitchFamily="18" charset="0"/>
                <a:cs typeface="Times New Roman" pitchFamily="18" charset="0"/>
              </a:rPr>
              <a:t>four most critical ones are</a:t>
            </a:r>
            <a:r>
              <a:rPr lang="en-US" sz="2200" dirty="0" smtClean="0">
                <a:latin typeface="Times New Roman" pitchFamily="18" charset="0"/>
                <a:cs typeface="Times New Roman" pitchFamily="18" charset="0"/>
              </a:rPr>
              <a:t>:</a:t>
            </a:r>
          </a:p>
          <a:p>
            <a:endParaRPr lang="en-US" sz="900" dirty="0" smtClean="0">
              <a:latin typeface="Times New Roman" pitchFamily="18" charset="0"/>
              <a:cs typeface="Times New Roman" pitchFamily="18" charset="0"/>
            </a:endParaRPr>
          </a:p>
          <a:p>
            <a:endParaRPr lang="en-US" sz="900" dirty="0" smtClean="0">
              <a:latin typeface="Times New Roman" pitchFamily="18" charset="0"/>
              <a:cs typeface="Times New Roman" pitchFamily="18" charset="0"/>
            </a:endParaRPr>
          </a:p>
          <a:p>
            <a:pPr marL="342900" indent="-342900" algn="just">
              <a:buFont typeface="+mj-lt"/>
              <a:buAutoNum type="arabicPeriod"/>
            </a:pPr>
            <a:r>
              <a:rPr lang="en-US" sz="2200" dirty="0" smtClean="0">
                <a:latin typeface="Times New Roman" pitchFamily="18" charset="0"/>
                <a:cs typeface="Times New Roman" pitchFamily="18" charset="0"/>
              </a:rPr>
              <a:t>In view of their long tenure as internal consultants, the internal team may quite possibly fall into a stereotyped way of looking at the organization and its problems. </a:t>
            </a:r>
            <a:r>
              <a:rPr lang="en-US" sz="2200" dirty="0" smtClean="0">
                <a:latin typeface="Times New Roman" pitchFamily="18" charset="0"/>
                <a:cs typeface="Times New Roman" pitchFamily="18" charset="0"/>
              </a:rPr>
              <a:t>This inhibits </a:t>
            </a:r>
            <a:r>
              <a:rPr lang="en-US" sz="2200" dirty="0" smtClean="0">
                <a:latin typeface="Times New Roman" pitchFamily="18" charset="0"/>
                <a:cs typeface="Times New Roman" pitchFamily="18" charset="0"/>
              </a:rPr>
              <a:t>any </a:t>
            </a:r>
            <a:r>
              <a:rPr lang="en-US" sz="2200" dirty="0" smtClean="0">
                <a:latin typeface="Times New Roman" pitchFamily="18" charset="0"/>
                <a:cs typeface="Times New Roman" pitchFamily="18" charset="0"/>
              </a:rPr>
              <a:t>fresh ideas and perspectives that might be needed to correct the problem. </a:t>
            </a:r>
            <a:endParaRPr lang="en-US" sz="2200" dirty="0" smtClean="0">
              <a:latin typeface="Times New Roman" pitchFamily="18" charset="0"/>
              <a:cs typeface="Times New Roman" pitchFamily="18" charset="0"/>
            </a:endParaRPr>
          </a:p>
          <a:p>
            <a:pPr marL="342900" indent="-342900" algn="just">
              <a:buFont typeface="+mj-lt"/>
              <a:buAutoNum type="arabicPeriod"/>
            </a:pPr>
            <a:endParaRPr lang="en-US" sz="900" dirty="0" smtClean="0">
              <a:latin typeface="Times New Roman" pitchFamily="18" charset="0"/>
              <a:cs typeface="Times New Roman" pitchFamily="18" charset="0"/>
            </a:endParaRPr>
          </a:p>
          <a:p>
            <a:pPr marL="342900" indent="-342900" algn="just">
              <a:buFont typeface="+mj-lt"/>
              <a:buAutoNum type="arabicPeriod"/>
            </a:pPr>
            <a:r>
              <a:rPr lang="en-US" sz="2200" dirty="0" smtClean="0">
                <a:latin typeface="Times New Roman" pitchFamily="18" charset="0"/>
                <a:cs typeface="Times New Roman" pitchFamily="18" charset="0"/>
              </a:rPr>
              <a:t>Certain organizational biases of the internal research team might, in some instances, make the findings less objective and consequently less scientific.</a:t>
            </a:r>
          </a:p>
          <a:p>
            <a:pPr marL="342900" indent="-342900" algn="just">
              <a:buFont typeface="+mj-lt"/>
              <a:buAutoNum type="arabicPeriod"/>
            </a:pPr>
            <a:endParaRPr lang="en-US" sz="900" dirty="0" smtClean="0">
              <a:latin typeface="Times New Roman" pitchFamily="18" charset="0"/>
              <a:cs typeface="Times New Roman" pitchFamily="18" charset="0"/>
            </a:endParaRPr>
          </a:p>
          <a:p>
            <a:pPr marL="342900" indent="-342900" algn="just">
              <a:buFont typeface="+mj-lt"/>
              <a:buAutoNum type="arabicPeriod"/>
            </a:pPr>
            <a:r>
              <a:rPr lang="en-US" sz="2200" dirty="0" smtClean="0">
                <a:latin typeface="Times New Roman" pitchFamily="18" charset="0"/>
                <a:cs typeface="Times New Roman" pitchFamily="18" charset="0"/>
              </a:rPr>
              <a:t>There is scope for certain powerful coalitions in the organization to influence the internal team to conceal, distort, or misrepresent certain facts. </a:t>
            </a:r>
            <a:endParaRPr lang="en-US" sz="2200" dirty="0" smtClean="0">
              <a:latin typeface="Times New Roman" pitchFamily="18" charset="0"/>
              <a:cs typeface="Times New Roman" pitchFamily="18" charset="0"/>
            </a:endParaRPr>
          </a:p>
          <a:p>
            <a:pPr marL="342900" indent="-342900" algn="just">
              <a:buFont typeface="+mj-lt"/>
              <a:buAutoNum type="arabicPeriod"/>
            </a:pPr>
            <a:endParaRPr lang="en-US" sz="900" dirty="0" smtClean="0">
              <a:latin typeface="Times New Roman" pitchFamily="18" charset="0"/>
              <a:cs typeface="Times New Roman" pitchFamily="18" charset="0"/>
            </a:endParaRPr>
          </a:p>
          <a:p>
            <a:pPr marL="342900" indent="-342900" algn="just">
              <a:buFont typeface="+mj-lt"/>
              <a:buAutoNum type="arabicPeriod"/>
            </a:pPr>
            <a:endParaRPr lang="en-US" sz="900" dirty="0" smtClean="0">
              <a:latin typeface="Times New Roman" pitchFamily="18" charset="0"/>
              <a:cs typeface="Times New Roman" pitchFamily="18" charset="0"/>
            </a:endParaRPr>
          </a:p>
          <a:p>
            <a:pPr marL="342900" indent="-342900" algn="just">
              <a:buFont typeface="+mj-lt"/>
              <a:buAutoNum type="arabicPeriod"/>
            </a:pPr>
            <a:r>
              <a:rPr lang="en-US" sz="2200" dirty="0" smtClean="0">
                <a:latin typeface="Times New Roman" pitchFamily="18" charset="0"/>
                <a:cs typeface="Times New Roman" pitchFamily="18" charset="0"/>
              </a:rPr>
              <a:t>There is also a possibility that even the most highly qualified internal research teams are not perceived as “experts” by the staff and management, and hence their recommendations may not get the consideration and attention they deserve</a:t>
            </a:r>
            <a:r>
              <a:rPr lang="en-US" sz="2200" dirty="0" smtClean="0">
                <a:latin typeface="Times New Roman" pitchFamily="18" charset="0"/>
                <a:cs typeface="Times New Roman" pitchFamily="18" charset="0"/>
              </a:rPr>
              <a:t>.</a:t>
            </a:r>
          </a:p>
          <a:p>
            <a:pPr marL="342900" indent="-342900" algn="just">
              <a:buFont typeface="+mj-lt"/>
              <a:buAutoNum type="arabicPeriod"/>
            </a:pPr>
            <a:endParaRPr lang="en-US" sz="9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914400"/>
            <a:ext cx="9144000" cy="5047536"/>
          </a:xfrm>
          <a:prstGeom prst="rect">
            <a:avLst/>
          </a:prstGeom>
          <a:noFill/>
        </p:spPr>
        <p:txBody>
          <a:bodyPr wrap="square" rtlCol="0">
            <a:spAutoFit/>
          </a:bodyPr>
          <a:lstStyle/>
          <a:p>
            <a:pPr algn="just"/>
            <a:r>
              <a:rPr lang="en-US" sz="2200" b="1" dirty="0" smtClean="0">
                <a:latin typeface="Times New Roman" pitchFamily="18" charset="0"/>
                <a:cs typeface="Times New Roman" pitchFamily="18" charset="0"/>
              </a:rPr>
              <a:t>Advantages of external consultants/researchers</a:t>
            </a:r>
          </a:p>
          <a:p>
            <a:pPr algn="just"/>
            <a:endParaRPr lang="en-US" sz="9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advantages of the external team are:</a:t>
            </a:r>
          </a:p>
          <a:p>
            <a:pPr algn="just"/>
            <a:endParaRPr lang="en-US" sz="900" dirty="0" smtClean="0">
              <a:latin typeface="Times New Roman" pitchFamily="18" charset="0"/>
              <a:cs typeface="Times New Roman" pitchFamily="18" charset="0"/>
            </a:endParaRPr>
          </a:p>
          <a:p>
            <a:pPr marL="342900" indent="-342900" algn="just">
              <a:buAutoNum type="arabicPeriod"/>
            </a:pPr>
            <a:r>
              <a:rPr lang="en-US" sz="2200" dirty="0" smtClean="0">
                <a:latin typeface="Times New Roman" pitchFamily="18" charset="0"/>
                <a:cs typeface="Times New Roman" pitchFamily="18" charset="0"/>
              </a:rPr>
              <a:t>The  external team can draw on a wealth of experience from  having worked with different types of organizations that have had the same or similar types of problems. Having viewed the situation from several possible angles and perspectives (divergently), they can critically assess each of these, discard the less viable options and alternatives, and focus on specific feasible solutions (think </a:t>
            </a:r>
            <a:r>
              <a:rPr lang="en-US" sz="2200" dirty="0" err="1" smtClean="0">
                <a:latin typeface="Times New Roman" pitchFamily="18" charset="0"/>
                <a:cs typeface="Times New Roman" pitchFamily="18" charset="0"/>
              </a:rPr>
              <a:t>convergently</a:t>
            </a:r>
            <a:r>
              <a:rPr lang="en-US" sz="2200" dirty="0" smtClean="0">
                <a:latin typeface="Times New Roman" pitchFamily="18" charset="0"/>
                <a:cs typeface="Times New Roman" pitchFamily="18" charset="0"/>
              </a:rPr>
              <a:t>).</a:t>
            </a:r>
          </a:p>
          <a:p>
            <a:pPr marL="342900" indent="-342900" algn="just">
              <a:buAutoNum type="arabicPeriod"/>
            </a:pPr>
            <a:endParaRPr lang="en-US" sz="2200" dirty="0" smtClean="0">
              <a:latin typeface="Times New Roman" pitchFamily="18" charset="0"/>
              <a:cs typeface="Times New Roman" pitchFamily="18" charset="0"/>
            </a:endParaRPr>
          </a:p>
          <a:p>
            <a:pPr marL="342900" indent="-342900" algn="just">
              <a:buAutoNum type="arabicPeriod"/>
            </a:pPr>
            <a:r>
              <a:rPr lang="en-US" sz="2200" dirty="0" smtClean="0">
                <a:latin typeface="Times New Roman" pitchFamily="18" charset="0"/>
                <a:cs typeface="Times New Roman" pitchFamily="18" charset="0"/>
              </a:rPr>
              <a:t>The external teams, especially those from established research and consulting firms, might have more knowledge of current sophisticated problem‐solving models through their periodic training programs, which the teams within the organization may not have access to.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3137"/>
            <a:ext cx="9144000" cy="5847755"/>
          </a:xfrm>
          <a:prstGeom prst="rect">
            <a:avLst/>
          </a:prstGeom>
        </p:spPr>
        <p:txBody>
          <a:bodyPr wrap="square">
            <a:spAutoFit/>
          </a:bodyPr>
          <a:lstStyle/>
          <a:p>
            <a:r>
              <a:rPr lang="en-US" sz="2200" b="1" dirty="0" smtClean="0">
                <a:latin typeface="Times New Roman" pitchFamily="18" charset="0"/>
                <a:cs typeface="Times New Roman" pitchFamily="18" charset="0"/>
              </a:rPr>
              <a:t>Disadvantages of external </a:t>
            </a:r>
            <a:r>
              <a:rPr lang="en-US" sz="2200" b="1" dirty="0" smtClean="0">
                <a:latin typeface="Times New Roman" pitchFamily="18" charset="0"/>
                <a:cs typeface="Times New Roman" pitchFamily="18" charset="0"/>
              </a:rPr>
              <a:t>consultants/researchers</a:t>
            </a:r>
          </a:p>
          <a:p>
            <a:endParaRPr lang="en-US" sz="2200" b="1"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The major disadvantages in hiring an external research team are as follows</a:t>
            </a:r>
            <a:r>
              <a:rPr lang="en-US" sz="2200" dirty="0" smtClean="0">
                <a:latin typeface="Times New Roman" pitchFamily="18" charset="0"/>
                <a:cs typeface="Times New Roman" pitchFamily="18" charset="0"/>
              </a:rPr>
              <a:t>:</a:t>
            </a:r>
          </a:p>
          <a:p>
            <a:endParaRPr lang="en-US" sz="2200" dirty="0" smtClean="0">
              <a:latin typeface="Times New Roman" pitchFamily="18" charset="0"/>
              <a:cs typeface="Times New Roman" pitchFamily="18" charset="0"/>
            </a:endParaRPr>
          </a:p>
          <a:p>
            <a:pPr marL="342900" indent="-342900" algn="just">
              <a:buFont typeface="+mj-lt"/>
              <a:buAutoNum type="arabicPeriod"/>
            </a:pPr>
            <a:r>
              <a:rPr lang="en-US" sz="2200" dirty="0" smtClean="0">
                <a:latin typeface="Times New Roman" pitchFamily="18" charset="0"/>
                <a:cs typeface="Times New Roman" pitchFamily="18" charset="0"/>
              </a:rPr>
              <a:t>The cost of hiring an external research team is usually high and is the main deterrent, unless the problems are critical</a:t>
            </a:r>
            <a:r>
              <a:rPr lang="en-US" sz="2200" dirty="0" smtClean="0">
                <a:latin typeface="Times New Roman" pitchFamily="18" charset="0"/>
                <a:cs typeface="Times New Roman" pitchFamily="18" charset="0"/>
              </a:rPr>
              <a:t>.</a:t>
            </a:r>
          </a:p>
          <a:p>
            <a:pPr marL="342900" indent="-342900" algn="just">
              <a:buFont typeface="+mj-lt"/>
              <a:buAutoNum type="arabicPeriod"/>
            </a:pPr>
            <a:endParaRPr lang="en-US" sz="2200" dirty="0" smtClean="0">
              <a:latin typeface="Times New Roman" pitchFamily="18" charset="0"/>
              <a:cs typeface="Times New Roman" pitchFamily="18" charset="0"/>
            </a:endParaRPr>
          </a:p>
          <a:p>
            <a:pPr marL="342900" indent="-342900" algn="just">
              <a:buFont typeface="+mj-lt"/>
              <a:buAutoNum type="arabicPeriod"/>
            </a:pPr>
            <a:r>
              <a:rPr lang="en-US" sz="2200" dirty="0" smtClean="0">
                <a:latin typeface="Times New Roman" pitchFamily="18" charset="0"/>
                <a:cs typeface="Times New Roman" pitchFamily="18" charset="0"/>
              </a:rPr>
              <a:t>In addition to the considerable time the external team takes to understand the organization being researched, they seldom get a warm welcome, nor are readily accepted by employees. Departments and individuals likely to be affected by the research study may perceive the study team as a threat and resist them. </a:t>
            </a:r>
            <a:r>
              <a:rPr lang="en-US" sz="2200" dirty="0" smtClean="0">
                <a:latin typeface="Times New Roman" pitchFamily="18" charset="0"/>
                <a:cs typeface="Times New Roman" pitchFamily="18" charset="0"/>
              </a:rPr>
              <a:t>Therefore, soliciting employees’ help and enlisting their cooperation in the study is a little more difficult and time-consuming for external researchers than for internal teams</a:t>
            </a:r>
            <a:r>
              <a:rPr lang="en-US" sz="2200" dirty="0" smtClean="0">
                <a:latin typeface="Times New Roman" pitchFamily="18" charset="0"/>
                <a:cs typeface="Times New Roman" pitchFamily="18" charset="0"/>
              </a:rPr>
              <a:t>.</a:t>
            </a:r>
          </a:p>
          <a:p>
            <a:pPr marL="342900" indent="-342900" algn="just">
              <a:buFont typeface="+mj-lt"/>
              <a:buAutoNum type="arabicPeriod"/>
            </a:pPr>
            <a:endParaRPr lang="en-US" sz="2200" dirty="0" smtClean="0">
              <a:latin typeface="Times New Roman" pitchFamily="18" charset="0"/>
              <a:cs typeface="Times New Roman" pitchFamily="18" charset="0"/>
            </a:endParaRPr>
          </a:p>
          <a:p>
            <a:pPr marL="342900" indent="-342900" algn="just">
              <a:buFont typeface="+mj-lt"/>
              <a:buAutoNum type="arabicPeriod"/>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external team also charges additional fees for their assistance in the implementation and evaluation phases.</a:t>
            </a:r>
            <a:endParaRPr lang="en-US" sz="2200"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2362200"/>
            <a:ext cx="3442161" cy="707886"/>
          </a:xfrm>
          <a:prstGeom prst="rect">
            <a:avLst/>
          </a:prstGeom>
          <a:noFill/>
        </p:spPr>
        <p:txBody>
          <a:bodyPr wrap="none" rtlCol="0">
            <a:spAutoFit/>
          </a:bodyPr>
          <a:lstStyle/>
          <a:p>
            <a:r>
              <a:rPr lang="en-US" sz="4000" b="1" dirty="0" smtClean="0">
                <a:latin typeface="Times New Roman" pitchFamily="18" charset="0"/>
                <a:cs typeface="Times New Roman" pitchFamily="18" charset="0"/>
              </a:rPr>
              <a:t>THANK YOU </a:t>
            </a:r>
            <a:endParaRPr lang="en-US" sz="40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700</Words>
  <Application>Microsoft Office PowerPoint</Application>
  <PresentationFormat>On-screen Show (4:3)</PresentationFormat>
  <Paragraphs>49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sairaj</dc:creator>
  <cp:lastModifiedBy>sairaj</cp:lastModifiedBy>
  <cp:revision>11</cp:revision>
  <dcterms:created xsi:type="dcterms:W3CDTF">2006-08-16T00:00:00Z</dcterms:created>
  <dcterms:modified xsi:type="dcterms:W3CDTF">2018-10-20T03:23:01Z</dcterms:modified>
</cp:coreProperties>
</file>