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77" r:id="rId3"/>
    <p:sldId id="256" r:id="rId4"/>
    <p:sldId id="261" r:id="rId5"/>
    <p:sldId id="340" r:id="rId6"/>
    <p:sldId id="342" r:id="rId7"/>
    <p:sldId id="343" r:id="rId8"/>
    <p:sldId id="344" r:id="rId9"/>
    <p:sldId id="345" r:id="rId10"/>
    <p:sldId id="346" r:id="rId11"/>
    <p:sldId id="3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324" autoAdjust="0"/>
    <p:restoredTop sz="94660"/>
  </p:normalViewPr>
  <p:slideViewPr>
    <p:cSldViewPr snapToGrid="0">
      <p:cViewPr varScale="1">
        <p:scale>
          <a:sx n="64" d="100"/>
          <a:sy n="64" d="100"/>
        </p:scale>
        <p:origin x="-888"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552946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8176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98765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1408841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1350759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127191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323263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311023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1018412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1128182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D08E3E0-4B7D-4893-A62B-2623C978CA14}" type="datetimeFigureOut">
              <a:rPr lang="en-US" smtClean="0"/>
              <a:pPr/>
              <a:t>19/03/2017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333258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8E3E0-4B7D-4893-A62B-2623C978CA14}" type="datetimeFigureOut">
              <a:rPr lang="en-US" smtClean="0"/>
              <a:pPr/>
              <a:t>19/03/2017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116AD6-7C33-4287-98FE-0F0A06675FC5}" type="slidenum">
              <a:rPr lang="en-US" smtClean="0"/>
              <a:pPr/>
              <a:t>‹#›</a:t>
            </a:fld>
            <a:endParaRPr lang="en-US"/>
          </a:p>
        </p:txBody>
      </p:sp>
    </p:spTree>
    <p:extLst>
      <p:ext uri="{BB962C8B-B14F-4D97-AF65-F5344CB8AC3E}">
        <p14:creationId xmlns:p14="http://schemas.microsoft.com/office/powerpoint/2010/main" xmlns="" val="951640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4334" y="2216258"/>
            <a:ext cx="9312165" cy="707886"/>
          </a:xfrm>
          <a:prstGeom prst="rect">
            <a:avLst/>
          </a:prstGeom>
          <a:noFill/>
        </p:spPr>
        <p:txBody>
          <a:bodyPr wrap="none" rtlCol="0">
            <a:spAutoFit/>
          </a:bodyPr>
          <a:lstStyle/>
          <a:p>
            <a:r>
              <a:rPr lang="en-US" sz="4000" b="1" dirty="0" smtClean="0"/>
              <a:t>STEPS INVOLVED IN  A RESEARCH PROCESS </a:t>
            </a:r>
            <a:endParaRPr lang="en-US" sz="4000" b="1" dirty="0"/>
          </a:p>
        </p:txBody>
      </p:sp>
    </p:spTree>
    <p:extLst>
      <p:ext uri="{BB962C8B-B14F-4D97-AF65-F5344CB8AC3E}">
        <p14:creationId xmlns:p14="http://schemas.microsoft.com/office/powerpoint/2010/main" xmlns="" val="401848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14302"/>
            <a:ext cx="12192000" cy="526297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terms forward linkage and backward linkage reflect the interrelationships between stages.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Forward </a:t>
            </a:r>
            <a:r>
              <a:rPr lang="en-US" sz="2400" dirty="0">
                <a:latin typeface="Times New Roman" panose="02020603050405020304" pitchFamily="18" charset="0"/>
                <a:cs typeface="Times New Roman" panose="02020603050405020304" pitchFamily="18" charset="0"/>
              </a:rPr>
              <a:t>linkage implies that the earlier stages influence the later stages. Thus, the research objectives outlined in the first stage affect the sample selection </a:t>
            </a:r>
            <a:r>
              <a:rPr lang="en-US" sz="2400" dirty="0" smtClean="0">
                <a:latin typeface="Times New Roman" panose="02020603050405020304" pitchFamily="18" charset="0"/>
                <a:cs typeface="Times New Roman" panose="02020603050405020304" pitchFamily="18" charset="0"/>
              </a:rPr>
              <a:t>and the </a:t>
            </a:r>
            <a:r>
              <a:rPr lang="en-US" sz="2400" dirty="0">
                <a:latin typeface="Times New Roman" panose="02020603050405020304" pitchFamily="18" charset="0"/>
                <a:cs typeface="Times New Roman" panose="02020603050405020304" pitchFamily="18" charset="0"/>
              </a:rPr>
              <a:t>way data are collected. The sample selection question affects the wording of </a:t>
            </a:r>
            <a:r>
              <a:rPr lang="en-US" sz="2400" dirty="0" smtClean="0">
                <a:latin typeface="Times New Roman" panose="02020603050405020304" pitchFamily="18" charset="0"/>
                <a:cs typeface="Times New Roman" panose="02020603050405020304" pitchFamily="18" charset="0"/>
              </a:rPr>
              <a:t>questionnaire items</a:t>
            </a:r>
            <a:r>
              <a:rPr lang="en-US" sz="2400" dirty="0">
                <a:latin typeface="Times New Roman" panose="02020603050405020304" pitchFamily="18" charset="0"/>
                <a:cs typeface="Times New Roman" panose="02020603050405020304" pitchFamily="18" charset="0"/>
              </a:rPr>
              <a:t>. For example, if the research concentrates on respondents with low educational levels, </a:t>
            </a:r>
            <a:r>
              <a:rPr lang="en-US" sz="2400" dirty="0" smtClean="0">
                <a:latin typeface="Times New Roman" panose="02020603050405020304" pitchFamily="18" charset="0"/>
                <a:cs typeface="Times New Roman" panose="02020603050405020304" pitchFamily="18" charset="0"/>
              </a:rPr>
              <a:t>the questionnaire </a:t>
            </a:r>
            <a:r>
              <a:rPr lang="en-US" sz="2400" dirty="0">
                <a:latin typeface="Times New Roman" panose="02020603050405020304" pitchFamily="18" charset="0"/>
                <a:cs typeface="Times New Roman" panose="02020603050405020304" pitchFamily="18" charset="0"/>
              </a:rPr>
              <a:t>wording will be simpler than if the respondents were college graduates</a:t>
            </a:r>
            <a:r>
              <a:rPr lang="en-US" sz="2400" dirty="0" smtClean="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Backward </a:t>
            </a:r>
            <a:r>
              <a:rPr lang="en-US" sz="2400" dirty="0">
                <a:latin typeface="Times New Roman" panose="02020603050405020304" pitchFamily="18" charset="0"/>
                <a:cs typeface="Times New Roman" panose="02020603050405020304" pitchFamily="18" charset="0"/>
              </a:rPr>
              <a:t>linkage implies that later steps influence </a:t>
            </a:r>
            <a:r>
              <a:rPr lang="en-US" sz="2400" dirty="0" smtClean="0">
                <a:latin typeface="Times New Roman" panose="02020603050405020304" pitchFamily="18" charset="0"/>
                <a:cs typeface="Times New Roman" panose="02020603050405020304" pitchFamily="18" charset="0"/>
              </a:rPr>
              <a:t>earlier stages </a:t>
            </a:r>
            <a:r>
              <a:rPr lang="en-US" sz="2400" dirty="0">
                <a:latin typeface="Times New Roman" panose="02020603050405020304" pitchFamily="18" charset="0"/>
                <a:cs typeface="Times New Roman" panose="02020603050405020304" pitchFamily="18" charset="0"/>
              </a:rPr>
              <a:t>of the research process. If it is known that the data </a:t>
            </a:r>
            <a:r>
              <a:rPr lang="en-US" sz="2400" dirty="0" smtClean="0">
                <a:latin typeface="Times New Roman" panose="02020603050405020304" pitchFamily="18" charset="0"/>
                <a:cs typeface="Times New Roman" panose="02020603050405020304" pitchFamily="18" charset="0"/>
              </a:rPr>
              <a:t>will be </a:t>
            </a:r>
            <a:r>
              <a:rPr lang="en-US" sz="2400" dirty="0">
                <a:latin typeface="Times New Roman" panose="02020603050405020304" pitchFamily="18" charset="0"/>
                <a:cs typeface="Times New Roman" panose="02020603050405020304" pitchFamily="18" charset="0"/>
              </a:rPr>
              <a:t>collected via e-mail, then the sampling must include </a:t>
            </a:r>
            <a:r>
              <a:rPr lang="en-US" sz="2400" dirty="0" smtClean="0">
                <a:latin typeface="Times New Roman" panose="02020603050405020304" pitchFamily="18" charset="0"/>
                <a:cs typeface="Times New Roman" panose="02020603050405020304" pitchFamily="18" charset="0"/>
              </a:rPr>
              <a:t>those with </a:t>
            </a:r>
            <a:r>
              <a:rPr lang="en-US" sz="2400" dirty="0">
                <a:latin typeface="Times New Roman" panose="02020603050405020304" pitchFamily="18" charset="0"/>
                <a:cs typeface="Times New Roman" panose="02020603050405020304" pitchFamily="18" charset="0"/>
              </a:rPr>
              <a:t>e-mail access. A very important example of </a:t>
            </a:r>
            <a:r>
              <a:rPr lang="en-US" sz="2400" dirty="0" smtClean="0">
                <a:latin typeface="Times New Roman" panose="02020603050405020304" pitchFamily="18" charset="0"/>
                <a:cs typeface="Times New Roman" panose="02020603050405020304" pitchFamily="18" charset="0"/>
              </a:rPr>
              <a:t>backward linkage </a:t>
            </a:r>
            <a:r>
              <a:rPr lang="en-US" sz="2400" dirty="0">
                <a:latin typeface="Times New Roman" panose="02020603050405020304" pitchFamily="18" charset="0"/>
                <a:cs typeface="Times New Roman" panose="02020603050405020304" pitchFamily="18" charset="0"/>
              </a:rPr>
              <a:t>is the knowledge that the executives who will read </a:t>
            </a:r>
            <a:r>
              <a:rPr lang="en-US" sz="2400" dirty="0" smtClean="0">
                <a:latin typeface="Times New Roman" panose="02020603050405020304" pitchFamily="18" charset="0"/>
                <a:cs typeface="Times New Roman" panose="02020603050405020304" pitchFamily="18" charset="0"/>
              </a:rPr>
              <a:t>the research </a:t>
            </a:r>
            <a:r>
              <a:rPr lang="en-US" sz="2400" dirty="0">
                <a:latin typeface="Times New Roman" panose="02020603050405020304" pitchFamily="18" charset="0"/>
                <a:cs typeface="Times New Roman" panose="02020603050405020304" pitchFamily="18" charset="0"/>
              </a:rPr>
              <a:t>report are looking for specific information. The </a:t>
            </a:r>
            <a:r>
              <a:rPr lang="en-US" sz="2400" dirty="0" smtClean="0">
                <a:latin typeface="Times New Roman" panose="02020603050405020304" pitchFamily="18" charset="0"/>
                <a:cs typeface="Times New Roman" panose="02020603050405020304" pitchFamily="18" charset="0"/>
              </a:rPr>
              <a:t>professional researcher </a:t>
            </a:r>
            <a:r>
              <a:rPr lang="en-US" sz="2400" dirty="0">
                <a:latin typeface="Times New Roman" panose="02020603050405020304" pitchFamily="18" charset="0"/>
                <a:cs typeface="Times New Roman" panose="02020603050405020304" pitchFamily="18" charset="0"/>
              </a:rPr>
              <a:t>anticipates executives’ needs for </a:t>
            </a:r>
            <a:r>
              <a:rPr lang="en-US" sz="2400" dirty="0" smtClean="0">
                <a:latin typeface="Times New Roman" panose="02020603050405020304" pitchFamily="18" charset="0"/>
                <a:cs typeface="Times New Roman" panose="02020603050405020304" pitchFamily="18" charset="0"/>
              </a:rPr>
              <a:t>information throughout </a:t>
            </a:r>
            <a:r>
              <a:rPr lang="en-US" sz="2400" dirty="0">
                <a:latin typeface="Times New Roman" panose="02020603050405020304" pitchFamily="18" charset="0"/>
                <a:cs typeface="Times New Roman" panose="02020603050405020304" pitchFamily="18" charset="0"/>
              </a:rPr>
              <a:t>the planning process, particularly during the </a:t>
            </a:r>
            <a:r>
              <a:rPr lang="en-US" sz="2400" dirty="0" smtClean="0">
                <a:latin typeface="Times New Roman" panose="02020603050405020304" pitchFamily="18" charset="0"/>
                <a:cs typeface="Times New Roman" panose="02020603050405020304" pitchFamily="18" charset="0"/>
              </a:rPr>
              <a:t>analysis and </a:t>
            </a:r>
            <a:r>
              <a:rPr lang="en-US" sz="2400" dirty="0">
                <a:latin typeface="Times New Roman" panose="02020603050405020304" pitchFamily="18" charset="0"/>
                <a:cs typeface="Times New Roman" panose="02020603050405020304" pitchFamily="18" charset="0"/>
              </a:rPr>
              <a:t>reporting.</a:t>
            </a:r>
          </a:p>
        </p:txBody>
      </p:sp>
    </p:spTree>
    <p:extLst>
      <p:ext uri="{BB962C8B-B14F-4D97-AF65-F5344CB8AC3E}">
        <p14:creationId xmlns:p14="http://schemas.microsoft.com/office/powerpoint/2010/main" xmlns="" val="215244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9559" y="3053165"/>
            <a:ext cx="3120983" cy="769441"/>
          </a:xfrm>
          <a:prstGeom prst="rect">
            <a:avLst/>
          </a:prstGeom>
          <a:noFill/>
        </p:spPr>
        <p:txBody>
          <a:bodyPr wrap="none" rtlCol="0">
            <a:spAutoFit/>
          </a:bodyPr>
          <a:lstStyle/>
          <a:p>
            <a:r>
              <a:rPr lang="en-US" sz="4400" b="1" dirty="0" smtClean="0"/>
              <a:t>THANK YOU </a:t>
            </a:r>
            <a:endParaRPr lang="en-US" sz="4400" b="1" dirty="0"/>
          </a:p>
        </p:txBody>
      </p:sp>
    </p:spTree>
    <p:extLst>
      <p:ext uri="{BB962C8B-B14F-4D97-AF65-F5344CB8AC3E}">
        <p14:creationId xmlns:p14="http://schemas.microsoft.com/office/powerpoint/2010/main" xmlns="" val="347570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16423"/>
            <a:ext cx="12192000" cy="5570756"/>
          </a:xfrm>
          <a:prstGeom prst="rect">
            <a:avLst/>
          </a:prstGeom>
        </p:spPr>
        <p:txBody>
          <a:bodyPr wrap="square">
            <a:spAutoFit/>
          </a:bodyPr>
          <a:lstStyle/>
          <a:p>
            <a:pPr algn="ctr"/>
            <a:r>
              <a:rPr lang="en-US" sz="2400" b="1" dirty="0" smtClean="0">
                <a:solidFill>
                  <a:srgbClr val="00B050"/>
                </a:solidFill>
                <a:latin typeface="Times New Roman" pitchFamily="18" charset="0"/>
                <a:cs typeface="Times New Roman" pitchFamily="18" charset="0"/>
              </a:rPr>
              <a:t>What are the Stages in the Research Process? </a:t>
            </a:r>
          </a:p>
          <a:p>
            <a:endParaRPr lang="en-US" sz="2000" dirty="0" smtClean="0">
              <a:solidFill>
                <a:srgbClr val="00B050"/>
              </a:solidFill>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The steps of the process are as follows</a:t>
            </a:r>
          </a:p>
          <a:p>
            <a:pPr algn="just"/>
            <a:endParaRPr lang="en-US" sz="2400" dirty="0" smtClean="0">
              <a:solidFill>
                <a:srgbClr val="00B050"/>
              </a:solidFill>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1. Defining the research objectives (What is to be done?)</a:t>
            </a:r>
          </a:p>
          <a:p>
            <a:pPr algn="just"/>
            <a:r>
              <a:rPr lang="en-US" sz="2400" dirty="0" smtClean="0">
                <a:solidFill>
                  <a:srgbClr val="00B050"/>
                </a:solidFill>
                <a:latin typeface="Times New Roman" pitchFamily="18" charset="0"/>
                <a:cs typeface="Times New Roman" pitchFamily="18" charset="0"/>
              </a:rPr>
              <a:t>2. Planning a research design ( How it to be done?)</a:t>
            </a:r>
          </a:p>
          <a:p>
            <a:pPr algn="just"/>
            <a:r>
              <a:rPr lang="en-US" sz="2400" dirty="0" smtClean="0">
                <a:solidFill>
                  <a:srgbClr val="00B050"/>
                </a:solidFill>
                <a:latin typeface="Times New Roman" pitchFamily="18" charset="0"/>
                <a:cs typeface="Times New Roman" pitchFamily="18" charset="0"/>
              </a:rPr>
              <a:t>3. Planning a sample ( From where will the data be taken or observed ?)</a:t>
            </a:r>
          </a:p>
          <a:p>
            <a:pPr algn="just"/>
            <a:r>
              <a:rPr lang="en-US" sz="2400" dirty="0" smtClean="0">
                <a:solidFill>
                  <a:srgbClr val="00B050"/>
                </a:solidFill>
                <a:latin typeface="Times New Roman" pitchFamily="18" charset="0"/>
                <a:cs typeface="Times New Roman" pitchFamily="18" charset="0"/>
              </a:rPr>
              <a:t>4. Collecting the data ( How the data will be collected?)</a:t>
            </a:r>
          </a:p>
          <a:p>
            <a:pPr algn="just"/>
            <a:r>
              <a:rPr lang="en-US" sz="2400" dirty="0" smtClean="0">
                <a:solidFill>
                  <a:srgbClr val="00B050"/>
                </a:solidFill>
                <a:latin typeface="Times New Roman" pitchFamily="18" charset="0"/>
                <a:cs typeface="Times New Roman" pitchFamily="18" charset="0"/>
              </a:rPr>
              <a:t>5. Analyzing the data  ( Which analytical  method  will be chosen?)</a:t>
            </a:r>
          </a:p>
          <a:p>
            <a:pPr algn="just"/>
            <a:r>
              <a:rPr lang="en-US" sz="2400" dirty="0" smtClean="0">
                <a:solidFill>
                  <a:srgbClr val="00B050"/>
                </a:solidFill>
                <a:latin typeface="Times New Roman" pitchFamily="18" charset="0"/>
                <a:cs typeface="Times New Roman" pitchFamily="18" charset="0"/>
              </a:rPr>
              <a:t>6. Formulating the conclusions and preparing the report </a:t>
            </a:r>
          </a:p>
          <a:p>
            <a:pPr algn="just"/>
            <a:endParaRPr lang="en-US" sz="2400" dirty="0">
              <a:solidFill>
                <a:srgbClr val="00B050"/>
              </a:solidFill>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The above sequence </a:t>
            </a:r>
            <a:r>
              <a:rPr lang="en-US" sz="2400" dirty="0">
                <a:solidFill>
                  <a:srgbClr val="00B050"/>
                </a:solidFill>
                <a:latin typeface="Times New Roman" pitchFamily="18" charset="0"/>
                <a:cs typeface="Times New Roman" pitchFamily="18" charset="0"/>
              </a:rPr>
              <a:t>of </a:t>
            </a:r>
            <a:r>
              <a:rPr lang="en-US" sz="2400" dirty="0" smtClean="0">
                <a:solidFill>
                  <a:srgbClr val="00B050"/>
                </a:solidFill>
                <a:latin typeface="Times New Roman" pitchFamily="18" charset="0"/>
                <a:cs typeface="Times New Roman" pitchFamily="18" charset="0"/>
              </a:rPr>
              <a:t>activities are </a:t>
            </a:r>
            <a:r>
              <a:rPr lang="en-US" sz="2400" u="sng" dirty="0" smtClean="0">
                <a:solidFill>
                  <a:srgbClr val="00B050"/>
                </a:solidFill>
                <a:latin typeface="Times New Roman" pitchFamily="18" charset="0"/>
                <a:cs typeface="Times New Roman" pitchFamily="18" charset="0"/>
              </a:rPr>
              <a:t>highly </a:t>
            </a:r>
            <a:r>
              <a:rPr lang="en-US" sz="2400" u="sng" dirty="0">
                <a:solidFill>
                  <a:srgbClr val="00B050"/>
                </a:solidFill>
                <a:latin typeface="Times New Roman" pitchFamily="18" charset="0"/>
                <a:cs typeface="Times New Roman" pitchFamily="18" charset="0"/>
              </a:rPr>
              <a:t>interrelated </a:t>
            </a:r>
            <a:r>
              <a:rPr lang="en-US" sz="2400" dirty="0" smtClean="0">
                <a:solidFill>
                  <a:srgbClr val="00B050"/>
                </a:solidFill>
                <a:latin typeface="Times New Roman" pitchFamily="18" charset="0"/>
                <a:cs typeface="Times New Roman" pitchFamily="18" charset="0"/>
              </a:rPr>
              <a:t>. </a:t>
            </a:r>
            <a:r>
              <a:rPr lang="en-US" sz="2400" dirty="0">
                <a:solidFill>
                  <a:srgbClr val="00B050"/>
                </a:solidFill>
                <a:latin typeface="Times New Roman" pitchFamily="18" charset="0"/>
                <a:cs typeface="Times New Roman" pitchFamily="18" charset="0"/>
              </a:rPr>
              <a:t>The stages of the research process </a:t>
            </a:r>
            <a:r>
              <a:rPr lang="en-US" sz="2400" u="sng" dirty="0">
                <a:solidFill>
                  <a:srgbClr val="00B050"/>
                </a:solidFill>
                <a:latin typeface="Times New Roman" pitchFamily="18" charset="0"/>
                <a:cs typeface="Times New Roman" pitchFamily="18" charset="0"/>
              </a:rPr>
              <a:t>overlap continuously</a:t>
            </a:r>
            <a:r>
              <a:rPr lang="en-US" sz="2400" dirty="0">
                <a:solidFill>
                  <a:srgbClr val="00B050"/>
                </a:solidFill>
                <a:latin typeface="Times New Roman" pitchFamily="18" charset="0"/>
                <a:cs typeface="Times New Roman" pitchFamily="18" charset="0"/>
              </a:rPr>
              <a:t>, and </a:t>
            </a:r>
            <a:r>
              <a:rPr lang="en-US" sz="2400" u="sng" dirty="0">
                <a:solidFill>
                  <a:srgbClr val="00B050"/>
                </a:solidFill>
                <a:latin typeface="Times New Roman" pitchFamily="18" charset="0"/>
                <a:cs typeface="Times New Roman" pitchFamily="18" charset="0"/>
              </a:rPr>
              <a:t>not necessarily follows exactly the same ordered sequence of </a:t>
            </a:r>
            <a:r>
              <a:rPr lang="en-US" sz="2400" u="sng" dirty="0" smtClean="0">
                <a:solidFill>
                  <a:srgbClr val="00B050"/>
                </a:solidFill>
                <a:latin typeface="Times New Roman" pitchFamily="18" charset="0"/>
                <a:cs typeface="Times New Roman" pitchFamily="18" charset="0"/>
              </a:rPr>
              <a:t>activities</a:t>
            </a:r>
          </a:p>
          <a:p>
            <a:pPr algn="just"/>
            <a:endParaRPr lang="en-US" sz="2400" u="sng"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363957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animEffect transition="in" filter="fade">
                                      <p:cBhvr>
                                        <p:cTn id="47"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8724"/>
            <a:ext cx="12192000" cy="8586966"/>
          </a:xfrm>
          <a:prstGeom prst="rect">
            <a:avLst/>
          </a:prstGeom>
        </p:spPr>
        <p:txBody>
          <a:bodyPr wrap="square">
            <a:spAutoFit/>
          </a:bodyPr>
          <a:lstStyle/>
          <a:p>
            <a:pPr algn="ctr"/>
            <a:r>
              <a:rPr lang="en-US" sz="2400" b="1" dirty="0" smtClean="0">
                <a:latin typeface="Times New Roman" pitchFamily="18" charset="0"/>
                <a:cs typeface="Times New Roman" pitchFamily="18" charset="0"/>
              </a:rPr>
              <a:t>Defining the Research Objectives</a:t>
            </a:r>
          </a:p>
          <a:p>
            <a:pPr algn="just"/>
            <a:endParaRPr lang="en-US" sz="20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u="sng" dirty="0" smtClean="0">
                <a:latin typeface="Times New Roman" pitchFamily="18" charset="0"/>
                <a:cs typeface="Times New Roman" pitchFamily="18" charset="0"/>
              </a:rPr>
              <a:t>goals to be achieved by conducting research are </a:t>
            </a:r>
            <a:r>
              <a:rPr lang="en-US" sz="2400" u="sng" dirty="0">
                <a:latin typeface="Times New Roman" pitchFamily="18" charset="0"/>
                <a:cs typeface="Times New Roman" pitchFamily="18" charset="0"/>
              </a:rPr>
              <a:t>called as Research </a:t>
            </a:r>
            <a:r>
              <a:rPr lang="en-US" sz="2400" u="sng" dirty="0" smtClean="0">
                <a:latin typeface="Times New Roman" pitchFamily="18" charset="0"/>
                <a:cs typeface="Times New Roman" pitchFamily="18" charset="0"/>
              </a:rPr>
              <a:t>objectives</a:t>
            </a:r>
            <a:r>
              <a:rPr lang="en-US" sz="2400" dirty="0" smtClean="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u="sng" dirty="0" smtClean="0">
                <a:latin typeface="Times New Roman" pitchFamily="18" charset="0"/>
                <a:cs typeface="Times New Roman" pitchFamily="18" charset="0"/>
              </a:rPr>
              <a:t>genesis of the research objectives lies in the type of decision</a:t>
            </a:r>
            <a:r>
              <a:rPr lang="en-US" sz="2400" dirty="0" smtClean="0">
                <a:latin typeface="Times New Roman" pitchFamily="18" charset="0"/>
                <a:cs typeface="Times New Roman" pitchFamily="18" charset="0"/>
              </a:rPr>
              <a:t> situation faced.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applied business research, the objectives cannot really be determined until there is a clear understanding of the managerial decision to be made. </a:t>
            </a:r>
            <a:r>
              <a:rPr lang="en-US" sz="2400" dirty="0" smtClean="0">
                <a:latin typeface="Times New Roman" pitchFamily="18" charset="0"/>
                <a:cs typeface="Times New Roman" pitchFamily="18" charset="0"/>
              </a:rPr>
              <a:t>The managerial decision situation arises because of a problem or opportunity.</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example. Low sales volume may be due to many reasons. Low advertising expenditure may be one of these. Others being less number of stores, price, quality etc. Whether the advertising expenditure should be increased (and by what amount) or more stores are to opened is the decision to be taken.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For advertising a research of  the Industry expenditure and competitor expenditure is to be done all other things remaining constant..</a:t>
            </a:r>
          </a:p>
          <a:p>
            <a:pPr algn="just"/>
            <a:endParaRPr lang="en-US" sz="2400" dirty="0" smtClean="0">
              <a:solidFill>
                <a:srgbClr val="FF0000"/>
              </a:solidFill>
              <a:latin typeface="Times New Roman" pitchFamily="18" charset="0"/>
              <a:cs typeface="Times New Roman" pitchFamily="18" charset="0"/>
            </a:endParaRPr>
          </a:p>
          <a:p>
            <a:pPr algn="just"/>
            <a:endParaRPr lang="en-US" sz="24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smtClean="0">
              <a:solidFill>
                <a:srgbClr val="FF0000"/>
              </a:solidFill>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380996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fade">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99763"/>
            <a:ext cx="12192000" cy="4001095"/>
          </a:xfrm>
          <a:prstGeom prst="rect">
            <a:avLst/>
          </a:prstGeom>
        </p:spPr>
        <p:txBody>
          <a:bodyPr wrap="square">
            <a:spAutoFit/>
          </a:bodyPr>
          <a:lstStyle/>
          <a:p>
            <a:pPr algn="ctr"/>
            <a:r>
              <a:rPr lang="en-US" sz="2400" b="1" dirty="0">
                <a:latin typeface="Times New Roman" pitchFamily="18" charset="0"/>
                <a:cs typeface="Times New Roman" pitchFamily="18" charset="0"/>
              </a:rPr>
              <a:t>Planning the Research </a:t>
            </a:r>
            <a:r>
              <a:rPr lang="en-US" sz="2400" b="1" dirty="0" smtClean="0">
                <a:latin typeface="Times New Roman" pitchFamily="18" charset="0"/>
                <a:cs typeface="Times New Roman" pitchFamily="18" charset="0"/>
              </a:rPr>
              <a:t>Design</a:t>
            </a:r>
          </a:p>
          <a:p>
            <a:endParaRPr lang="en-US"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A </a:t>
            </a:r>
            <a:r>
              <a:rPr lang="en-US" sz="2400" u="sng" dirty="0">
                <a:latin typeface="Times New Roman" pitchFamily="18" charset="0"/>
                <a:cs typeface="Times New Roman" pitchFamily="18" charset="0"/>
              </a:rPr>
              <a:t>research design is a master plan that specifies </a:t>
            </a:r>
            <a:r>
              <a:rPr lang="en-US" sz="2400" u="sng" dirty="0" smtClean="0">
                <a:latin typeface="Times New Roman" pitchFamily="18" charset="0"/>
                <a:cs typeface="Times New Roman" pitchFamily="18" charset="0"/>
              </a:rPr>
              <a:t>the methods </a:t>
            </a:r>
            <a:r>
              <a:rPr lang="en-US" sz="2400" u="sng" dirty="0">
                <a:latin typeface="Times New Roman" pitchFamily="18" charset="0"/>
                <a:cs typeface="Times New Roman" pitchFamily="18" charset="0"/>
              </a:rPr>
              <a:t>and procedures for collecting and analyzing the needed information. </a:t>
            </a:r>
            <a:endParaRPr lang="en-US" sz="2400" u="sng"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Objectives </a:t>
            </a:r>
            <a:r>
              <a:rPr lang="en-US" sz="2400" dirty="0">
                <a:latin typeface="Times New Roman" pitchFamily="18" charset="0"/>
                <a:cs typeface="Times New Roman" pitchFamily="18" charset="0"/>
              </a:rPr>
              <a:t>of the study determined </a:t>
            </a:r>
            <a:r>
              <a:rPr lang="en-US" sz="2400" dirty="0" smtClean="0">
                <a:latin typeface="Times New Roman" pitchFamily="18" charset="0"/>
                <a:cs typeface="Times New Roman" pitchFamily="18" charset="0"/>
              </a:rPr>
              <a:t>during the </a:t>
            </a:r>
            <a:r>
              <a:rPr lang="en-US" sz="2400" dirty="0">
                <a:latin typeface="Times New Roman" pitchFamily="18" charset="0"/>
                <a:cs typeface="Times New Roman" pitchFamily="18" charset="0"/>
              </a:rPr>
              <a:t>early stages of research are included in the design to ensure that the </a:t>
            </a:r>
            <a:r>
              <a:rPr lang="en-US" sz="2400" u="sng" dirty="0">
                <a:latin typeface="Times New Roman" pitchFamily="18" charset="0"/>
                <a:cs typeface="Times New Roman" pitchFamily="18" charset="0"/>
              </a:rPr>
              <a:t>information collected </a:t>
            </a:r>
            <a:r>
              <a:rPr lang="en-US" sz="2400" u="sng" dirty="0" smtClean="0">
                <a:latin typeface="Times New Roman" pitchFamily="18" charset="0"/>
                <a:cs typeface="Times New Roman" pitchFamily="18" charset="0"/>
              </a:rPr>
              <a:t>is appropriate </a:t>
            </a:r>
            <a:r>
              <a:rPr lang="en-US" sz="2400" u="sng" dirty="0">
                <a:latin typeface="Times New Roman" pitchFamily="18" charset="0"/>
                <a:cs typeface="Times New Roman" pitchFamily="18" charset="0"/>
              </a:rPr>
              <a:t>for solving the problem. </a:t>
            </a:r>
            <a:endParaRPr lang="en-US" sz="2400" u="sng"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researcher also must determine the sources of information</a:t>
            </a:r>
            <a:r>
              <a:rPr lang="en-US" sz="2400" dirty="0" smtClean="0">
                <a:latin typeface="Times New Roman" pitchFamily="18" charset="0"/>
                <a:cs typeface="Times New Roman" pitchFamily="18" charset="0"/>
              </a:rPr>
              <a:t>, the </a:t>
            </a:r>
            <a:r>
              <a:rPr lang="en-US" sz="2400" dirty="0">
                <a:latin typeface="Times New Roman" pitchFamily="18" charset="0"/>
                <a:cs typeface="Times New Roman" pitchFamily="18" charset="0"/>
              </a:rPr>
              <a:t>design technique (survey or experiment, for example), the sampling methodology, </a:t>
            </a:r>
            <a:r>
              <a:rPr lang="en-US" sz="2400" dirty="0" smtClean="0">
                <a:latin typeface="Times New Roman" pitchFamily="18" charset="0"/>
                <a:cs typeface="Times New Roman" pitchFamily="18" charset="0"/>
              </a:rPr>
              <a:t>and the </a:t>
            </a:r>
            <a:r>
              <a:rPr lang="en-US" sz="2400" dirty="0">
                <a:latin typeface="Times New Roman" pitchFamily="18" charset="0"/>
                <a:cs typeface="Times New Roman" pitchFamily="18" charset="0"/>
              </a:rPr>
              <a:t>schedule and cost of the research.</a:t>
            </a:r>
          </a:p>
        </p:txBody>
      </p:sp>
    </p:spTree>
    <p:extLst>
      <p:ext uri="{BB962C8B-B14F-4D97-AF65-F5344CB8AC3E}">
        <p14:creationId xmlns:p14="http://schemas.microsoft.com/office/powerpoint/2010/main" xmlns="" val="396583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27579"/>
            <a:ext cx="12192000" cy="5816977"/>
          </a:xfrm>
          <a:prstGeom prst="rect">
            <a:avLst/>
          </a:prstGeom>
        </p:spPr>
        <p:txBody>
          <a:bodyPr wrap="square">
            <a:spAutoFit/>
          </a:bodyPr>
          <a:lstStyle/>
          <a:p>
            <a:pPr algn="ctr"/>
            <a:r>
              <a:rPr lang="en-US" sz="2400" b="1" dirty="0" smtClean="0">
                <a:latin typeface="Times New Roman" pitchFamily="18" charset="0"/>
                <a:cs typeface="Times New Roman" pitchFamily="18" charset="0"/>
              </a:rPr>
              <a:t>Sampling</a:t>
            </a:r>
          </a:p>
          <a:p>
            <a:endParaRPr lang="en-US" sz="2000" b="1" dirty="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Sampling </a:t>
            </a:r>
            <a:r>
              <a:rPr lang="en-US" sz="2400" dirty="0">
                <a:latin typeface="Times New Roman" pitchFamily="18" charset="0"/>
                <a:cs typeface="Times New Roman" pitchFamily="18" charset="0"/>
              </a:rPr>
              <a:t>involves any procedure that draws conclusions based on </a:t>
            </a:r>
            <a:r>
              <a:rPr lang="en-US" sz="2400" u="sng" dirty="0" smtClean="0">
                <a:latin typeface="Times New Roman" pitchFamily="18" charset="0"/>
                <a:cs typeface="Times New Roman" pitchFamily="18" charset="0"/>
              </a:rPr>
              <a:t>measurements of </a:t>
            </a:r>
            <a:r>
              <a:rPr lang="en-US" sz="2400" u="sng" dirty="0">
                <a:latin typeface="Times New Roman" pitchFamily="18" charset="0"/>
                <a:cs typeface="Times New Roman" pitchFamily="18" charset="0"/>
              </a:rPr>
              <a:t>a portion of the </a:t>
            </a:r>
            <a:r>
              <a:rPr lang="en-US" sz="2400" u="sng" dirty="0" smtClean="0">
                <a:latin typeface="Times New Roman" pitchFamily="18" charset="0"/>
                <a:cs typeface="Times New Roman" pitchFamily="18" charset="0"/>
              </a:rPr>
              <a:t>population. </a:t>
            </a:r>
          </a:p>
          <a:p>
            <a:pPr algn="just"/>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One </a:t>
            </a:r>
            <a:r>
              <a:rPr lang="en-US" sz="2400" dirty="0">
                <a:latin typeface="Times New Roman" pitchFamily="18" charset="0"/>
                <a:cs typeface="Times New Roman" pitchFamily="18" charset="0"/>
              </a:rPr>
              <a:t>of the sampling issue concerns sample size. How big should the sample be? Although management may wish to examine every potential buyer of a product or service, doing so may be unnecessary as well as unrealistic. Other things equal, larger samples are more precise than smaller ones. However, proper probability sampling can allow a small proportion of the total population to give a reliable measure of the whole.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first sampling question to ask is “Who is to be sampled?” The answer to this primary question requires the identification of a target population</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Who do we want the sample to reflect?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000" dirty="0">
              <a:solidFill>
                <a:srgbClr val="FF0000"/>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2909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1758"/>
            <a:ext cx="12192000" cy="5693866"/>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Gathering </a:t>
            </a:r>
            <a:r>
              <a:rPr lang="en-US" sz="2400" b="1" dirty="0" smtClean="0">
                <a:latin typeface="Times New Roman" panose="02020603050405020304" pitchFamily="18" charset="0"/>
                <a:cs typeface="Times New Roman" panose="02020603050405020304" pitchFamily="18" charset="0"/>
              </a:rPr>
              <a:t>Data</a:t>
            </a:r>
          </a:p>
          <a:p>
            <a:endParaRPr lang="en-US" sz="2000" b="1"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may be gathered by </a:t>
            </a:r>
            <a:r>
              <a:rPr lang="en-US" sz="2400" u="sng" dirty="0">
                <a:latin typeface="Times New Roman" panose="02020603050405020304" pitchFamily="18" charset="0"/>
                <a:cs typeface="Times New Roman" panose="02020603050405020304" pitchFamily="18" charset="0"/>
              </a:rPr>
              <a:t>human observers </a:t>
            </a:r>
            <a:r>
              <a:rPr lang="en-US" sz="2400" u="sng" dirty="0" smtClean="0">
                <a:latin typeface="Times New Roman" panose="02020603050405020304" pitchFamily="18" charset="0"/>
                <a:cs typeface="Times New Roman" panose="02020603050405020304" pitchFamily="18" charset="0"/>
              </a:rPr>
              <a:t>or interviewers</a:t>
            </a:r>
            <a:r>
              <a:rPr lang="en-US" sz="2400" u="sng" dirty="0">
                <a:latin typeface="Times New Roman" panose="02020603050405020304" pitchFamily="18" charset="0"/>
                <a:cs typeface="Times New Roman" panose="02020603050405020304" pitchFamily="18" charset="0"/>
              </a:rPr>
              <a:t>, or they may be recorded by </a:t>
            </a:r>
            <a:r>
              <a:rPr lang="en-US" sz="2400" u="sng" dirty="0" smtClean="0">
                <a:latin typeface="Times New Roman" panose="02020603050405020304" pitchFamily="18" charset="0"/>
                <a:cs typeface="Times New Roman" panose="02020603050405020304" pitchFamily="18" charset="0"/>
              </a:rPr>
              <a:t>machines.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Research </a:t>
            </a:r>
            <a:r>
              <a:rPr lang="en-US" sz="2400" dirty="0">
                <a:latin typeface="Times New Roman" panose="02020603050405020304" pitchFamily="18" charset="0"/>
                <a:cs typeface="Times New Roman" panose="02020603050405020304" pitchFamily="18" charset="0"/>
              </a:rPr>
              <a:t>techniques involve many methods of gathering data. </a:t>
            </a:r>
            <a:r>
              <a:rPr lang="en-US" sz="2400" dirty="0" smtClean="0">
                <a:latin typeface="Times New Roman" panose="02020603050405020304" pitchFamily="18" charset="0"/>
                <a:cs typeface="Times New Roman" panose="02020603050405020304" pitchFamily="18" charset="0"/>
              </a:rPr>
              <a:t>Surveys require </a:t>
            </a:r>
            <a:r>
              <a:rPr lang="en-US" sz="2400" dirty="0">
                <a:latin typeface="Times New Roman" panose="02020603050405020304" pitchFamily="18" charset="0"/>
                <a:cs typeface="Times New Roman" panose="02020603050405020304" pitchFamily="18" charset="0"/>
              </a:rPr>
              <a:t>direct participation by research respondents. This may involve filling out a </a:t>
            </a:r>
            <a:r>
              <a:rPr lang="en-US" sz="2400" dirty="0" smtClean="0">
                <a:latin typeface="Times New Roman" panose="02020603050405020304" pitchFamily="18" charset="0"/>
                <a:cs typeface="Times New Roman" panose="02020603050405020304" pitchFamily="18" charset="0"/>
              </a:rPr>
              <a:t>questionnaire or </a:t>
            </a:r>
            <a:r>
              <a:rPr lang="en-US" sz="2400" dirty="0">
                <a:latin typeface="Times New Roman" panose="02020603050405020304" pitchFamily="18" charset="0"/>
                <a:cs typeface="Times New Roman" panose="02020603050405020304" pitchFamily="18" charset="0"/>
              </a:rPr>
              <a:t>interacting with an interviewer. </a:t>
            </a:r>
            <a:r>
              <a:rPr lang="en-US" sz="2400" dirty="0" smtClean="0">
                <a:latin typeface="Times New Roman" panose="02020603050405020304" pitchFamily="18" charset="0"/>
                <a:cs typeface="Times New Roman" panose="02020603050405020304" pitchFamily="18" charset="0"/>
              </a:rPr>
              <a:t>In this sense, they are obtrusive. </a:t>
            </a:r>
          </a:p>
          <a:p>
            <a:pPr algn="just"/>
            <a:endParaRPr lang="en-US" sz="2400" b="1"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Unobtrusive </a:t>
            </a:r>
            <a:r>
              <a:rPr lang="en-US" sz="2400" dirty="0">
                <a:latin typeface="Times New Roman" panose="02020603050405020304" pitchFamily="18" charset="0"/>
                <a:cs typeface="Times New Roman" panose="02020603050405020304" pitchFamily="18" charset="0"/>
              </a:rPr>
              <a:t>methods of </a:t>
            </a:r>
            <a:r>
              <a:rPr lang="en-US" sz="2400" dirty="0" smtClean="0">
                <a:latin typeface="Times New Roman" panose="02020603050405020304" pitchFamily="18" charset="0"/>
                <a:cs typeface="Times New Roman" panose="02020603050405020304" pitchFamily="18" charset="0"/>
              </a:rPr>
              <a:t>data gathering </a:t>
            </a:r>
            <a:r>
              <a:rPr lang="en-US" sz="2400" dirty="0">
                <a:latin typeface="Times New Roman" panose="02020603050405020304" pitchFamily="18" charset="0"/>
                <a:cs typeface="Times New Roman" panose="02020603050405020304" pitchFamily="18" charset="0"/>
              </a:rPr>
              <a:t>are those in which the subjects do not have to be disturbed for data to be collected</a:t>
            </a:r>
            <a:r>
              <a:rPr lang="en-US" sz="2400" dirty="0" smtClean="0">
                <a:latin typeface="Times New Roman" panose="02020603050405020304" pitchFamily="18" charset="0"/>
                <a:cs typeface="Times New Roman" panose="02020603050405020304" pitchFamily="18" charset="0"/>
              </a:rPr>
              <a:t>. They </a:t>
            </a:r>
            <a:r>
              <a:rPr lang="en-US" sz="2400" dirty="0">
                <a:latin typeface="Times New Roman" panose="02020603050405020304" pitchFamily="18" charset="0"/>
                <a:cs typeface="Times New Roman" panose="02020603050405020304" pitchFamily="18" charset="0"/>
              </a:rPr>
              <a:t>may even be unaware that research is going on at all. For instance, a simple count of </a:t>
            </a:r>
            <a:r>
              <a:rPr lang="en-US" sz="2400" dirty="0" smtClean="0">
                <a:latin typeface="Times New Roman" panose="02020603050405020304" pitchFamily="18" charset="0"/>
                <a:cs typeface="Times New Roman" panose="02020603050405020304" pitchFamily="18" charset="0"/>
              </a:rPr>
              <a:t>motorists driving </a:t>
            </a:r>
            <a:r>
              <a:rPr lang="en-US" sz="2400" dirty="0">
                <a:latin typeface="Times New Roman" panose="02020603050405020304" pitchFamily="18" charset="0"/>
                <a:cs typeface="Times New Roman" panose="02020603050405020304" pitchFamily="18" charset="0"/>
              </a:rPr>
              <a:t>past a proposed franchising location is one kind of data gathering method</a:t>
            </a:r>
            <a:r>
              <a:rPr lang="en-US" sz="2400" dirty="0" smtClean="0">
                <a:latin typeface="Times New Roman" panose="02020603050405020304" pitchFamily="18" charset="0"/>
                <a:cs typeface="Times New Roman" panose="02020603050405020304" pitchFamily="18" charset="0"/>
              </a:rPr>
              <a:t>.</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a:t>
            </a:r>
            <a:endParaRPr lang="en-US" sz="2000" b="1" u="sng" dirty="0">
              <a:solidFill>
                <a:srgbClr val="FF0000"/>
              </a:solidFill>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3287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073180" cy="729430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Processing and Analyzing </a:t>
            </a:r>
            <a:r>
              <a:rPr lang="en-US" sz="2400" b="1" dirty="0" smtClean="0">
                <a:latin typeface="Times New Roman" panose="02020603050405020304" pitchFamily="18" charset="0"/>
                <a:cs typeface="Times New Roman" panose="02020603050405020304" pitchFamily="18" charset="0"/>
              </a:rPr>
              <a:t>Data</a:t>
            </a:r>
          </a:p>
          <a:p>
            <a:pPr algn="ctr"/>
            <a:endParaRPr lang="en-US" sz="2000" b="1"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Editing and coding</a:t>
            </a:r>
          </a:p>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processing generally begins with editing and coding </a:t>
            </a:r>
            <a:r>
              <a:rPr lang="en-US" sz="2400" dirty="0" smtClean="0">
                <a:latin typeface="Times New Roman" panose="02020603050405020304" pitchFamily="18" charset="0"/>
                <a:cs typeface="Times New Roman" panose="02020603050405020304" pitchFamily="18" charset="0"/>
              </a:rPr>
              <a:t>the data</a:t>
            </a:r>
            <a:r>
              <a:rPr lang="en-US" sz="2400" dirty="0">
                <a:latin typeface="Times New Roman" panose="02020603050405020304" pitchFamily="18" charset="0"/>
                <a:cs typeface="Times New Roman" panose="02020603050405020304" pitchFamily="18" charset="0"/>
              </a:rPr>
              <a:t>. Editing involves checking the data collection forms for omissions, legibility, and </a:t>
            </a:r>
            <a:r>
              <a:rPr lang="en-US" sz="2400" dirty="0" smtClean="0">
                <a:latin typeface="Times New Roman" panose="02020603050405020304" pitchFamily="18" charset="0"/>
                <a:cs typeface="Times New Roman" panose="02020603050405020304" pitchFamily="18" charset="0"/>
              </a:rPr>
              <a:t>consistency. </a:t>
            </a:r>
            <a:r>
              <a:rPr lang="en-US" sz="2400" dirty="0">
                <a:latin typeface="Times New Roman" panose="02020603050405020304" pitchFamily="18" charset="0"/>
                <a:cs typeface="Times New Roman" panose="02020603050405020304" pitchFamily="18" charset="0"/>
              </a:rPr>
              <a:t>The editing process corrects problems such as interviewer errors </a:t>
            </a:r>
            <a:r>
              <a:rPr lang="en-US" sz="2400" dirty="0" smtClean="0">
                <a:latin typeface="Times New Roman" panose="02020603050405020304" pitchFamily="18" charset="0"/>
                <a:cs typeface="Times New Roman" panose="02020603050405020304" pitchFamily="18" charset="0"/>
              </a:rPr>
              <a:t>before </a:t>
            </a:r>
            <a:r>
              <a:rPr lang="en-US" sz="2400" dirty="0">
                <a:latin typeface="Times New Roman" panose="02020603050405020304" pitchFamily="18" charset="0"/>
                <a:cs typeface="Times New Roman" panose="02020603050405020304" pitchFamily="18" charset="0"/>
              </a:rPr>
              <a:t>the data are transferred to the computer</a:t>
            </a:r>
            <a:r>
              <a:rPr lang="en-US" sz="2400" dirty="0" smtClean="0">
                <a:latin typeface="Times New Roman" panose="02020603050405020304" pitchFamily="18" charset="0"/>
                <a:cs typeface="Times New Roman" panose="02020603050405020304" pitchFamily="18" charset="0"/>
              </a:rPr>
              <a:t>. Before </a:t>
            </a:r>
            <a:r>
              <a:rPr lang="en-US" sz="2400" dirty="0">
                <a:latin typeface="Times New Roman" panose="02020603050405020304" pitchFamily="18" charset="0"/>
                <a:cs typeface="Times New Roman" panose="02020603050405020304" pitchFamily="18" charset="0"/>
              </a:rPr>
              <a:t>data can be tabulated, meaningful </a:t>
            </a:r>
            <a:r>
              <a:rPr lang="en-US" sz="2400">
                <a:latin typeface="Times New Roman" panose="02020603050405020304" pitchFamily="18" charset="0"/>
                <a:cs typeface="Times New Roman" panose="02020603050405020304" pitchFamily="18" charset="0"/>
              </a:rPr>
              <a:t>categories </a:t>
            </a:r>
            <a:r>
              <a:rPr lang="en-US" sz="2400" smtClean="0">
                <a:latin typeface="Times New Roman" panose="02020603050405020304" pitchFamily="18" charset="0"/>
                <a:cs typeface="Times New Roman" panose="02020603050405020304" pitchFamily="18" charset="0"/>
              </a:rPr>
              <a:t>must </a:t>
            </a:r>
            <a:r>
              <a:rPr lang="en-US" sz="2400" dirty="0">
                <a:latin typeface="Times New Roman" panose="02020603050405020304" pitchFamily="18" charset="0"/>
                <a:cs typeface="Times New Roman" panose="02020603050405020304" pitchFamily="18" charset="0"/>
              </a:rPr>
              <a:t>be </a:t>
            </a:r>
            <a:r>
              <a:rPr lang="en-US" sz="2400" dirty="0" smtClean="0">
                <a:latin typeface="Times New Roman" panose="02020603050405020304" pitchFamily="18" charset="0"/>
                <a:cs typeface="Times New Roman" panose="02020603050405020304" pitchFamily="18" charset="0"/>
              </a:rPr>
              <a:t>established for </a:t>
            </a:r>
            <a:r>
              <a:rPr lang="en-US" sz="2400" dirty="0">
                <a:latin typeface="Times New Roman" panose="02020603050405020304" pitchFamily="18" charset="0"/>
                <a:cs typeface="Times New Roman" panose="02020603050405020304" pitchFamily="18" charset="0"/>
              </a:rPr>
              <a:t>groups of responses. The rules for interpreting, categorizing, recording, and transferring </a:t>
            </a:r>
            <a:r>
              <a:rPr lang="en-US" sz="2400" dirty="0" smtClean="0">
                <a:latin typeface="Times New Roman" panose="02020603050405020304" pitchFamily="18" charset="0"/>
                <a:cs typeface="Times New Roman" panose="02020603050405020304" pitchFamily="18" charset="0"/>
              </a:rPr>
              <a:t>the data </a:t>
            </a:r>
            <a:r>
              <a:rPr lang="en-US" sz="2400" dirty="0">
                <a:latin typeface="Times New Roman" panose="02020603050405020304" pitchFamily="18" charset="0"/>
                <a:cs typeface="Times New Roman" panose="02020603050405020304" pitchFamily="18" charset="0"/>
              </a:rPr>
              <a:t>to the data storage media are called codes. This coding process facilitates computer or </a:t>
            </a:r>
            <a:r>
              <a:rPr lang="en-US" sz="2400" dirty="0" smtClean="0">
                <a:latin typeface="Times New Roman" panose="02020603050405020304" pitchFamily="18" charset="0"/>
                <a:cs typeface="Times New Roman" panose="02020603050405020304" pitchFamily="18" charset="0"/>
              </a:rPr>
              <a:t>hand tabulation</a:t>
            </a:r>
            <a:r>
              <a:rPr lang="en-US" sz="2400" dirty="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endParaRPr lang="en-US" sz="2400" b="1" dirty="0">
              <a:solidFill>
                <a:srgbClr val="FF0000"/>
              </a:solidFill>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D</a:t>
            </a:r>
            <a:r>
              <a:rPr lang="en-US" sz="2400" b="1" dirty="0" smtClean="0">
                <a:latin typeface="Times New Roman" panose="02020603050405020304" pitchFamily="18" charset="0"/>
                <a:cs typeface="Times New Roman" panose="02020603050405020304" pitchFamily="18" charset="0"/>
              </a:rPr>
              <a:t>ata analysis</a:t>
            </a:r>
          </a:p>
          <a:p>
            <a:pPr algn="just"/>
            <a:endParaRPr lang="en-US" sz="2400" b="1"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Data </a:t>
            </a:r>
            <a:r>
              <a:rPr lang="en-US" sz="2400" b="1" dirty="0">
                <a:latin typeface="Times New Roman" panose="02020603050405020304" pitchFamily="18" charset="0"/>
                <a:cs typeface="Times New Roman" panose="02020603050405020304" pitchFamily="18" charset="0"/>
              </a:rPr>
              <a:t>analysis </a:t>
            </a:r>
            <a:r>
              <a:rPr lang="en-US" sz="2400" dirty="0">
                <a:latin typeface="Times New Roman" panose="02020603050405020304" pitchFamily="18" charset="0"/>
                <a:cs typeface="Times New Roman" panose="02020603050405020304" pitchFamily="18" charset="0"/>
              </a:rPr>
              <a:t>is the application of reasoning to understand the data that have been gathered.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appropriate analytical technique for data analysis </a:t>
            </a:r>
            <a:r>
              <a:rPr lang="en-US" sz="2400" dirty="0" smtClean="0">
                <a:latin typeface="Times New Roman" panose="02020603050405020304" pitchFamily="18" charset="0"/>
                <a:cs typeface="Times New Roman" panose="02020603050405020304" pitchFamily="18" charset="0"/>
              </a:rPr>
              <a:t>will be </a:t>
            </a:r>
            <a:r>
              <a:rPr lang="en-US" sz="2400" dirty="0">
                <a:latin typeface="Times New Roman" panose="02020603050405020304" pitchFamily="18" charset="0"/>
                <a:cs typeface="Times New Roman" panose="02020603050405020304" pitchFamily="18" charset="0"/>
              </a:rPr>
              <a:t>determined by management’s information requirements,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nature of the data gathered. Statistical analysis may range from portraying a </a:t>
            </a:r>
            <a:r>
              <a:rPr lang="en-US" sz="2400" dirty="0" smtClean="0">
                <a:latin typeface="Times New Roman" panose="02020603050405020304" pitchFamily="18" charset="0"/>
                <a:cs typeface="Times New Roman" panose="02020603050405020304" pitchFamily="18" charset="0"/>
              </a:rPr>
              <a:t>simple frequency </a:t>
            </a:r>
            <a:r>
              <a:rPr lang="en-US" sz="2400" dirty="0">
                <a:latin typeface="Times New Roman" panose="02020603050405020304" pitchFamily="18" charset="0"/>
                <a:cs typeface="Times New Roman" panose="02020603050405020304" pitchFamily="18" charset="0"/>
              </a:rPr>
              <a:t>distribution to more complex multivariate analyses approaches, such as multiple regression</a:t>
            </a:r>
            <a:r>
              <a:rPr lang="en-US" sz="2400" dirty="0" smtClean="0">
                <a:latin typeface="Times New Roman" panose="02020603050405020304" pitchFamily="18" charset="0"/>
                <a:cs typeface="Times New Roman" panose="02020603050405020304" pitchFamily="18" charset="0"/>
              </a:rPr>
              <a:t>. </a:t>
            </a:r>
          </a:p>
          <a:p>
            <a:pPr algn="just"/>
            <a:endParaRPr lang="en-US" sz="2000" dirty="0">
              <a:solidFill>
                <a:srgbClr val="FF0000"/>
              </a:solidFill>
              <a:latin typeface="Times New Roman" panose="02020603050405020304" pitchFamily="18" charset="0"/>
              <a:cs typeface="Times New Roman" panose="02020603050405020304" pitchFamily="18" charset="0"/>
            </a:endParaRPr>
          </a:p>
          <a:p>
            <a:pPr algn="just"/>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72687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96442"/>
            <a:ext cx="12192000" cy="4647426"/>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Drawing Conclusions and Preparing a </a:t>
            </a:r>
            <a:r>
              <a:rPr lang="en-US" sz="2400" b="1" dirty="0" smtClean="0">
                <a:latin typeface="Times New Roman" panose="02020603050405020304" pitchFamily="18" charset="0"/>
                <a:cs typeface="Times New Roman" panose="02020603050405020304" pitchFamily="18" charset="0"/>
              </a:rPr>
              <a:t>Report</a:t>
            </a:r>
          </a:p>
          <a:p>
            <a:endParaRPr lang="en-US" sz="2000" b="1"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conclusions and </a:t>
            </a:r>
            <a:r>
              <a:rPr lang="en-US" sz="2400" dirty="0">
                <a:latin typeface="Times New Roman" panose="02020603050405020304" pitchFamily="18" charset="0"/>
                <a:cs typeface="Times New Roman" panose="02020603050405020304" pitchFamily="18" charset="0"/>
              </a:rPr>
              <a:t>report preparation stage consists of interpreting the research results, describing the implications</a:t>
            </a:r>
            <a:r>
              <a:rPr lang="en-US" sz="2400" dirty="0" smtClean="0">
                <a:latin typeface="Times New Roman" panose="02020603050405020304" pitchFamily="18" charset="0"/>
                <a:cs typeface="Times New Roman" panose="02020603050405020304" pitchFamily="18" charset="0"/>
              </a:rPr>
              <a:t>, and </a:t>
            </a:r>
            <a:r>
              <a:rPr lang="en-US" sz="2400" dirty="0">
                <a:latin typeface="Times New Roman" panose="02020603050405020304" pitchFamily="18" charset="0"/>
                <a:cs typeface="Times New Roman" panose="02020603050405020304" pitchFamily="18" charset="0"/>
              </a:rPr>
              <a:t>drawing the appropriate conclusions for managerial decisions.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These </a:t>
            </a:r>
            <a:r>
              <a:rPr lang="en-US" sz="2400" dirty="0">
                <a:latin typeface="Times New Roman" panose="02020603050405020304" pitchFamily="18" charset="0"/>
                <a:cs typeface="Times New Roman" panose="02020603050405020304" pitchFamily="18" charset="0"/>
              </a:rPr>
              <a:t>conclusions should </a:t>
            </a:r>
            <a:r>
              <a:rPr lang="en-US" sz="2400" dirty="0" smtClean="0">
                <a:latin typeface="Times New Roman" panose="02020603050405020304" pitchFamily="18" charset="0"/>
                <a:cs typeface="Times New Roman" panose="02020603050405020304" pitchFamily="18" charset="0"/>
              </a:rPr>
              <a:t>fulfill the </a:t>
            </a:r>
            <a:r>
              <a:rPr lang="en-US" sz="2400" dirty="0">
                <a:latin typeface="Times New Roman" panose="02020603050405020304" pitchFamily="18" charset="0"/>
                <a:cs typeface="Times New Roman" panose="02020603050405020304" pitchFamily="18" charset="0"/>
              </a:rPr>
              <a:t>deliverables promised in the research proposal. In addition, it’s important that the </a:t>
            </a:r>
            <a:r>
              <a:rPr lang="en-US" sz="2400" dirty="0" smtClean="0">
                <a:latin typeface="Times New Roman" panose="02020603050405020304" pitchFamily="18" charset="0"/>
                <a:cs typeface="Times New Roman" panose="02020603050405020304" pitchFamily="18" charset="0"/>
              </a:rPr>
              <a:t>researcher consider </a:t>
            </a:r>
            <a:r>
              <a:rPr lang="en-US" sz="2400" dirty="0">
                <a:latin typeface="Times New Roman" panose="02020603050405020304" pitchFamily="18" charset="0"/>
                <a:cs typeface="Times New Roman" panose="02020603050405020304" pitchFamily="18" charset="0"/>
              </a:rPr>
              <a:t>the varying abilities of people to understand the research results.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21645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3817" y="139485"/>
            <a:ext cx="9147230" cy="6098153"/>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2394550" y="6374991"/>
            <a:ext cx="7705764" cy="400110"/>
          </a:xfrm>
          <a:prstGeom prst="rect">
            <a:avLst/>
          </a:prstGeom>
        </p:spPr>
        <p:txBody>
          <a:bodyPr wrap="none">
            <a:spAutoFit/>
          </a:bodyPr>
          <a:lstStyle/>
          <a:p>
            <a:r>
              <a:rPr lang="en-US" sz="2000" b="1" dirty="0" smtClean="0">
                <a:latin typeface="Times New Roman" pitchFamily="18" charset="0"/>
                <a:cs typeface="Times New Roman" pitchFamily="18" charset="0"/>
              </a:rPr>
              <a:t>SIX STAGES AS A CYCLICAL OR CIRCULAR-FLOW PROCESS</a:t>
            </a:r>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380344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1357</TotalTime>
  <Words>1019</Words>
  <Application>Microsoft Office PowerPoint</Application>
  <PresentationFormat>Custom</PresentationFormat>
  <Paragraphs>79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Brijesh</dc:creator>
  <cp:lastModifiedBy>sairaj</cp:lastModifiedBy>
  <cp:revision>126</cp:revision>
  <dcterms:created xsi:type="dcterms:W3CDTF">2015-01-02T10:08:18Z</dcterms:created>
  <dcterms:modified xsi:type="dcterms:W3CDTF">2017-03-19T08:30:19Z</dcterms:modified>
</cp:coreProperties>
</file>