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284" r:id="rId3"/>
    <p:sldId id="372" r:id="rId4"/>
    <p:sldId id="360" r:id="rId5"/>
    <p:sldId id="288" r:id="rId6"/>
    <p:sldId id="293" r:id="rId7"/>
    <p:sldId id="290" r:id="rId8"/>
    <p:sldId id="295" r:id="rId9"/>
    <p:sldId id="298" r:id="rId10"/>
    <p:sldId id="299" r:id="rId11"/>
    <p:sldId id="346" r:id="rId12"/>
    <p:sldId id="340" r:id="rId13"/>
    <p:sldId id="341" r:id="rId14"/>
    <p:sldId id="333" r:id="rId15"/>
    <p:sldId id="3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12B9185-7A8E-464D-B479-F78F0A3BE91E}">
          <p14:sldIdLst>
            <p14:sldId id="364"/>
            <p14:sldId id="284"/>
            <p14:sldId id="372"/>
            <p14:sldId id="360"/>
            <p14:sldId id="288"/>
            <p14:sldId id="293"/>
            <p14:sldId id="290"/>
            <p14:sldId id="295"/>
            <p14:sldId id="298"/>
            <p14:sldId id="299"/>
            <p14:sldId id="346"/>
            <p14:sldId id="340"/>
            <p14:sldId id="341"/>
            <p14:sldId id="303"/>
            <p14:sldId id="342"/>
            <p14:sldId id="33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4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67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955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3142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1943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698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7103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22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33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255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52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72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822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1EBE-D29C-46E2-A7D2-8E44F65A72BD}" type="datetimeFigureOut">
              <a:rPr lang="en-IN" smtClean="0"/>
              <a:pPr/>
              <a:t>19-03-2017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9B97-479A-4902-AEDC-25621B2D0B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981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7873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Stages in the Research Process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steps of the process are as follows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Defining the research objectives (What is to be done?)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Planning a research design ( How it to be done?)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Planning a sample ( From where will the data be taken or observed ?)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Collecting the data ( How the data will be collected?)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Analyzing the data  ( Which analytical  method  will be chosen?)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6. Formulating the conclusions and preparing the report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above sequence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activities are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interrelated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stages of the research process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overlap continuously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not necessarily follows exactly the same ordered sequence of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activities</a:t>
            </a:r>
          </a:p>
          <a:p>
            <a:pPr algn="just"/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57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3600"/>
            <a:ext cx="121920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DETERMINE THE UNIT OF ANALYSIS</a:t>
            </a:r>
          </a:p>
          <a:p>
            <a:pPr algn="ctr"/>
            <a:endParaRPr lang="en-US" b="1" dirty="0"/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unit of analysis </a:t>
            </a:r>
            <a:r>
              <a:rPr lang="en-US" sz="2000" dirty="0"/>
              <a:t>for a study indicates what or who should provide the data and at what level </a:t>
            </a:r>
            <a:r>
              <a:rPr lang="en-US" sz="2000" dirty="0" smtClean="0"/>
              <a:t>of aggregation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Researchers </a:t>
            </a:r>
            <a:r>
              <a:rPr lang="en-US" sz="2000" dirty="0"/>
              <a:t>specify whether an investigation will collect data about individuals (</a:t>
            </a:r>
            <a:r>
              <a:rPr lang="en-US" sz="2000" dirty="0" smtClean="0"/>
              <a:t>such as </a:t>
            </a:r>
            <a:r>
              <a:rPr lang="en-US" sz="2000" dirty="0"/>
              <a:t>customers, employees, and owners), households (families, extended families, and so forth), </a:t>
            </a:r>
            <a:r>
              <a:rPr lang="en-US" sz="2000" dirty="0" smtClean="0"/>
              <a:t>organizations (</a:t>
            </a:r>
            <a:r>
              <a:rPr lang="en-US" sz="2000" dirty="0"/>
              <a:t>businesses and business units), departments (sales, finance, and so forth), </a:t>
            </a:r>
            <a:r>
              <a:rPr lang="en-US" sz="2000" dirty="0" smtClean="0"/>
              <a:t>geographical areas</a:t>
            </a:r>
            <a:r>
              <a:rPr lang="en-US" sz="2000" dirty="0"/>
              <a:t>, or objects (products, advertisements, and so forth).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studies of home buying, for example</a:t>
            </a:r>
            <a:r>
              <a:rPr lang="en-US" sz="2000" dirty="0" smtClean="0"/>
              <a:t>, the </a:t>
            </a:r>
            <a:r>
              <a:rPr lang="en-US" sz="2000" dirty="0"/>
              <a:t>husband/wife </a:t>
            </a:r>
            <a:r>
              <a:rPr lang="en-US" sz="2000" dirty="0" smtClean="0"/>
              <a:t>dyad  </a:t>
            </a:r>
            <a:r>
              <a:rPr lang="en-US" sz="2000" dirty="0"/>
              <a:t>typically is the unit of analysis rather than the individual because </a:t>
            </a:r>
            <a:r>
              <a:rPr lang="en-US" sz="2000" dirty="0" smtClean="0"/>
              <a:t>many purchase </a:t>
            </a:r>
            <a:r>
              <a:rPr lang="en-US" sz="2000" dirty="0"/>
              <a:t>decisions are made jointly by husband and wife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Researchers who think carefully and creatively about situations often discover that a </a:t>
            </a:r>
            <a:r>
              <a:rPr lang="en-US" sz="2000" dirty="0" smtClean="0"/>
              <a:t>problem can </a:t>
            </a:r>
            <a:r>
              <a:rPr lang="en-US" sz="2000" dirty="0"/>
              <a:t>be investigated at more than one level of analysis.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For </a:t>
            </a:r>
            <a:r>
              <a:rPr lang="en-US" sz="2000" dirty="0"/>
              <a:t>example, a lack of worker </a:t>
            </a:r>
            <a:r>
              <a:rPr lang="en-US" sz="2000" dirty="0" smtClean="0"/>
              <a:t>productivity could </a:t>
            </a:r>
            <a:r>
              <a:rPr lang="en-US" sz="2000" dirty="0"/>
              <a:t>be due to problems that face individual employees or it could reflect problems that are </a:t>
            </a:r>
            <a:r>
              <a:rPr lang="en-US" sz="2000" dirty="0" smtClean="0"/>
              <a:t>present  in </a:t>
            </a:r>
            <a:r>
              <a:rPr lang="en-US" sz="2000" dirty="0"/>
              <a:t>entire business units. Determining the unit of analysis should not be overlooked during </a:t>
            </a:r>
            <a:r>
              <a:rPr lang="en-US" sz="2000" dirty="0" smtClean="0"/>
              <a:t>the problem-definition </a:t>
            </a:r>
            <a:r>
              <a:rPr lang="en-US" sz="2000" dirty="0"/>
              <a:t>stage of the research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1960"/>
            <a:ext cx="1219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WRITE RESEARCH OBJECTIVES AND QUESTIONS</a:t>
            </a:r>
          </a:p>
          <a:p>
            <a:pPr algn="ctr"/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Research questions </a:t>
            </a:r>
            <a:r>
              <a:rPr lang="en-US" sz="2000" dirty="0"/>
              <a:t>express the research objectives in terms of questions that can be </a:t>
            </a:r>
            <a:r>
              <a:rPr lang="en-US" sz="2000" dirty="0" smtClean="0"/>
              <a:t>addressed by </a:t>
            </a:r>
            <a:r>
              <a:rPr lang="en-US" sz="2000" dirty="0"/>
              <a:t>research.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Hypotheses </a:t>
            </a:r>
            <a:r>
              <a:rPr lang="en-US" sz="2000" dirty="0"/>
              <a:t>are </a:t>
            </a:r>
            <a:r>
              <a:rPr lang="en-US" sz="2000" dirty="0" smtClean="0"/>
              <a:t>more specific </a:t>
            </a:r>
            <a:r>
              <a:rPr lang="en-US" sz="2000" dirty="0"/>
              <a:t>than research questions. One key distinction between research questions and </a:t>
            </a:r>
            <a:r>
              <a:rPr lang="en-US" sz="2000" dirty="0" smtClean="0"/>
              <a:t>hypotheses is </a:t>
            </a:r>
            <a:r>
              <a:rPr lang="en-US" sz="2000" dirty="0"/>
              <a:t>that hypotheses can generally specify the direction of a relationship. In other words, when </a:t>
            </a:r>
            <a:r>
              <a:rPr lang="en-US" sz="2000" dirty="0" smtClean="0"/>
              <a:t>an independent </a:t>
            </a:r>
            <a:r>
              <a:rPr lang="en-US" sz="2000" dirty="0"/>
              <a:t>variable goes up, we have sufficient knowledge to predict that the dependent </a:t>
            </a:r>
            <a:r>
              <a:rPr lang="en-US" sz="2000" dirty="0" smtClean="0"/>
              <a:t>variable should </a:t>
            </a:r>
            <a:r>
              <a:rPr lang="en-US" sz="2000" dirty="0"/>
              <a:t>also go </a:t>
            </a:r>
            <a:r>
              <a:rPr lang="en-US" sz="2000" dirty="0" smtClean="0"/>
              <a:t>up/down.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 smtClean="0"/>
              <a:t>At </a:t>
            </a:r>
            <a:r>
              <a:rPr lang="en-US" sz="2000" dirty="0"/>
              <a:t>times, a researcher may suspect that two variables are related but have insufficient </a:t>
            </a:r>
            <a:r>
              <a:rPr lang="en-US" sz="2000" dirty="0" smtClean="0"/>
              <a:t>theoretical rationale </a:t>
            </a:r>
            <a:r>
              <a:rPr lang="en-US" sz="2000" dirty="0"/>
              <a:t>to support the relationship as positive or negative. In this case, hypotheses </a:t>
            </a:r>
            <a:r>
              <a:rPr lang="en-US" sz="2000" dirty="0" smtClean="0"/>
              <a:t>cannot be </a:t>
            </a:r>
            <a:r>
              <a:rPr lang="en-US" sz="2000" dirty="0"/>
              <a:t>offered.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At </a:t>
            </a:r>
            <a:r>
              <a:rPr lang="en-US" sz="2000" dirty="0"/>
              <a:t>times in research, particularly in exploratory research, a proposal can only </a:t>
            </a:r>
            <a:r>
              <a:rPr lang="en-US" sz="2000" dirty="0" smtClean="0"/>
              <a:t>offer research </a:t>
            </a:r>
            <a:r>
              <a:rPr lang="en-US" sz="2000" dirty="0"/>
              <a:t>questions. Research hypotheses are much more specific and therefore require </a:t>
            </a:r>
            <a:r>
              <a:rPr lang="en-US" sz="2000" dirty="0" smtClean="0"/>
              <a:t>considerably more </a:t>
            </a:r>
            <a:r>
              <a:rPr lang="en-US" sz="2000" dirty="0"/>
              <a:t>theoretical support. In addition, research questions are interrogative, whereas </a:t>
            </a:r>
            <a:r>
              <a:rPr lang="en-US" sz="2000" dirty="0" smtClean="0"/>
              <a:t>research hypotheses </a:t>
            </a:r>
            <a:r>
              <a:rPr lang="en-US" sz="2000" dirty="0"/>
              <a:t>are declarative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685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72" r="2175" b="59958"/>
          <a:stretch/>
        </p:blipFill>
        <p:spPr bwMode="auto">
          <a:xfrm>
            <a:off x="0" y="914400"/>
            <a:ext cx="12192000" cy="453874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5943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53212"/>
          <a:stretch/>
        </p:blipFill>
        <p:spPr bwMode="auto">
          <a:xfrm>
            <a:off x="0" y="631768"/>
            <a:ext cx="12192000" cy="46883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229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7324" y="2998032"/>
            <a:ext cx="3768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60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2878111"/>
            <a:ext cx="2038663" cy="44970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 Enrolment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20846" y="2370946"/>
            <a:ext cx="2038663" cy="3572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 Placement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08353" y="2853127"/>
            <a:ext cx="2038663" cy="3847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Poor infrastructure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10852" y="3350304"/>
            <a:ext cx="1806315" cy="397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college Life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16774" y="1838793"/>
            <a:ext cx="2893102" cy="37975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Students not </a:t>
            </a:r>
            <a:r>
              <a:rPr lang="en-US" dirty="0" err="1" smtClean="0">
                <a:solidFill>
                  <a:schemeClr val="tx1"/>
                </a:solidFill>
              </a:rPr>
              <a:t>upto</a:t>
            </a:r>
            <a:r>
              <a:rPr lang="en-US" dirty="0" smtClean="0">
                <a:solidFill>
                  <a:schemeClr val="tx1"/>
                </a:solidFill>
              </a:rPr>
              <a:t> the mark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99285" y="1391586"/>
            <a:ext cx="2370945" cy="37725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Less Job in the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34263" y="2276006"/>
            <a:ext cx="2893102" cy="36226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Faculty not </a:t>
            </a:r>
            <a:r>
              <a:rPr lang="en-US" dirty="0" err="1" smtClean="0">
                <a:solidFill>
                  <a:schemeClr val="tx1"/>
                </a:solidFill>
              </a:rPr>
              <a:t>upto</a:t>
            </a:r>
            <a:r>
              <a:rPr lang="en-US" dirty="0" smtClean="0">
                <a:solidFill>
                  <a:schemeClr val="tx1"/>
                </a:solidFill>
              </a:rPr>
              <a:t> the mark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939258" y="3050497"/>
            <a:ext cx="2038663" cy="33728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great canteen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96786" y="3502702"/>
            <a:ext cx="2038663" cy="28981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rooms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84295" y="3924923"/>
            <a:ext cx="2038663" cy="3472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Auditorium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1802" y="4392119"/>
            <a:ext cx="2038663" cy="3147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Lounges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59311" y="4829329"/>
            <a:ext cx="2038663" cy="3147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Computers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79028" y="4327159"/>
            <a:ext cx="1234191" cy="31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Crowd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81528" y="4749382"/>
            <a:ext cx="1234191" cy="3197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Activities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518099" y="1528996"/>
            <a:ext cx="1384090" cy="3147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Grooming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102184" y="3944910"/>
            <a:ext cx="1866275" cy="3722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Delivery issues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074702" y="4382124"/>
            <a:ext cx="2598295" cy="3997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 practical experience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77136" y="2790668"/>
            <a:ext cx="1581462" cy="31229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 skill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49654" y="2343464"/>
            <a:ext cx="1054307" cy="3097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Soft skill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072204" y="3570158"/>
            <a:ext cx="1928733" cy="3147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Technical/content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0503112" y="1953720"/>
            <a:ext cx="1174228" cy="3247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Listening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518099" y="2360952"/>
            <a:ext cx="1279159" cy="30729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Speaking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538088" y="2723213"/>
            <a:ext cx="1349112" cy="30479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Confidence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114677" y="839451"/>
            <a:ext cx="1928733" cy="3147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117174" y="407233"/>
            <a:ext cx="1928733" cy="3147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19673" y="0"/>
            <a:ext cx="1928733" cy="3147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Marketing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3813" y="2222632"/>
            <a:ext cx="961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PROBLEM DEFINITION PROCESS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t="3317"/>
          <a:stretch/>
        </p:blipFill>
        <p:spPr bwMode="auto">
          <a:xfrm>
            <a:off x="210543" y="242220"/>
            <a:ext cx="11481785" cy="62464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845658" y="6488668"/>
            <a:ext cx="443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Problem-Definition Process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084038" y="5621312"/>
            <a:ext cx="2181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Important 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" y="269141"/>
            <a:ext cx="4155272" cy="6151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Signal/Symptoms  of wellness 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045629" y="277453"/>
            <a:ext cx="4146371" cy="6151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Signal /Symptoms  of  Disease   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" idx="3"/>
            <a:endCxn id="11" idx="1"/>
          </p:cNvCxnSpPr>
          <p:nvPr/>
        </p:nvCxnSpPr>
        <p:spPr>
          <a:xfrm>
            <a:off x="4155273" y="576712"/>
            <a:ext cx="3890356" cy="83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533338" y="1133662"/>
            <a:ext cx="7420131" cy="6151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Immediate or expected change in the signal/symptom  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11082" y="2444306"/>
            <a:ext cx="2660075" cy="6151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External Change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278382" y="2444306"/>
            <a:ext cx="2660075" cy="6151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Internal Change 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1291" y="3583555"/>
            <a:ext cx="4736873" cy="15240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smtClean="0">
                <a:solidFill>
                  <a:schemeClr val="tx1"/>
                </a:solidFill>
              </a:rPr>
              <a:t>If there is no control over the external change, </a:t>
            </a:r>
            <a:r>
              <a:rPr lang="en-US" sz="2200" b="1" u="sng" dirty="0" smtClean="0">
                <a:solidFill>
                  <a:schemeClr val="tx1"/>
                </a:solidFill>
              </a:rPr>
              <a:t>various measures of internal change has to be  suggested and then selected </a:t>
            </a:r>
            <a:endParaRPr lang="en-US" sz="2200" b="1" u="sng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48495" y="3599774"/>
            <a:ext cx="4319850" cy="132449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smtClean="0">
                <a:solidFill>
                  <a:schemeClr val="tx1"/>
                </a:solidFill>
              </a:rPr>
              <a:t>Identify the internal changes and the reasons thereof . </a:t>
            </a:r>
            <a:r>
              <a:rPr lang="en-US" sz="2200" b="1" u="sng" dirty="0" smtClean="0">
                <a:solidFill>
                  <a:schemeClr val="tx1"/>
                </a:solidFill>
              </a:rPr>
              <a:t>Restore the change to normal</a:t>
            </a:r>
            <a:endParaRPr lang="en-US" sz="2200" b="1" u="sng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705496" y="5343956"/>
            <a:ext cx="7495082" cy="138545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There are many internal measures which are to be adopted to restore the change to normal. Selecting one of these  is a managerial decision.</a:t>
            </a:r>
            <a:endParaRPr lang="en-US" sz="22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13" idx="0"/>
          </p:cNvCxnSpPr>
          <p:nvPr/>
        </p:nvCxnSpPr>
        <p:spPr>
          <a:xfrm rot="16200000" flipH="1">
            <a:off x="5959952" y="850210"/>
            <a:ext cx="556950" cy="99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65158" y="2164445"/>
            <a:ext cx="66432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65158" y="3059448"/>
            <a:ext cx="0" cy="493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58298" y="3059448"/>
            <a:ext cx="0" cy="493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2"/>
          </p:cNvCxnSpPr>
          <p:nvPr/>
        </p:nvCxnSpPr>
        <p:spPr>
          <a:xfrm rot="5400000">
            <a:off x="6030614" y="1951654"/>
            <a:ext cx="415641" cy="9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965158" y="2164445"/>
            <a:ext cx="0" cy="2798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08419" y="2164445"/>
            <a:ext cx="0" cy="279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92195"/>
            <a:ext cx="12192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UNDERSTAND THE (SITUATION)  BUSINESS DECISION</a:t>
            </a:r>
          </a:p>
          <a:p>
            <a:endParaRPr lang="en-US" sz="2400" b="1" dirty="0" smtClean="0"/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situation analysis </a:t>
            </a:r>
            <a:r>
              <a:rPr lang="en-US" sz="2400" dirty="0" smtClean="0"/>
              <a:t>involves the gathering of background information to familiarize researchers and managers with the </a:t>
            </a:r>
            <a:r>
              <a:rPr lang="en-US" sz="2400" dirty="0"/>
              <a:t>decision-making environment.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u="sng" dirty="0" smtClean="0"/>
              <a:t>Gaining </a:t>
            </a:r>
            <a:r>
              <a:rPr lang="en-US" sz="2400" u="sng" dirty="0"/>
              <a:t>an awareness of </a:t>
            </a:r>
            <a:r>
              <a:rPr lang="en-US" sz="2400" u="sng" dirty="0" smtClean="0"/>
              <a:t>the </a:t>
            </a:r>
            <a:r>
              <a:rPr lang="en-US" sz="2400" u="sng" dirty="0"/>
              <a:t>situation often requires exploratory research. </a:t>
            </a:r>
            <a:r>
              <a:rPr lang="en-US" sz="2400" u="sng" dirty="0" smtClean="0"/>
              <a:t>Researchers sometimes </a:t>
            </a:r>
            <a:r>
              <a:rPr lang="en-US" sz="2400" u="sng" dirty="0"/>
              <a:t>apply qualitative research with the objective of better problem definition. </a:t>
            </a:r>
            <a:endParaRPr lang="en-US" sz="2400" u="sng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 situation analysis </a:t>
            </a:r>
            <a:r>
              <a:rPr lang="en-US" sz="2400" dirty="0"/>
              <a:t>begins with an interview between the researcher and management</a:t>
            </a:r>
            <a:r>
              <a:rPr lang="en-US" sz="24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280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IDENTIFYING THE RELEVANT ISSUES FROM THE SYMPTOMS</a:t>
            </a:r>
          </a:p>
          <a:p>
            <a:endParaRPr lang="en-US" sz="2400" b="1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preceding interview is extremely useful in translating the decision </a:t>
            </a:r>
            <a:r>
              <a:rPr lang="en-US" sz="2400" dirty="0" smtClean="0"/>
              <a:t>situation into </a:t>
            </a:r>
            <a:r>
              <a:rPr lang="en-US" sz="2400" dirty="0"/>
              <a:t>a working problem definition by focusing on symptoms. </a:t>
            </a:r>
            <a:r>
              <a:rPr lang="en-US" sz="2400" dirty="0" smtClean="0"/>
              <a:t>The </a:t>
            </a:r>
            <a:r>
              <a:rPr lang="en-US" sz="2400" dirty="0"/>
              <a:t>researcher needs to be doubly certain that </a:t>
            </a:r>
            <a:r>
              <a:rPr lang="en-US" sz="2400" dirty="0" smtClean="0"/>
              <a:t>the research </a:t>
            </a:r>
            <a:r>
              <a:rPr lang="en-US" sz="2400" dirty="0"/>
              <a:t>attacks real problems and not superficial symptoms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instance, when a firm has a problem with advertising effectiveness, the possible </a:t>
            </a:r>
            <a:r>
              <a:rPr lang="en-US" sz="2400" dirty="0" smtClean="0"/>
              <a:t>causes of </a:t>
            </a:r>
            <a:r>
              <a:rPr lang="en-US" sz="2400" dirty="0"/>
              <a:t>this problem may be low brand awareness, the wrong brand image, use of the wrong media</a:t>
            </a:r>
            <a:r>
              <a:rPr lang="en-US" sz="2400" dirty="0" smtClean="0"/>
              <a:t>, or </a:t>
            </a:r>
            <a:r>
              <a:rPr lang="en-US" sz="2400" dirty="0"/>
              <a:t>perhaps too small a budget. 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Certain </a:t>
            </a:r>
            <a:r>
              <a:rPr lang="en-US" sz="2400" dirty="0"/>
              <a:t>occurrences that appear to be the problem may be </a:t>
            </a:r>
            <a:r>
              <a:rPr lang="en-US" sz="2400" dirty="0" smtClean="0"/>
              <a:t>only symptoms </a:t>
            </a:r>
            <a:r>
              <a:rPr lang="en-US" sz="2400" dirty="0"/>
              <a:t>of a deeper problem. </a:t>
            </a:r>
            <a:endParaRPr lang="en-US" sz="2400" dirty="0" smtClean="0"/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How to trace the underlying cause for the symptom?</a:t>
            </a:r>
          </a:p>
          <a:p>
            <a:endParaRPr lang="en-US" sz="800" b="1" dirty="0"/>
          </a:p>
          <a:p>
            <a:pPr algn="just"/>
            <a:r>
              <a:rPr lang="en-US" sz="2400" dirty="0"/>
              <a:t>Interviews with key decision makers </a:t>
            </a:r>
            <a:r>
              <a:rPr lang="en-US" sz="2400" dirty="0" smtClean="0"/>
              <a:t> </a:t>
            </a:r>
            <a:r>
              <a:rPr lang="en-US" sz="2400" dirty="0"/>
              <a:t>can be one of the best ways to identify key </a:t>
            </a:r>
            <a:r>
              <a:rPr lang="en-US" sz="2400" dirty="0" smtClean="0"/>
              <a:t>problem symptoms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800" dirty="0"/>
          </a:p>
          <a:p>
            <a:pPr algn="just"/>
            <a:r>
              <a:rPr lang="en-US" sz="2400" u="sng" dirty="0" smtClean="0"/>
              <a:t>Once </a:t>
            </a:r>
            <a:r>
              <a:rPr lang="en-US" sz="2400" u="sng" dirty="0"/>
              <a:t>symptoms are identified, then the researcher must probe to identify </a:t>
            </a:r>
            <a:r>
              <a:rPr lang="en-US" sz="2400" u="sng" dirty="0" smtClean="0"/>
              <a:t>possible causes </a:t>
            </a:r>
            <a:r>
              <a:rPr lang="en-US" sz="2400" u="sng" dirty="0"/>
              <a:t>of these changes. </a:t>
            </a:r>
            <a:endParaRPr lang="en-US" sz="2400" u="sng" dirty="0" smtClean="0"/>
          </a:p>
          <a:p>
            <a:pPr algn="just"/>
            <a:endParaRPr lang="en-US" sz="800" dirty="0"/>
          </a:p>
          <a:p>
            <a:pPr algn="just"/>
            <a:r>
              <a:rPr lang="en-US" sz="2400" dirty="0" smtClean="0"/>
              <a:t>One </a:t>
            </a:r>
            <a:r>
              <a:rPr lang="en-US" sz="2400" dirty="0"/>
              <a:t>of the most important questions the researcher can ask during these interviews is, “</a:t>
            </a:r>
            <a:r>
              <a:rPr lang="en-US" sz="2400" dirty="0" smtClean="0"/>
              <a:t>what has </a:t>
            </a:r>
            <a:r>
              <a:rPr lang="en-US" sz="2400" dirty="0"/>
              <a:t>changed?” Then, the researcher should probe to identify potential causes of the change. </a:t>
            </a:r>
            <a:endParaRPr lang="en-US" sz="2400" dirty="0" smtClean="0"/>
          </a:p>
          <a:p>
            <a:pPr algn="just"/>
            <a:endParaRPr lang="en-US" sz="800" dirty="0"/>
          </a:p>
          <a:p>
            <a:pPr algn="just"/>
            <a:r>
              <a:rPr lang="en-US" sz="2400" u="sng" dirty="0" smtClean="0"/>
              <a:t>It </a:t>
            </a:r>
            <a:r>
              <a:rPr lang="en-US" sz="2400" u="sng" dirty="0"/>
              <a:t>is important that the researcher repeat this process to make sure </a:t>
            </a:r>
            <a:r>
              <a:rPr lang="en-US" sz="2400" u="sng" dirty="0" smtClean="0"/>
              <a:t>that some </a:t>
            </a:r>
            <a:r>
              <a:rPr lang="en-US" sz="2400" u="sng" dirty="0"/>
              <a:t>important change has not been left out</a:t>
            </a:r>
            <a:r>
              <a:rPr lang="en-US" sz="2400" u="sng" dirty="0" smtClean="0"/>
              <a:t>.</a:t>
            </a:r>
          </a:p>
          <a:p>
            <a:pPr algn="just"/>
            <a:endParaRPr lang="en-US" sz="800" dirty="0"/>
          </a:p>
          <a:p>
            <a:pPr algn="just"/>
            <a:r>
              <a:rPr lang="en-US" sz="2400" dirty="0"/>
              <a:t>In addition, the researcher should look for changes in company documents, including </a:t>
            </a:r>
            <a:r>
              <a:rPr lang="en-US" sz="2400" dirty="0" smtClean="0"/>
              <a:t>financial statements </a:t>
            </a:r>
            <a:r>
              <a:rPr lang="en-US" sz="2400" dirty="0"/>
              <a:t>and operating reports. Changes may also be identified by tracking down news </a:t>
            </a:r>
            <a:r>
              <a:rPr lang="en-US" sz="2400" dirty="0" smtClean="0"/>
              <a:t>about competitors </a:t>
            </a:r>
            <a:r>
              <a:rPr lang="en-US" sz="2400" dirty="0"/>
              <a:t>and customers.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sz="800" dirty="0">
              <a:solidFill>
                <a:srgbClr val="FF0000"/>
              </a:solidFill>
            </a:endParaRPr>
          </a:p>
          <a:p>
            <a:pPr algn="just"/>
            <a:r>
              <a:rPr lang="en-US" sz="2400" dirty="0"/>
              <a:t>In the </a:t>
            </a:r>
            <a:r>
              <a:rPr lang="en-US" sz="2400" i="1" dirty="0"/>
              <a:t>change interview, </a:t>
            </a:r>
            <a:r>
              <a:rPr lang="en-US" sz="2400" dirty="0"/>
              <a:t>the researcher is trying to identify possible changes in the customers, the competitors, the internal conditions of the company, and the external environment.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5462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WRITING MANAGERIAL DECISION STATEMENTS AND CORRESPONDING RESEARCH OBJECTIVES</a:t>
            </a:r>
          </a:p>
          <a:p>
            <a:endParaRPr lang="en-US" dirty="0" smtClean="0"/>
          </a:p>
          <a:p>
            <a:pPr algn="just"/>
            <a:r>
              <a:rPr lang="en-US" sz="2400" dirty="0" smtClean="0"/>
              <a:t>The situation analysis ends once researchers have a clear idea of the managerial objectives. Decision </a:t>
            </a:r>
            <a:r>
              <a:rPr lang="en-US" sz="2400" dirty="0"/>
              <a:t>statements capture these objectives in a way that invites </a:t>
            </a:r>
            <a:r>
              <a:rPr lang="en-US" sz="2400" dirty="0" smtClean="0"/>
              <a:t>multiple solutions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Multiple solutions are encouraged by using plural nouns to describe solutions.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Ultimately</a:t>
            </a:r>
            <a:r>
              <a:rPr lang="en-US" sz="2400" dirty="0"/>
              <a:t>, research may provide </a:t>
            </a:r>
            <a:r>
              <a:rPr lang="en-US" sz="2400" dirty="0" smtClean="0"/>
              <a:t>evidence showing </a:t>
            </a:r>
            <a:r>
              <a:rPr lang="en-US" sz="2400" dirty="0"/>
              <a:t>results of several ways a problem can be attacked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Decision statements must be translated into research objectives. </a:t>
            </a:r>
            <a:r>
              <a:rPr lang="en-US" sz="2400" u="sng" dirty="0"/>
              <a:t>At this point, the researcher is starting to visualize what will need to be measured and what type of study will be needed.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Once the decision statement is written, the research essentially answers the question, “What information is needed to address this situation?”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952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researcher should reach a consensus agreement with the decision maker regarding </a:t>
            </a:r>
            <a:r>
              <a:rPr lang="en-US" sz="2000" dirty="0" smtClean="0"/>
              <a:t>the overall </a:t>
            </a:r>
            <a:r>
              <a:rPr lang="en-US" sz="2000" dirty="0"/>
              <a:t>decision statement(s) and research objectives. If the decision maker agrees that the </a:t>
            </a:r>
            <a:r>
              <a:rPr lang="en-US" sz="2000" dirty="0" smtClean="0"/>
              <a:t>statement captures </a:t>
            </a:r>
            <a:r>
              <a:rPr lang="en-US" sz="2000" dirty="0"/>
              <a:t>the situation well and understands how the research objectives, if accomplished</a:t>
            </a:r>
            <a:r>
              <a:rPr lang="en-US" sz="2000" dirty="0" smtClean="0"/>
              <a:t>,  will </a:t>
            </a:r>
            <a:r>
              <a:rPr lang="en-US" sz="2000" dirty="0"/>
              <a:t>help address the situation, then the researcher can proceed.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researcher should make </a:t>
            </a:r>
            <a:r>
              <a:rPr lang="en-US" sz="2000" dirty="0" smtClean="0"/>
              <a:t>every  effort </a:t>
            </a:r>
            <a:r>
              <a:rPr lang="en-US" sz="2000" dirty="0"/>
              <a:t>to ensure that the decision maker understands what a research project can deliver. If there </a:t>
            </a:r>
            <a:r>
              <a:rPr lang="en-US" sz="2000" dirty="0" smtClean="0"/>
              <a:t>is no </a:t>
            </a:r>
            <a:r>
              <a:rPr lang="en-US" sz="2000" dirty="0"/>
              <a:t>agreement on the decision statement or research objectives, more dialogue between </a:t>
            </a:r>
            <a:r>
              <a:rPr lang="en-US" sz="2000" dirty="0" smtClean="0"/>
              <a:t>decision makers </a:t>
            </a:r>
            <a:r>
              <a:rPr lang="en-US" sz="2000" dirty="0"/>
              <a:t>and researchers is needed.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1170</Words>
  <Application>Microsoft Office PowerPoint</Application>
  <PresentationFormat>Custom</PresentationFormat>
  <Paragraphs>113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HCL Infosystems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sairaj</cp:lastModifiedBy>
  <cp:revision>200</cp:revision>
  <dcterms:created xsi:type="dcterms:W3CDTF">2014-07-09T08:35:39Z</dcterms:created>
  <dcterms:modified xsi:type="dcterms:W3CDTF">2017-03-19T08:28:53Z</dcterms:modified>
</cp:coreProperties>
</file>