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Layouts/slideLayout3.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sldIdLst>
    <p:sldId id="388" r:id="rId2"/>
    <p:sldId id="405" r:id="rId3"/>
    <p:sldId id="293" r:id="rId4"/>
    <p:sldId id="295" r:id="rId5"/>
    <p:sldId id="463" r:id="rId6"/>
    <p:sldId id="464" r:id="rId7"/>
    <p:sldId id="298" r:id="rId8"/>
    <p:sldId id="424" r:id="rId9"/>
    <p:sldId id="354" r:id="rId10"/>
    <p:sldId id="467" r:id="rId11"/>
    <p:sldId id="394" r:id="rId12"/>
    <p:sldId id="468" r:id="rId13"/>
    <p:sldId id="306" r:id="rId14"/>
    <p:sldId id="470" r:id="rId15"/>
    <p:sldId id="355" r:id="rId16"/>
    <p:sldId id="360" r:id="rId17"/>
    <p:sldId id="362" r:id="rId18"/>
    <p:sldId id="476" r:id="rId19"/>
    <p:sldId id="472" r:id="rId20"/>
    <p:sldId id="473" r:id="rId21"/>
    <p:sldId id="465" r:id="rId22"/>
    <p:sldId id="466" r:id="rId23"/>
    <p:sldId id="477" r:id="rId24"/>
    <p:sldId id="389" r:id="rId25"/>
    <p:sldId id="366" r:id="rId26"/>
    <p:sldId id="385" r:id="rId27"/>
    <p:sldId id="258" r:id="rId28"/>
    <p:sldId id="259" r:id="rId29"/>
    <p:sldId id="260" r:id="rId30"/>
    <p:sldId id="261" r:id="rId31"/>
    <p:sldId id="263" r:id="rId32"/>
    <p:sldId id="264" r:id="rId33"/>
    <p:sldId id="265" r:id="rId34"/>
    <p:sldId id="392" r:id="rId35"/>
    <p:sldId id="475" r:id="rId36"/>
    <p:sldId id="469" r:id="rId37"/>
    <p:sldId id="474" r:id="rId38"/>
    <p:sldId id="460" r:id="rId39"/>
    <p:sldId id="461"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E57AD1-2ABA-4631-A22B-6F4E7C44E715}" type="datetimeFigureOut">
              <a:rPr lang="en-US" smtClean="0"/>
              <a:pPr/>
              <a:t>25/01/2018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248049-00A9-4D96-A368-E7F7A9F626EC}" type="slidenum">
              <a:rPr lang="en-US" smtClean="0"/>
              <a:pPr/>
              <a:t>‹#›</a:t>
            </a:fld>
            <a:endParaRPr lang="en-US"/>
          </a:p>
        </p:txBody>
      </p:sp>
    </p:spTree>
    <p:extLst>
      <p:ext uri="{BB962C8B-B14F-4D97-AF65-F5344CB8AC3E}">
        <p14:creationId xmlns="" xmlns:p14="http://schemas.microsoft.com/office/powerpoint/2010/main" val="21656690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25/01/2018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25/01/2018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286000" y="2743200"/>
            <a:ext cx="4646272" cy="769441"/>
          </a:xfrm>
          <a:prstGeom prst="rect">
            <a:avLst/>
          </a:prstGeom>
          <a:noFill/>
        </p:spPr>
        <p:txBody>
          <a:bodyPr wrap="none" rtlCol="0">
            <a:spAutoFit/>
          </a:bodyPr>
          <a:lstStyle/>
          <a:p>
            <a:r>
              <a:rPr lang="en-US" sz="4400" b="1" dirty="0" smtClean="0"/>
              <a:t>RESEARCH DESIGN </a:t>
            </a:r>
            <a:endParaRPr lang="en-US" sz="4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600200"/>
            <a:ext cx="9144000" cy="3170099"/>
          </a:xfrm>
          <a:prstGeom prst="rect">
            <a:avLst/>
          </a:prstGeom>
          <a:noFill/>
        </p:spPr>
        <p:txBody>
          <a:bodyPr wrap="square" rtlCol="0">
            <a:spAutoFit/>
          </a:bodyPr>
          <a:lstStyle/>
          <a:p>
            <a:pPr marL="342900" indent="-342900" algn="just">
              <a:buFont typeface="+mj-lt"/>
              <a:buAutoNum type="arabicPeriod"/>
            </a:pPr>
            <a:r>
              <a:rPr lang="en-US" sz="2000" dirty="0" smtClean="0"/>
              <a:t>To obtain some background information where absolutely nothing is known about the problem area</a:t>
            </a:r>
          </a:p>
          <a:p>
            <a:pPr marL="342900" indent="-342900" algn="just">
              <a:buFont typeface="+mj-lt"/>
              <a:buAutoNum type="arabicPeriod"/>
            </a:pPr>
            <a:r>
              <a:rPr lang="en-US" sz="2000" dirty="0" smtClean="0"/>
              <a:t>To define problem areas fully and to formulate hypotheses for further investigation and/or quantification </a:t>
            </a:r>
          </a:p>
          <a:p>
            <a:pPr marL="342900" indent="-342900" algn="just">
              <a:buFont typeface="+mj-lt"/>
              <a:buAutoNum type="arabicPeriod"/>
            </a:pPr>
            <a:r>
              <a:rPr lang="en-US" sz="2000" dirty="0" smtClean="0"/>
              <a:t>To explore issues that respondents may hold deeply, that are difficult for them to rationalize and that they may find difficult to articulate</a:t>
            </a:r>
          </a:p>
          <a:p>
            <a:pPr marL="342900" indent="-342900" algn="just">
              <a:buFont typeface="+mj-lt"/>
              <a:buAutoNum type="arabicPeriod"/>
            </a:pPr>
            <a:r>
              <a:rPr lang="en-US" sz="2000" dirty="0" smtClean="0"/>
              <a:t>To explore sensitive or personally embarrassing issues from the respondents’ and/or the interviewer’s perspective</a:t>
            </a:r>
          </a:p>
          <a:p>
            <a:pPr marL="342900" indent="-342900" algn="just">
              <a:buFont typeface="+mj-lt"/>
              <a:buAutoNum type="arabicPeriod"/>
            </a:pPr>
            <a:r>
              <a:rPr lang="en-US" sz="2000" dirty="0" smtClean="0"/>
              <a:t>To identify and explore concepts in the development of new product or forms of marketing communications</a:t>
            </a:r>
            <a:endParaRPr lang="en-US" sz="2000" dirty="0"/>
          </a:p>
        </p:txBody>
      </p:sp>
      <p:sp>
        <p:nvSpPr>
          <p:cNvPr id="3" name="TextBox 2"/>
          <p:cNvSpPr txBox="1"/>
          <p:nvPr/>
        </p:nvSpPr>
        <p:spPr>
          <a:xfrm>
            <a:off x="1828800" y="6248400"/>
            <a:ext cx="5883918" cy="400110"/>
          </a:xfrm>
          <a:prstGeom prst="rect">
            <a:avLst/>
          </a:prstGeom>
          <a:noFill/>
        </p:spPr>
        <p:txBody>
          <a:bodyPr wrap="none" rtlCol="0">
            <a:spAutoFit/>
          </a:bodyPr>
          <a:lstStyle/>
          <a:p>
            <a:r>
              <a:rPr lang="en-US" sz="2000" b="1" dirty="0" smtClean="0"/>
              <a:t>A SUMMARY OF  THE USES OF EXPLORATORY DESIGN </a:t>
            </a:r>
            <a:endParaRPr 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ox(in)">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6001643"/>
          </a:xfrm>
          <a:prstGeom prst="rect">
            <a:avLst/>
          </a:prstGeom>
        </p:spPr>
        <p:txBody>
          <a:bodyPr wrap="square">
            <a:spAutoFit/>
          </a:bodyPr>
          <a:lstStyle/>
          <a:p>
            <a:pPr algn="just"/>
            <a:r>
              <a:rPr lang="en-US" sz="2400" b="1" dirty="0" smtClean="0"/>
              <a:t>What is Conclusive research and when it is used?</a:t>
            </a:r>
          </a:p>
          <a:p>
            <a:pPr algn="just"/>
            <a:endParaRPr lang="en-US" sz="2400" b="1" dirty="0" smtClean="0"/>
          </a:p>
          <a:p>
            <a:pPr algn="just"/>
            <a:r>
              <a:rPr lang="en-US" sz="2400" dirty="0" smtClean="0"/>
              <a:t>A research design characterized by the measurement of clearly defined  phenomena.</a:t>
            </a:r>
          </a:p>
          <a:p>
            <a:pPr algn="just"/>
            <a:endParaRPr lang="en-US" sz="2400" b="1" dirty="0" smtClean="0"/>
          </a:p>
          <a:p>
            <a:pPr algn="just"/>
            <a:r>
              <a:rPr lang="en-US" sz="2400" dirty="0" smtClean="0"/>
              <a:t>The objective of conclusive research is to describe specific phenomena, to test specific hypotheses and to examine specific relationships. This requires that the information needed is clearly specified.</a:t>
            </a:r>
          </a:p>
          <a:p>
            <a:pPr algn="just"/>
            <a:endParaRPr lang="en-US" sz="2400" dirty="0" smtClean="0"/>
          </a:p>
          <a:p>
            <a:pPr algn="just"/>
            <a:r>
              <a:rPr lang="en-US" sz="2400" dirty="0" smtClean="0"/>
              <a:t>Conclusive research is typically more formal and structured than exploratory research. It is based on large, representative samples, and the data obtained are subjected to quantitative analysis. </a:t>
            </a:r>
          </a:p>
          <a:p>
            <a:pPr algn="just"/>
            <a:endParaRPr lang="en-US" sz="2400" dirty="0" smtClean="0"/>
          </a:p>
          <a:p>
            <a:pPr algn="just"/>
            <a:r>
              <a:rPr lang="en-US" sz="2400" dirty="0" smtClean="0"/>
              <a:t>Conclusive research designs may be either descriptive or causal, and descriptive research designs may be either cross-sectional or longitudinal.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524000"/>
            <a:ext cx="9144000" cy="3170099"/>
          </a:xfrm>
          <a:prstGeom prst="rect">
            <a:avLst/>
          </a:prstGeom>
          <a:noFill/>
        </p:spPr>
        <p:txBody>
          <a:bodyPr wrap="square" rtlCol="0">
            <a:spAutoFit/>
          </a:bodyPr>
          <a:lstStyle/>
          <a:p>
            <a:pPr marL="342900" indent="-342900" algn="just">
              <a:buFont typeface="+mj-lt"/>
              <a:buAutoNum type="arabicPeriod"/>
            </a:pPr>
            <a:r>
              <a:rPr lang="en-US" sz="2000" dirty="0" smtClean="0"/>
              <a:t>To describe the characteristics of relevant groups, such as consumers, salespeople, organizations, or market areas</a:t>
            </a:r>
          </a:p>
          <a:p>
            <a:pPr marL="342900" indent="-342900" algn="just">
              <a:buFont typeface="+mj-lt"/>
              <a:buAutoNum type="arabicPeriod"/>
            </a:pPr>
            <a:r>
              <a:rPr lang="en-US" sz="2000" dirty="0" smtClean="0"/>
              <a:t>To estimate the percentage in a specified population exhibiting a certain form of </a:t>
            </a:r>
            <a:r>
              <a:rPr lang="en-US" sz="2000" dirty="0" err="1" smtClean="0"/>
              <a:t>behaviour</a:t>
            </a:r>
            <a:endParaRPr lang="en-US" sz="2000" dirty="0" smtClean="0"/>
          </a:p>
          <a:p>
            <a:pPr marL="342900" indent="-342900" algn="just">
              <a:buFont typeface="+mj-lt"/>
              <a:buAutoNum type="arabicPeriod"/>
            </a:pPr>
            <a:r>
              <a:rPr lang="en-US" sz="2000" dirty="0" smtClean="0"/>
              <a:t> To count the frequency of events, especially in the patterns of consumer </a:t>
            </a:r>
            <a:r>
              <a:rPr lang="en-US" sz="2000" dirty="0" err="1" smtClean="0"/>
              <a:t>behaviour</a:t>
            </a:r>
            <a:endParaRPr lang="en-US" sz="2000" dirty="0" smtClean="0"/>
          </a:p>
          <a:p>
            <a:pPr marL="342900" indent="-342900" algn="just">
              <a:buFont typeface="+mj-lt"/>
              <a:buAutoNum type="arabicPeriod"/>
            </a:pPr>
            <a:r>
              <a:rPr lang="en-US" sz="2000" dirty="0" smtClean="0"/>
              <a:t> To measure marketing phenomena to represent larger populations or target markets</a:t>
            </a:r>
          </a:p>
          <a:p>
            <a:pPr marL="342900" indent="-342900" algn="just">
              <a:buFont typeface="+mj-lt"/>
              <a:buAutoNum type="arabicPeriod"/>
            </a:pPr>
            <a:r>
              <a:rPr lang="en-US" sz="2000" dirty="0" smtClean="0"/>
              <a:t>To measure marketing phenomena in a consistent and universal manner</a:t>
            </a:r>
          </a:p>
          <a:p>
            <a:pPr marL="342900" indent="-342900" algn="just">
              <a:buFont typeface="+mj-lt"/>
              <a:buAutoNum type="arabicPeriod"/>
            </a:pPr>
            <a:r>
              <a:rPr lang="en-US" sz="2000" dirty="0" smtClean="0"/>
              <a:t>To determine the degree to which marketing variables are associated </a:t>
            </a:r>
          </a:p>
          <a:p>
            <a:pPr marL="342900" indent="-342900" algn="just">
              <a:buFont typeface="+mj-lt"/>
              <a:buAutoNum type="arabicPeriod"/>
            </a:pPr>
            <a:r>
              <a:rPr lang="en-US" sz="2000" dirty="0" smtClean="0"/>
              <a:t>To make specific predictions</a:t>
            </a:r>
            <a:endParaRPr lang="en-US" sz="2000" dirty="0"/>
          </a:p>
        </p:txBody>
      </p:sp>
      <p:sp>
        <p:nvSpPr>
          <p:cNvPr id="3" name="Rectangle 2"/>
          <p:cNvSpPr/>
          <p:nvPr/>
        </p:nvSpPr>
        <p:spPr>
          <a:xfrm>
            <a:off x="2133600" y="6172200"/>
            <a:ext cx="7010400" cy="369332"/>
          </a:xfrm>
          <a:prstGeom prst="rect">
            <a:avLst/>
          </a:prstGeom>
        </p:spPr>
        <p:txBody>
          <a:bodyPr wrap="square">
            <a:spAutoFit/>
          </a:bodyPr>
          <a:lstStyle/>
          <a:p>
            <a:r>
              <a:rPr lang="en-US" b="1" dirty="0" smtClean="0"/>
              <a:t>A SUMMARY OF  THE USES OF CONCLUSIVE  DESIGN </a:t>
            </a:r>
            <a:endParaRPr 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ox(in)">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20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20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20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5724644"/>
          </a:xfrm>
          <a:prstGeom prst="rect">
            <a:avLst/>
          </a:prstGeom>
        </p:spPr>
        <p:txBody>
          <a:bodyPr wrap="square">
            <a:spAutoFit/>
          </a:bodyPr>
          <a:lstStyle/>
          <a:p>
            <a:r>
              <a:rPr lang="en-US" sz="2400" b="1" dirty="0" smtClean="0">
                <a:solidFill>
                  <a:srgbClr val="00B050"/>
                </a:solidFill>
              </a:rPr>
              <a:t>What is Descriptive research when it is used?</a:t>
            </a:r>
          </a:p>
          <a:p>
            <a:pPr algn="ctr"/>
            <a:endParaRPr lang="en-US" dirty="0" smtClean="0">
              <a:solidFill>
                <a:srgbClr val="00B050"/>
              </a:solidFill>
            </a:endParaRPr>
          </a:p>
          <a:p>
            <a:pPr algn="ctr"/>
            <a:endParaRPr lang="en-US" dirty="0" smtClean="0">
              <a:solidFill>
                <a:srgbClr val="00B050"/>
              </a:solidFill>
            </a:endParaRPr>
          </a:p>
          <a:p>
            <a:pPr algn="just"/>
            <a:endParaRPr lang="en-US" dirty="0" smtClean="0">
              <a:solidFill>
                <a:srgbClr val="00B050"/>
              </a:solidFill>
            </a:endParaRPr>
          </a:p>
          <a:p>
            <a:pPr algn="just"/>
            <a:r>
              <a:rPr lang="en-US" sz="2400" dirty="0" smtClean="0">
                <a:solidFill>
                  <a:srgbClr val="00B050"/>
                </a:solidFill>
              </a:rPr>
              <a:t>A type of conclusive research that has as its major objective the description of something.</a:t>
            </a:r>
          </a:p>
          <a:p>
            <a:pPr algn="just"/>
            <a:endParaRPr lang="en-US" sz="2400" dirty="0" smtClean="0">
              <a:solidFill>
                <a:srgbClr val="00B050"/>
              </a:solidFill>
            </a:endParaRPr>
          </a:p>
          <a:p>
            <a:pPr algn="just"/>
            <a:r>
              <a:rPr lang="en-US" sz="2400" dirty="0" smtClean="0">
                <a:solidFill>
                  <a:srgbClr val="00B050"/>
                </a:solidFill>
              </a:rPr>
              <a:t>A major difference between exploratory and descriptive research is that descriptive research is characterized by the prior formulation of specific research questions and hypotheses. Thus, the information needed is clearly defined. As a result, descriptive research is preplanned and structured. It is typically based on large representative samples. </a:t>
            </a:r>
          </a:p>
          <a:p>
            <a:pPr algn="just"/>
            <a:endParaRPr lang="en-US" sz="2400" dirty="0" smtClean="0">
              <a:solidFill>
                <a:srgbClr val="00B050"/>
              </a:solidFill>
            </a:endParaRPr>
          </a:p>
          <a:p>
            <a:pPr algn="just"/>
            <a:endParaRPr lang="en-US" dirty="0" smtClean="0">
              <a:solidFill>
                <a:srgbClr val="00B050"/>
              </a:solidFill>
            </a:endParaRPr>
          </a:p>
          <a:p>
            <a:pPr algn="ctr"/>
            <a:endParaRPr lang="en-US" dirty="0" smtClean="0"/>
          </a:p>
          <a:p>
            <a:pPr algn="ctr"/>
            <a:endParaRPr lang="en-US"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5940088"/>
          </a:xfrm>
          <a:prstGeom prst="rect">
            <a:avLst/>
          </a:prstGeom>
        </p:spPr>
        <p:txBody>
          <a:bodyPr wrap="square">
            <a:spAutoFit/>
          </a:bodyPr>
          <a:lstStyle/>
          <a:p>
            <a:r>
              <a:rPr lang="en-US" sz="2000" dirty="0" smtClean="0"/>
              <a:t>A descriptive research design specifies the methods for selecting the sources of information and for collecting data from those sources.</a:t>
            </a:r>
          </a:p>
          <a:p>
            <a:endParaRPr lang="en-US" sz="2000" dirty="0" smtClean="0"/>
          </a:p>
          <a:p>
            <a:r>
              <a:rPr lang="en-US" sz="2000" dirty="0" smtClean="0"/>
              <a:t>Examples of descriptive studies in marketing research are as follows:</a:t>
            </a:r>
          </a:p>
          <a:p>
            <a:endParaRPr lang="en-US" sz="2000" dirty="0" smtClean="0"/>
          </a:p>
          <a:p>
            <a:pPr marL="342900" indent="-342900" algn="just">
              <a:buFont typeface="+mj-lt"/>
              <a:buAutoNum type="arabicPeriod"/>
            </a:pPr>
            <a:r>
              <a:rPr lang="en-US" sz="2000" dirty="0" smtClean="0"/>
              <a:t>Market studies describing the size of the market, buying power of the consumers, availability of distributors, and consumer profiles.</a:t>
            </a:r>
          </a:p>
          <a:p>
            <a:pPr marL="342900" indent="-342900" algn="just">
              <a:buFont typeface="+mj-lt"/>
              <a:buAutoNum type="arabicPeriod"/>
            </a:pPr>
            <a:r>
              <a:rPr lang="en-US" sz="2000" dirty="0" smtClean="0"/>
              <a:t>Market share studies determining the proportion of total sales received by a company and its competitors.</a:t>
            </a:r>
          </a:p>
          <a:p>
            <a:pPr marL="342900" indent="-342900" algn="just">
              <a:buFont typeface="+mj-lt"/>
              <a:buAutoNum type="arabicPeriod"/>
            </a:pPr>
            <a:r>
              <a:rPr lang="en-US" sz="2000" dirty="0" smtClean="0"/>
              <a:t>Sales analysis studies describing sales by geographic region, product line, type of account and size of account.</a:t>
            </a:r>
          </a:p>
          <a:p>
            <a:pPr marL="342900" indent="-342900" algn="just">
              <a:buFont typeface="+mj-lt"/>
              <a:buAutoNum type="arabicPeriod"/>
            </a:pPr>
            <a:r>
              <a:rPr lang="en-US" sz="2000" dirty="0" smtClean="0"/>
              <a:t>Image studies determining consumer perceptions of the firm and its products. </a:t>
            </a:r>
          </a:p>
          <a:p>
            <a:pPr marL="342900" indent="-342900" algn="just">
              <a:buFont typeface="+mj-lt"/>
              <a:buAutoNum type="arabicPeriod"/>
            </a:pPr>
            <a:r>
              <a:rPr lang="en-US" sz="2000" dirty="0" smtClean="0"/>
              <a:t>Product usage studies describing consumption patterns.</a:t>
            </a:r>
          </a:p>
          <a:p>
            <a:pPr marL="342900" indent="-342900" algn="just">
              <a:buFont typeface="+mj-lt"/>
              <a:buAutoNum type="arabicPeriod"/>
            </a:pPr>
            <a:r>
              <a:rPr lang="en-US" sz="2000" dirty="0" smtClean="0"/>
              <a:t>Distribution studies determining traffic flow patterns and the number and location of distributors.</a:t>
            </a:r>
          </a:p>
          <a:p>
            <a:pPr marL="342900" indent="-342900" algn="just">
              <a:buFont typeface="+mj-lt"/>
              <a:buAutoNum type="arabicPeriod"/>
            </a:pPr>
            <a:r>
              <a:rPr lang="en-US" sz="2000" dirty="0" smtClean="0"/>
              <a:t>Pricing studies describing the range and frequency of price changes and probable consumer response to proposed price changes.</a:t>
            </a:r>
          </a:p>
          <a:p>
            <a:pPr marL="342900" indent="-342900" algn="just">
              <a:buFont typeface="+mj-lt"/>
              <a:buAutoNum type="arabicPeriod"/>
            </a:pPr>
            <a:r>
              <a:rPr lang="en-US" sz="2000" dirty="0" smtClean="0"/>
              <a:t>Advertising studies describing media consumption habits and audience profiles for specific TV </a:t>
            </a:r>
            <a:r>
              <a:rPr lang="en-US" sz="2000" dirty="0" err="1" smtClean="0"/>
              <a:t>programmes</a:t>
            </a:r>
            <a:r>
              <a:rPr lang="en-US" sz="2000" dirty="0" smtClean="0"/>
              <a:t> and magazines.</a:t>
            </a:r>
            <a:endParaRPr lang="en-US" sz="2000" dirty="0"/>
          </a:p>
        </p:txBody>
      </p:sp>
    </p:spTree>
    <p:extLst>
      <p:ext uri="{BB962C8B-B14F-4D97-AF65-F5344CB8AC3E}">
        <p14:creationId xmlns:p14="http://schemas.microsoft.com/office/powerpoint/2010/main" xmlns="" val="18482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2000"/>
                                        <p:tgtEl>
                                          <p:spTgt spid="2">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20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2000"/>
                                        <p:tgtEl>
                                          <p:spTgt spid="2">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0" end="10"/>
                                            </p:txEl>
                                          </p:spTgt>
                                        </p:tgtEl>
                                        <p:attrNameLst>
                                          <p:attrName>style.visibility</p:attrName>
                                        </p:attrNameLst>
                                      </p:cBhvr>
                                      <p:to>
                                        <p:strVal val="visible"/>
                                      </p:to>
                                    </p:set>
                                    <p:animEffect transition="in" filter="fade">
                                      <p:cBhvr>
                                        <p:cTn id="32" dur="2000"/>
                                        <p:tgtEl>
                                          <p:spTgt spid="2">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1" end="11"/>
                                            </p:txEl>
                                          </p:spTgt>
                                        </p:tgtEl>
                                        <p:attrNameLst>
                                          <p:attrName>style.visibility</p:attrName>
                                        </p:attrNameLst>
                                      </p:cBhvr>
                                      <p:to>
                                        <p:strVal val="visible"/>
                                      </p:to>
                                    </p:set>
                                    <p:animEffect transition="in" filter="fade">
                                      <p:cBhvr>
                                        <p:cTn id="37" dur="20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893647"/>
          </a:xfrm>
          <a:prstGeom prst="rect">
            <a:avLst/>
          </a:prstGeom>
        </p:spPr>
        <p:txBody>
          <a:bodyPr wrap="square">
            <a:spAutoFit/>
          </a:bodyPr>
          <a:lstStyle/>
          <a:p>
            <a:r>
              <a:rPr lang="en-US" sz="2400" b="1" dirty="0" smtClean="0">
                <a:solidFill>
                  <a:srgbClr val="00B050"/>
                </a:solidFill>
              </a:rPr>
              <a:t>Cross-sectional designs</a:t>
            </a:r>
          </a:p>
          <a:p>
            <a:endParaRPr lang="en-US" sz="2400" b="1" dirty="0" smtClean="0">
              <a:solidFill>
                <a:srgbClr val="00B050"/>
              </a:solidFill>
            </a:endParaRPr>
          </a:p>
          <a:p>
            <a:pPr algn="just"/>
            <a:r>
              <a:rPr lang="en-US" sz="2400" b="1" dirty="0" smtClean="0">
                <a:solidFill>
                  <a:srgbClr val="00B050"/>
                </a:solidFill>
              </a:rPr>
              <a:t>Cross-sectional designs </a:t>
            </a:r>
            <a:r>
              <a:rPr lang="en-US" sz="2400" dirty="0" smtClean="0">
                <a:solidFill>
                  <a:srgbClr val="00B050"/>
                </a:solidFill>
              </a:rPr>
              <a:t>involve the collection of information from any given sample of population elements only once. </a:t>
            </a:r>
          </a:p>
          <a:p>
            <a:pPr algn="just"/>
            <a:endParaRPr lang="en-US" sz="2400" dirty="0" smtClean="0">
              <a:solidFill>
                <a:srgbClr val="00B050"/>
              </a:solidFill>
            </a:endParaRPr>
          </a:p>
          <a:p>
            <a:pPr algn="just"/>
            <a:r>
              <a:rPr lang="en-US" sz="2400" dirty="0" smtClean="0">
                <a:solidFill>
                  <a:srgbClr val="00B050"/>
                </a:solidFill>
              </a:rPr>
              <a:t>They may be either single cross-sectional or multiple cross-sectional </a:t>
            </a:r>
          </a:p>
          <a:p>
            <a:pPr algn="just"/>
            <a:endParaRPr lang="en-US" sz="2400" dirty="0" smtClean="0">
              <a:solidFill>
                <a:srgbClr val="00B050"/>
              </a:solidFill>
            </a:endParaRPr>
          </a:p>
          <a:p>
            <a:pPr algn="just"/>
            <a:r>
              <a:rPr lang="en-US" sz="2400" dirty="0" smtClean="0">
                <a:solidFill>
                  <a:srgbClr val="00B050"/>
                </a:solidFill>
              </a:rPr>
              <a:t>In </a:t>
            </a:r>
            <a:r>
              <a:rPr lang="en-US" sz="2400" b="1" dirty="0" smtClean="0">
                <a:solidFill>
                  <a:srgbClr val="00B050"/>
                </a:solidFill>
              </a:rPr>
              <a:t>single cross-sectional designs, </a:t>
            </a:r>
            <a:r>
              <a:rPr lang="en-US" sz="2400" dirty="0" smtClean="0">
                <a:solidFill>
                  <a:srgbClr val="00B050"/>
                </a:solidFill>
              </a:rPr>
              <a:t>only one sample of respondents is drawn from the target population, and information is obtained from this sample only once. </a:t>
            </a:r>
          </a:p>
          <a:p>
            <a:pPr algn="just"/>
            <a:endParaRPr lang="en-US" sz="2400" dirty="0" smtClean="0">
              <a:solidFill>
                <a:srgbClr val="00B050"/>
              </a:solidFill>
            </a:endParaRPr>
          </a:p>
          <a:p>
            <a:pPr algn="just"/>
            <a:r>
              <a:rPr lang="en-US" sz="2400" dirty="0" smtClean="0">
                <a:solidFill>
                  <a:srgbClr val="00B050"/>
                </a:solidFill>
              </a:rPr>
              <a:t>In </a:t>
            </a:r>
            <a:r>
              <a:rPr lang="en-US" sz="2400" b="1" dirty="0" smtClean="0">
                <a:solidFill>
                  <a:srgbClr val="00B050"/>
                </a:solidFill>
              </a:rPr>
              <a:t>multiple cross-sectional designs, </a:t>
            </a:r>
            <a:r>
              <a:rPr lang="en-US" sz="2400" dirty="0" smtClean="0">
                <a:solidFill>
                  <a:srgbClr val="00B050"/>
                </a:solidFill>
              </a:rPr>
              <a:t>there are two or more samples of respondents, and information from each sample is obtained only once. </a:t>
            </a:r>
            <a:endParaRPr lang="en-US" sz="24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3385542"/>
          </a:xfrm>
          <a:prstGeom prst="rect">
            <a:avLst/>
          </a:prstGeom>
        </p:spPr>
        <p:txBody>
          <a:bodyPr wrap="square">
            <a:spAutoFit/>
          </a:bodyPr>
          <a:lstStyle/>
          <a:p>
            <a:endParaRPr lang="en-US" b="1" dirty="0" smtClean="0"/>
          </a:p>
          <a:p>
            <a:pPr algn="just"/>
            <a:endParaRPr lang="en-US" dirty="0" smtClean="0"/>
          </a:p>
          <a:p>
            <a:pPr algn="just"/>
            <a:r>
              <a:rPr lang="en-US" sz="2400" b="1" dirty="0" smtClean="0">
                <a:solidFill>
                  <a:srgbClr val="00B050"/>
                </a:solidFill>
              </a:rPr>
              <a:t>Longitudinal design</a:t>
            </a:r>
          </a:p>
          <a:p>
            <a:pPr algn="just"/>
            <a:endParaRPr lang="en-US" sz="2000" b="1" dirty="0" smtClean="0">
              <a:solidFill>
                <a:srgbClr val="00B050"/>
              </a:solidFill>
            </a:endParaRPr>
          </a:p>
          <a:p>
            <a:pPr algn="just"/>
            <a:r>
              <a:rPr lang="en-US" sz="2400" dirty="0" smtClean="0">
                <a:solidFill>
                  <a:srgbClr val="00B050"/>
                </a:solidFill>
              </a:rPr>
              <a:t>A type of research design involving a fixed sample of population elements measured repeatedly. The sample remains the same over time, thus providing a series of pictures that, when viewed together, vividly illustrate the situation and the changes that are taking place.</a:t>
            </a:r>
          </a:p>
          <a:p>
            <a:pPr algn="just"/>
            <a:endParaRPr lang="en-US" sz="2000" dirty="0" smtClean="0"/>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4" end="4"/>
                                            </p:txEl>
                                          </p:spTgt>
                                        </p:tgtEl>
                                        <p:attrNameLst>
                                          <p:attrName>style.visibility</p:attrName>
                                        </p:attrNameLst>
                                      </p:cBhvr>
                                      <p:to>
                                        <p:strVal val="visible"/>
                                      </p:to>
                                    </p:set>
                                    <p:animEffect transition="in" filter="fade">
                                      <p:cBhvr>
                                        <p:cTn id="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4801314"/>
          </a:xfrm>
          <a:prstGeom prst="rect">
            <a:avLst/>
          </a:prstGeom>
        </p:spPr>
        <p:txBody>
          <a:bodyPr wrap="square">
            <a:spAutoFit/>
          </a:bodyPr>
          <a:lstStyle/>
          <a:p>
            <a:pPr algn="ctr"/>
            <a:r>
              <a:rPr lang="en-US" sz="2400" b="1" dirty="0" smtClean="0"/>
              <a:t>CAUSAL RESEARCH</a:t>
            </a:r>
          </a:p>
          <a:p>
            <a:pPr algn="ctr"/>
            <a:endParaRPr lang="en-US" dirty="0" smtClean="0"/>
          </a:p>
          <a:p>
            <a:pPr algn="just"/>
            <a:r>
              <a:rPr lang="en-US" sz="2400" b="1" dirty="0" smtClean="0"/>
              <a:t>Causal research is used to obtain evidence of cause-and-effect (causal) relationships.</a:t>
            </a:r>
          </a:p>
          <a:p>
            <a:pPr algn="just"/>
            <a:endParaRPr lang="en-US" sz="2400" dirty="0" smtClean="0"/>
          </a:p>
          <a:p>
            <a:pPr algn="just"/>
            <a:r>
              <a:rPr lang="en-US" sz="2400" dirty="0" smtClean="0"/>
              <a:t>Causal research is appropriate for the following purposes:</a:t>
            </a:r>
          </a:p>
          <a:p>
            <a:pPr algn="just"/>
            <a:endParaRPr lang="en-US" sz="2400" dirty="0" smtClean="0"/>
          </a:p>
          <a:p>
            <a:pPr marL="342900" indent="-342900" algn="just">
              <a:buFont typeface="+mj-lt"/>
              <a:buAutoNum type="arabicPeriod"/>
            </a:pPr>
            <a:r>
              <a:rPr lang="en-US" sz="2400" dirty="0" smtClean="0"/>
              <a:t>To understand which variables are the cause (independent variables) and which variables are the effect (dependent variables).</a:t>
            </a:r>
          </a:p>
          <a:p>
            <a:pPr marL="342900" indent="-342900" algn="just">
              <a:buFont typeface="+mj-lt"/>
              <a:buAutoNum type="arabicPeriod"/>
            </a:pPr>
            <a:endParaRPr lang="en-US" sz="2400" dirty="0" smtClean="0"/>
          </a:p>
          <a:p>
            <a:pPr marL="342900" indent="-342900" algn="just">
              <a:buFont typeface="+mj-lt"/>
              <a:buAutoNum type="arabicPeriod"/>
            </a:pPr>
            <a:r>
              <a:rPr lang="en-US" sz="2400" dirty="0" smtClean="0"/>
              <a:t>To determine the nature of the relationship between the causal variables and the effect to be predicted.</a:t>
            </a:r>
          </a:p>
          <a:p>
            <a:pPr marL="342900" indent="-342900" algn="just">
              <a:buFont typeface="+mj-lt"/>
              <a:buAutoNum type="arabicPeriod"/>
            </a:pPr>
            <a:endParaRPr lang="en-US" sz="24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20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9144000" cy="3477875"/>
          </a:xfrm>
          <a:prstGeom prst="rect">
            <a:avLst/>
          </a:prstGeom>
        </p:spPr>
        <p:txBody>
          <a:bodyPr wrap="square">
            <a:spAutoFit/>
          </a:bodyPr>
          <a:lstStyle/>
          <a:p>
            <a:pPr algn="just"/>
            <a:r>
              <a:rPr lang="en-US" sz="2000" dirty="0" smtClean="0"/>
              <a:t>Like descriptive research, causal research requires a planned and structured design. Although descriptive research can determine the degree of association between variables, it is not appropriate for examining causal relationships. </a:t>
            </a:r>
          </a:p>
          <a:p>
            <a:pPr algn="just"/>
            <a:endParaRPr lang="en-US" sz="2000" dirty="0" smtClean="0"/>
          </a:p>
          <a:p>
            <a:pPr algn="just"/>
            <a:r>
              <a:rPr lang="en-US" sz="2000" dirty="0" smtClean="0"/>
              <a:t>Such an examination requires a causal design, in which the causal or independent variables are manipulated in a relatively controlled environment. Such an environment is one in which the other variables that may affect the dependent variable are controlled or checked as much as possible. The effect of this manipulation on one or more dependent variables is then measured to infer causality. </a:t>
            </a:r>
          </a:p>
          <a:p>
            <a:pPr algn="just"/>
            <a:endParaRPr lang="en-US" sz="2000" dirty="0" smtClean="0"/>
          </a:p>
          <a:p>
            <a:pPr algn="just"/>
            <a:r>
              <a:rPr lang="en-US" sz="2000" dirty="0" smtClean="0"/>
              <a:t>The main method of causal research is experimentation.</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85800"/>
            <a:ext cx="9144000" cy="5878532"/>
          </a:xfrm>
          <a:prstGeom prst="rect">
            <a:avLst/>
          </a:prstGeom>
        </p:spPr>
        <p:txBody>
          <a:bodyPr wrap="square">
            <a:spAutoFit/>
          </a:bodyPr>
          <a:lstStyle/>
          <a:p>
            <a:pPr algn="just"/>
            <a:r>
              <a:rPr lang="en-US" sz="2000" b="1" dirty="0" smtClean="0"/>
              <a:t>RELATIONSHIPS BETWEEN EXPLORATORY, DESCRIPTIVE AND CAUSAL RESEARCH</a:t>
            </a:r>
          </a:p>
          <a:p>
            <a:pPr algn="just"/>
            <a:endParaRPr lang="en-US" sz="2000" dirty="0" smtClean="0"/>
          </a:p>
          <a:p>
            <a:pPr algn="just"/>
            <a:r>
              <a:rPr lang="en-US" sz="2000" dirty="0" smtClean="0"/>
              <a:t>We have described exploratory, descriptive and causal research as major classifications of research designs, but the distinctions among these classifications are not absolute. </a:t>
            </a:r>
          </a:p>
          <a:p>
            <a:pPr algn="just"/>
            <a:endParaRPr lang="en-US" sz="2000" dirty="0"/>
          </a:p>
          <a:p>
            <a:pPr algn="just"/>
            <a:r>
              <a:rPr lang="en-US" sz="2000" dirty="0" smtClean="0"/>
              <a:t>A given marketing research project may involve more than one type of research design and thus serve several purposes. Which combination of research designs to employ depends on the nature of the problem. The following general guidelines can be used for choosing research designs.</a:t>
            </a:r>
          </a:p>
          <a:p>
            <a:pPr algn="just"/>
            <a:endParaRPr lang="en-US" sz="2000" dirty="0" smtClean="0"/>
          </a:p>
          <a:p>
            <a:pPr marL="342900" indent="-342900" algn="just">
              <a:buFont typeface="+mj-lt"/>
              <a:buAutoNum type="arabicPeriod"/>
            </a:pPr>
            <a:r>
              <a:rPr lang="en-US" sz="2000" b="1" dirty="0" smtClean="0"/>
              <a:t>When little is known about the problem situation, it is desirable to begin with </a:t>
            </a:r>
            <a:r>
              <a:rPr lang="en-US" sz="2000" dirty="0" smtClean="0"/>
              <a:t>exploratory research. Exploratory research is appropriate for the following:</a:t>
            </a:r>
          </a:p>
          <a:p>
            <a:pPr marL="509588" indent="-165100" algn="just">
              <a:buFont typeface="+mj-lt"/>
              <a:buAutoNum type="alphaLcParenR"/>
            </a:pPr>
            <a:r>
              <a:rPr lang="en-US" sz="2000" b="1" dirty="0" smtClean="0"/>
              <a:t>When the nature of the topic under study cannot be measured in a structured, </a:t>
            </a:r>
            <a:r>
              <a:rPr lang="en-US" sz="2000" dirty="0" smtClean="0"/>
              <a:t>quantifiable manner.</a:t>
            </a:r>
          </a:p>
          <a:p>
            <a:pPr marL="509588" indent="-165100" algn="just">
              <a:buFont typeface="+mj-lt"/>
              <a:buAutoNum type="alphaLcParenR"/>
            </a:pPr>
            <a:r>
              <a:rPr lang="en-US" sz="2000" b="1" dirty="0" smtClean="0"/>
              <a:t>When the problem needs to be defined more precisely.</a:t>
            </a:r>
          </a:p>
          <a:p>
            <a:pPr marL="509588" indent="-165100" algn="just">
              <a:buFont typeface="+mj-lt"/>
              <a:buAutoNum type="alphaLcParenR"/>
            </a:pPr>
            <a:r>
              <a:rPr lang="en-US" sz="2000" b="1" dirty="0" smtClean="0"/>
              <a:t>When alternative courses of action need to be identified.</a:t>
            </a:r>
          </a:p>
          <a:p>
            <a:pPr marL="509588" indent="-165100" algn="just">
              <a:buFont typeface="+mj-lt"/>
              <a:buAutoNum type="alphaLcParenR"/>
            </a:pPr>
            <a:r>
              <a:rPr lang="en-US" sz="2000" b="1" dirty="0" smtClean="0"/>
              <a:t>When research questions or hypotheses need to be developed.</a:t>
            </a:r>
          </a:p>
          <a:p>
            <a:pPr algn="just"/>
            <a:endParaRPr lang="en-US"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2000"/>
                                        <p:tgtEl>
                                          <p:spTgt spid="2">
                                            <p:txEl>
                                              <p:pRg st="6" end="6"/>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7" end="7"/>
                                            </p:txEl>
                                          </p:spTgt>
                                        </p:tgtEl>
                                        <p:attrNameLst>
                                          <p:attrName>style.visibility</p:attrName>
                                        </p:attrNameLst>
                                      </p:cBhvr>
                                      <p:to>
                                        <p:strVal val="visible"/>
                                      </p:to>
                                    </p:set>
                                    <p:animEffect transition="in" filter="fade">
                                      <p:cBhvr>
                                        <p:cTn id="20" dur="2000"/>
                                        <p:tgtEl>
                                          <p:spTgt spid="2">
                                            <p:txEl>
                                              <p:pRg st="7" end="7"/>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animEffect transition="in" filter="fade">
                                      <p:cBhvr>
                                        <p:cTn id="23" dur="2000"/>
                                        <p:tgtEl>
                                          <p:spTgt spid="2">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
                                            <p:txEl>
                                              <p:pRg st="9" end="9"/>
                                            </p:txEl>
                                          </p:spTgt>
                                        </p:tgtEl>
                                        <p:attrNameLst>
                                          <p:attrName>style.visibility</p:attrName>
                                        </p:attrNameLst>
                                      </p:cBhvr>
                                      <p:to>
                                        <p:strVal val="visible"/>
                                      </p:to>
                                    </p:set>
                                    <p:animEffect transition="in" filter="fade">
                                      <p:cBhvr>
                                        <p:cTn id="26" dur="2000"/>
                                        <p:tgtEl>
                                          <p:spTgt spid="2">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animEffect transition="in" filter="fade">
                                      <p:cBhvr>
                                        <p:cTn id="29"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19200"/>
            <a:ext cx="9144000" cy="4093428"/>
          </a:xfrm>
          <a:prstGeom prst="rect">
            <a:avLst/>
          </a:prstGeom>
        </p:spPr>
        <p:txBody>
          <a:bodyPr wrap="square">
            <a:spAutoFit/>
          </a:bodyPr>
          <a:lstStyle/>
          <a:p>
            <a:pPr algn="just"/>
            <a:endParaRPr lang="en-US" sz="2000" dirty="0"/>
          </a:p>
          <a:p>
            <a:r>
              <a:rPr lang="en-US" sz="2400" b="1" dirty="0" smtClean="0"/>
              <a:t>What is Research design and what balancing act is to be done when we formulate  a research design?</a:t>
            </a:r>
          </a:p>
          <a:p>
            <a:endParaRPr lang="en-US" sz="2400" b="1" dirty="0"/>
          </a:p>
          <a:p>
            <a:pPr algn="just"/>
            <a:r>
              <a:rPr lang="en-US" sz="2400" dirty="0" smtClean="0"/>
              <a:t>Research design is a </a:t>
            </a:r>
            <a:r>
              <a:rPr lang="en-US" sz="2400" dirty="0"/>
              <a:t>framework or blueprint </a:t>
            </a:r>
            <a:r>
              <a:rPr lang="en-US" sz="2400" dirty="0" smtClean="0"/>
              <a:t>for conducting a research </a:t>
            </a:r>
            <a:r>
              <a:rPr lang="en-US" sz="2400" dirty="0"/>
              <a:t>project. It </a:t>
            </a:r>
            <a:r>
              <a:rPr lang="en-US" sz="2400" dirty="0" smtClean="0"/>
              <a:t>specifies the </a:t>
            </a:r>
            <a:r>
              <a:rPr lang="en-US" sz="2400" dirty="0"/>
              <a:t>details of the </a:t>
            </a:r>
            <a:r>
              <a:rPr lang="en-US" sz="2400" dirty="0" smtClean="0"/>
              <a:t>procedures necessary </a:t>
            </a:r>
            <a:r>
              <a:rPr lang="en-US" sz="2400" dirty="0"/>
              <a:t>for obtaining </a:t>
            </a:r>
            <a:r>
              <a:rPr lang="en-US" sz="2400" dirty="0" smtClean="0"/>
              <a:t>the information </a:t>
            </a:r>
            <a:r>
              <a:rPr lang="en-US" sz="2400" dirty="0"/>
              <a:t>needed </a:t>
            </a:r>
            <a:r>
              <a:rPr lang="en-US" sz="2400" dirty="0" smtClean="0"/>
              <a:t>to solve research </a:t>
            </a:r>
            <a:r>
              <a:rPr lang="en-US" sz="2400" dirty="0"/>
              <a:t>problems</a:t>
            </a:r>
            <a:r>
              <a:rPr lang="en-US" sz="2400" dirty="0" smtClean="0"/>
              <a:t>.</a:t>
            </a:r>
          </a:p>
          <a:p>
            <a:pPr algn="just"/>
            <a:endParaRPr lang="en-US" sz="2400" dirty="0"/>
          </a:p>
          <a:p>
            <a:pPr algn="just"/>
            <a:r>
              <a:rPr lang="en-US" sz="2400" u="sng" dirty="0" smtClean="0"/>
              <a:t>In </a:t>
            </a:r>
            <a:r>
              <a:rPr lang="en-US" sz="2400" u="sng" dirty="0"/>
              <a:t>formulating a research design, the researcher has to balance the perspectives </a:t>
            </a:r>
            <a:r>
              <a:rPr lang="en-US" sz="2400" u="sng" dirty="0" smtClean="0"/>
              <a:t>of the decision-makers </a:t>
            </a:r>
            <a:r>
              <a:rPr lang="en-US" sz="2400" u="sng" dirty="0"/>
              <a:t>and target respondents. </a:t>
            </a:r>
            <a:endParaRPr lang="en-US" sz="2400" u="sng" dirty="0" smtClean="0"/>
          </a:p>
          <a:p>
            <a:pPr algn="just"/>
            <a:endParaRPr lang="en-US" sz="2400" dirty="0"/>
          </a:p>
        </p:txBody>
      </p:sp>
    </p:spTree>
    <p:extLst>
      <p:ext uri="{BB962C8B-B14F-4D97-AF65-F5344CB8AC3E}">
        <p14:creationId xmlns="" xmlns:p14="http://schemas.microsoft.com/office/powerpoint/2010/main" val="1669500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3170099"/>
          </a:xfrm>
          <a:prstGeom prst="rect">
            <a:avLst/>
          </a:prstGeom>
        </p:spPr>
        <p:txBody>
          <a:bodyPr wrap="square">
            <a:spAutoFit/>
          </a:bodyPr>
          <a:lstStyle/>
          <a:p>
            <a:pPr marL="342900" indent="-342900" algn="just">
              <a:buFont typeface="+mj-lt"/>
              <a:buAutoNum type="arabicPeriod" startAt="2"/>
            </a:pPr>
            <a:r>
              <a:rPr lang="en-US" sz="2000" b="1" u="sng" dirty="0" smtClean="0"/>
              <a:t>Exploratory research may be an initial step in a research design. It may be followed by </a:t>
            </a:r>
            <a:r>
              <a:rPr lang="en-US" sz="2000" u="sng" dirty="0" smtClean="0"/>
              <a:t>descriptive or causal research. For example, hypotheses developed via exploratory research can be statistically tested using descriptive or causal research.</a:t>
            </a:r>
          </a:p>
          <a:p>
            <a:pPr marL="342900" indent="-342900" algn="just">
              <a:buFont typeface="+mj-lt"/>
              <a:buAutoNum type="arabicPeriod" startAt="2"/>
            </a:pPr>
            <a:endParaRPr lang="en-US" sz="2000" u="sng" dirty="0" smtClean="0"/>
          </a:p>
          <a:p>
            <a:pPr marL="342900" indent="-342900" algn="just">
              <a:buFont typeface="+mj-lt"/>
              <a:buAutoNum type="arabicPeriod" startAt="2"/>
            </a:pPr>
            <a:r>
              <a:rPr lang="en-US" sz="2000" b="1" dirty="0" smtClean="0"/>
              <a:t>It is not necessary to begin every research design with exploratory research. It depends </a:t>
            </a:r>
            <a:r>
              <a:rPr lang="en-US" sz="2000" dirty="0" smtClean="0"/>
              <a:t>on the precision with which the problem has been defined and the researcher’s degree of certainty about the approach to the problem. A research design could well begin with descriptive or causal research. To illustrate, a consumer satisfaction survey that is conducted annually need not begin with or include an exploratory phase.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l="2624" r="2625" b="2222"/>
          <a:stretch>
            <a:fillRect/>
          </a:stretch>
        </p:blipFill>
        <p:spPr bwMode="auto">
          <a:xfrm>
            <a:off x="762000" y="0"/>
            <a:ext cx="7924800" cy="6858000"/>
          </a:xfrm>
          <a:prstGeom prst="rect">
            <a:avLst/>
          </a:prstGeom>
          <a:noFill/>
          <a:ln w="28575">
            <a:solidFill>
              <a:schemeClr val="tx1"/>
            </a:solidFill>
            <a:miter lim="800000"/>
            <a:headEnd/>
            <a:tailEnd/>
          </a:ln>
          <a:effectLst/>
        </p:spPr>
      </p:pic>
      <p:sp>
        <p:nvSpPr>
          <p:cNvPr id="2" name="Rectangle 1"/>
          <p:cNvSpPr/>
          <p:nvPr/>
        </p:nvSpPr>
        <p:spPr>
          <a:xfrm>
            <a:off x="7620000" y="0"/>
            <a:ext cx="1524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p:cNvSpPr/>
          <p:nvPr/>
        </p:nvSpPr>
        <p:spPr>
          <a:xfrm>
            <a:off x="2895600" y="0"/>
            <a:ext cx="228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685800" y="0"/>
            <a:ext cx="2286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500"/>
                                        <p:tgtEl>
                                          <p:spTgt spid="1026"/>
                                        </p:tgtEl>
                                      </p:cBhvr>
                                    </p:animEffect>
                                  </p:childTnLst>
                                </p:cTn>
                              </p:par>
                            </p:childTnLst>
                          </p:cTn>
                        </p:par>
                      </p:childTnLst>
                    </p:cTn>
                  </p:par>
                  <p:par>
                    <p:cTn id="8" fill="hold">
                      <p:stCondLst>
                        <p:cond delay="indefinite"/>
                      </p:stCondLst>
                      <p:childTnLst>
                        <p:par>
                          <p:cTn id="9" fill="hold">
                            <p:stCondLst>
                              <p:cond delay="0"/>
                            </p:stCondLst>
                            <p:childTnLst>
                              <p:par>
                                <p:cTn id="10" presetID="7" presetClass="exit" presetSubtype="4" fill="hold" grpId="0" nodeType="clickEffect">
                                  <p:stCondLst>
                                    <p:cond delay="0"/>
                                  </p:stCondLst>
                                  <p:childTnLst>
                                    <p:anim calcmode="lin" valueType="num">
                                      <p:cBhvr additive="base">
                                        <p:cTn id="11" dur="5000"/>
                                        <p:tgtEl>
                                          <p:spTgt spid="4"/>
                                        </p:tgtEl>
                                        <p:attrNameLst>
                                          <p:attrName>ppt_x</p:attrName>
                                        </p:attrNameLst>
                                      </p:cBhvr>
                                      <p:tavLst>
                                        <p:tav tm="0">
                                          <p:val>
                                            <p:strVal val="ppt_x"/>
                                          </p:val>
                                        </p:tav>
                                        <p:tav tm="100000">
                                          <p:val>
                                            <p:strVal val="ppt_x"/>
                                          </p:val>
                                        </p:tav>
                                      </p:tavLst>
                                    </p:anim>
                                    <p:anim calcmode="lin" valueType="num">
                                      <p:cBhvr additive="base">
                                        <p:cTn id="12" dur="5000"/>
                                        <p:tgtEl>
                                          <p:spTgt spid="4"/>
                                        </p:tgtEl>
                                        <p:attrNameLst>
                                          <p:attrName>ppt_y</p:attrName>
                                        </p:attrNameLst>
                                      </p:cBhvr>
                                      <p:tavLst>
                                        <p:tav tm="0">
                                          <p:val>
                                            <p:strVal val="ppt_y"/>
                                          </p:val>
                                        </p:tav>
                                        <p:tav tm="100000">
                                          <p:val>
                                            <p:strVal val="1+ppt_h/2"/>
                                          </p:val>
                                        </p:tav>
                                      </p:tavLst>
                                    </p:anim>
                                    <p:set>
                                      <p:cBhvr>
                                        <p:cTn id="13" dur="1" fill="hold">
                                          <p:stCondLst>
                                            <p:cond delay="4999"/>
                                          </p:stCondLst>
                                        </p:cTn>
                                        <p:tgtEl>
                                          <p:spTgt spid="4"/>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7" presetClass="exit" presetSubtype="4" fill="hold" grpId="0" nodeType="clickEffect">
                                  <p:stCondLst>
                                    <p:cond delay="0"/>
                                  </p:stCondLst>
                                  <p:childTnLst>
                                    <p:anim calcmode="lin" valueType="num">
                                      <p:cBhvr additive="base">
                                        <p:cTn id="17" dur="5000"/>
                                        <p:tgtEl>
                                          <p:spTgt spid="5"/>
                                        </p:tgtEl>
                                        <p:attrNameLst>
                                          <p:attrName>ppt_x</p:attrName>
                                        </p:attrNameLst>
                                      </p:cBhvr>
                                      <p:tavLst>
                                        <p:tav tm="0">
                                          <p:val>
                                            <p:strVal val="ppt_x"/>
                                          </p:val>
                                        </p:tav>
                                        <p:tav tm="100000">
                                          <p:val>
                                            <p:strVal val="ppt_x"/>
                                          </p:val>
                                        </p:tav>
                                      </p:tavLst>
                                    </p:anim>
                                    <p:anim calcmode="lin" valueType="num">
                                      <p:cBhvr additive="base">
                                        <p:cTn id="18" dur="5000"/>
                                        <p:tgtEl>
                                          <p:spTgt spid="5"/>
                                        </p:tgtEl>
                                        <p:attrNameLst>
                                          <p:attrName>ppt_y</p:attrName>
                                        </p:attrNameLst>
                                      </p:cBhvr>
                                      <p:tavLst>
                                        <p:tav tm="0">
                                          <p:val>
                                            <p:strVal val="ppt_y"/>
                                          </p:val>
                                        </p:tav>
                                        <p:tav tm="100000">
                                          <p:val>
                                            <p:strVal val="1+ppt_h/2"/>
                                          </p:val>
                                        </p:tav>
                                      </p:tavLst>
                                    </p:anim>
                                    <p:set>
                                      <p:cBhvr>
                                        <p:cTn id="19" dur="1" fill="hold">
                                          <p:stCondLst>
                                            <p:cond delay="4999"/>
                                          </p:stCondLst>
                                        </p:cTn>
                                        <p:tgtEl>
                                          <p:spTgt spid="5"/>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7" presetClass="exit" presetSubtype="4" fill="hold" grpId="1" nodeType="clickEffect">
                                  <p:stCondLst>
                                    <p:cond delay="0"/>
                                  </p:stCondLst>
                                  <p:childTnLst>
                                    <p:anim calcmode="lin" valueType="num">
                                      <p:cBhvr additive="base">
                                        <p:cTn id="23" dur="5000"/>
                                        <p:tgtEl>
                                          <p:spTgt spid="4"/>
                                        </p:tgtEl>
                                        <p:attrNameLst>
                                          <p:attrName>ppt_x</p:attrName>
                                        </p:attrNameLst>
                                      </p:cBhvr>
                                      <p:tavLst>
                                        <p:tav tm="0">
                                          <p:val>
                                            <p:strVal val="ppt_x"/>
                                          </p:val>
                                        </p:tav>
                                        <p:tav tm="100000">
                                          <p:val>
                                            <p:strVal val="ppt_x"/>
                                          </p:val>
                                        </p:tav>
                                      </p:tavLst>
                                    </p:anim>
                                    <p:anim calcmode="lin" valueType="num">
                                      <p:cBhvr additive="base">
                                        <p:cTn id="24" dur="5000"/>
                                        <p:tgtEl>
                                          <p:spTgt spid="4"/>
                                        </p:tgtEl>
                                        <p:attrNameLst>
                                          <p:attrName>ppt_y</p:attrName>
                                        </p:attrNameLst>
                                      </p:cBhvr>
                                      <p:tavLst>
                                        <p:tav tm="0">
                                          <p:val>
                                            <p:strVal val="ppt_y"/>
                                          </p:val>
                                        </p:tav>
                                        <p:tav tm="100000">
                                          <p:val>
                                            <p:strVal val="1+ppt_h/2"/>
                                          </p:val>
                                        </p:tav>
                                      </p:tavLst>
                                    </p:anim>
                                    <p:set>
                                      <p:cBhvr>
                                        <p:cTn id="25" dur="1" fill="hold">
                                          <p:stCondLst>
                                            <p:cond delay="4999"/>
                                          </p:stCondLst>
                                        </p:cTn>
                                        <p:tgtEl>
                                          <p:spTgt spid="4"/>
                                        </p:tgtEl>
                                        <p:attrNameLst>
                                          <p:attrName>style.visibility</p:attrName>
                                        </p:attrNameLst>
                                      </p:cBhvr>
                                      <p:to>
                                        <p:strVal val="hidden"/>
                                      </p:to>
                                    </p:set>
                                  </p:childTnLst>
                                </p:cTn>
                              </p:par>
                            </p:childTnLst>
                          </p:cTn>
                        </p:par>
                      </p:childTnLst>
                    </p:cTn>
                  </p:par>
                  <p:par>
                    <p:cTn id="26" fill="hold">
                      <p:stCondLst>
                        <p:cond delay="indefinite"/>
                      </p:stCondLst>
                      <p:childTnLst>
                        <p:par>
                          <p:cTn id="27" fill="hold">
                            <p:stCondLst>
                              <p:cond delay="0"/>
                            </p:stCondLst>
                            <p:childTnLst>
                              <p:par>
                                <p:cTn id="28" presetID="7" presetClass="exit" presetSubtype="4" fill="hold" grpId="1" nodeType="clickEffect">
                                  <p:stCondLst>
                                    <p:cond delay="0"/>
                                  </p:stCondLst>
                                  <p:childTnLst>
                                    <p:anim calcmode="lin" valueType="num">
                                      <p:cBhvr additive="base">
                                        <p:cTn id="29" dur="5000"/>
                                        <p:tgtEl>
                                          <p:spTgt spid="5"/>
                                        </p:tgtEl>
                                        <p:attrNameLst>
                                          <p:attrName>ppt_x</p:attrName>
                                        </p:attrNameLst>
                                      </p:cBhvr>
                                      <p:tavLst>
                                        <p:tav tm="0">
                                          <p:val>
                                            <p:strVal val="ppt_x"/>
                                          </p:val>
                                        </p:tav>
                                        <p:tav tm="100000">
                                          <p:val>
                                            <p:strVal val="ppt_x"/>
                                          </p:val>
                                        </p:tav>
                                      </p:tavLst>
                                    </p:anim>
                                    <p:anim calcmode="lin" valueType="num">
                                      <p:cBhvr additive="base">
                                        <p:cTn id="30" dur="5000"/>
                                        <p:tgtEl>
                                          <p:spTgt spid="5"/>
                                        </p:tgtEl>
                                        <p:attrNameLst>
                                          <p:attrName>ppt_y</p:attrName>
                                        </p:attrNameLst>
                                      </p:cBhvr>
                                      <p:tavLst>
                                        <p:tav tm="0">
                                          <p:val>
                                            <p:strVal val="ppt_y"/>
                                          </p:val>
                                        </p:tav>
                                        <p:tav tm="100000">
                                          <p:val>
                                            <p:strVal val="1+ppt_h/2"/>
                                          </p:val>
                                        </p:tav>
                                      </p:tavLst>
                                    </p:anim>
                                    <p:set>
                                      <p:cBhvr>
                                        <p:cTn id="31" dur="1" fill="hold">
                                          <p:stCondLst>
                                            <p:cond delay="4999"/>
                                          </p:stCondLst>
                                        </p:cTn>
                                        <p:tgtEl>
                                          <p:spTgt spid="5"/>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7" presetClass="exit" presetSubtype="4" fill="hold" grpId="0" nodeType="clickEffect">
                                  <p:stCondLst>
                                    <p:cond delay="0"/>
                                  </p:stCondLst>
                                  <p:childTnLst>
                                    <p:anim calcmode="lin" valueType="num">
                                      <p:cBhvr additive="base">
                                        <p:cTn id="35" dur="5000"/>
                                        <p:tgtEl>
                                          <p:spTgt spid="2"/>
                                        </p:tgtEl>
                                        <p:attrNameLst>
                                          <p:attrName>ppt_x</p:attrName>
                                        </p:attrNameLst>
                                      </p:cBhvr>
                                      <p:tavLst>
                                        <p:tav tm="0">
                                          <p:val>
                                            <p:strVal val="ppt_x"/>
                                          </p:val>
                                        </p:tav>
                                        <p:tav tm="100000">
                                          <p:val>
                                            <p:strVal val="ppt_x"/>
                                          </p:val>
                                        </p:tav>
                                      </p:tavLst>
                                    </p:anim>
                                    <p:anim calcmode="lin" valueType="num">
                                      <p:cBhvr additive="base">
                                        <p:cTn id="36" dur="5000"/>
                                        <p:tgtEl>
                                          <p:spTgt spid="2"/>
                                        </p:tgtEl>
                                        <p:attrNameLst>
                                          <p:attrName>ppt_y</p:attrName>
                                        </p:attrNameLst>
                                      </p:cBhvr>
                                      <p:tavLst>
                                        <p:tav tm="0">
                                          <p:val>
                                            <p:strVal val="ppt_y"/>
                                          </p:val>
                                        </p:tav>
                                        <p:tav tm="100000">
                                          <p:val>
                                            <p:strVal val="1+ppt_h/2"/>
                                          </p:val>
                                        </p:tav>
                                      </p:tavLst>
                                    </p:anim>
                                    <p:set>
                                      <p:cBhvr>
                                        <p:cTn id="37" dur="1" fill="hold">
                                          <p:stCondLst>
                                            <p:cond delay="4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animBg="1"/>
      <p:bldP spid="4" grpId="1" animBg="1"/>
      <p:bldP spid="5" grpId="0" animBg="1"/>
      <p:bldP spid="5"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sairaj\Desktop\1.png"/>
          <p:cNvPicPr>
            <a:picLocks noChangeAspect="1" noChangeArrowheads="1"/>
          </p:cNvPicPr>
          <p:nvPr/>
        </p:nvPicPr>
        <p:blipFill>
          <a:blip r:embed="rId2"/>
          <a:srcRect l="2144" r="2144"/>
          <a:stretch>
            <a:fillRect/>
          </a:stretch>
        </p:blipFill>
        <p:spPr bwMode="auto">
          <a:xfrm>
            <a:off x="0" y="-33338"/>
            <a:ext cx="9144000" cy="6924676"/>
          </a:xfrm>
          <a:prstGeom prst="rect">
            <a:avLst/>
          </a:prstGeom>
          <a:noFill/>
          <a:ln w="28575">
            <a:solidFill>
              <a:schemeClr val="tx1"/>
            </a:solid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D:\June to December 2017  18 1 2018\June 2017 to May 2018 29 12 2017\1 BRM 2018\BRM for VESIM 2018\Session 5 2015 Research Design Qualitative Quantitative research\Final material\Choosing_a_Research_Method++++.jpg"/>
          <p:cNvPicPr>
            <a:picLocks noChangeAspect="1" noChangeArrowheads="1"/>
          </p:cNvPicPr>
          <p:nvPr/>
        </p:nvPicPr>
        <p:blipFill>
          <a:blip r:embed="rId2"/>
          <a:srcRect l="12315" t="11099" r="12808" b="7791"/>
          <a:stretch>
            <a:fillRect/>
          </a:stretch>
        </p:blipFill>
        <p:spPr bwMode="auto">
          <a:xfrm>
            <a:off x="0" y="0"/>
            <a:ext cx="9144000" cy="6858000"/>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895600"/>
            <a:ext cx="4793876" cy="707886"/>
          </a:xfrm>
          <a:prstGeom prst="rect">
            <a:avLst/>
          </a:prstGeom>
          <a:noFill/>
        </p:spPr>
        <p:txBody>
          <a:bodyPr wrap="none" rtlCol="0">
            <a:spAutoFit/>
          </a:bodyPr>
          <a:lstStyle/>
          <a:p>
            <a:r>
              <a:rPr lang="en-US" sz="4000" b="1" dirty="0" smtClean="0"/>
              <a:t>ERRORS IN RESEARCH</a:t>
            </a:r>
            <a:endParaRPr lang="en-US" sz="4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3262432"/>
          </a:xfrm>
          <a:prstGeom prst="rect">
            <a:avLst/>
          </a:prstGeom>
        </p:spPr>
        <p:txBody>
          <a:bodyPr wrap="square">
            <a:spAutoFit/>
          </a:bodyPr>
          <a:lstStyle/>
          <a:p>
            <a:pPr algn="ctr"/>
            <a:r>
              <a:rPr lang="en-US" sz="2400" b="1" dirty="0" smtClean="0"/>
              <a:t>Potential sources of error in research designs</a:t>
            </a:r>
          </a:p>
          <a:p>
            <a:pPr algn="ctr"/>
            <a:endParaRPr lang="en-US" sz="2000" dirty="0" smtClean="0"/>
          </a:p>
          <a:p>
            <a:pPr algn="just"/>
            <a:r>
              <a:rPr lang="en-US" sz="2400" dirty="0" smtClean="0"/>
              <a:t>Several potential sources of error can affect a research design. A good research design attempts to control the various sources of error. </a:t>
            </a:r>
          </a:p>
          <a:p>
            <a:pPr algn="just"/>
            <a:endParaRPr lang="en-US" sz="2400" b="1" dirty="0" smtClean="0"/>
          </a:p>
          <a:p>
            <a:pPr algn="just"/>
            <a:r>
              <a:rPr lang="en-US" sz="2400" dirty="0" smtClean="0"/>
              <a:t>As shown in Figure , total error is composed of random sampling error and non-sampling error.</a:t>
            </a:r>
          </a:p>
          <a:p>
            <a:pPr algn="just"/>
            <a:endParaRPr lang="en-US" sz="2400" dirty="0" smtClean="0"/>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b="3096"/>
          <a:stretch>
            <a:fillRect/>
          </a:stretch>
        </p:blipFill>
        <p:spPr bwMode="auto">
          <a:xfrm>
            <a:off x="2047875" y="0"/>
            <a:ext cx="7096125" cy="6477000"/>
          </a:xfrm>
          <a:prstGeom prst="rect">
            <a:avLst/>
          </a:prstGeom>
          <a:noFill/>
          <a:ln w="28575">
            <a:solidFill>
              <a:schemeClr val="tx1"/>
            </a:solidFill>
            <a:miter lim="800000"/>
            <a:headEnd/>
            <a:tailEnd/>
          </a:ln>
          <a:effectLst/>
        </p:spPr>
      </p:pic>
      <p:sp>
        <p:nvSpPr>
          <p:cNvPr id="3" name="TextBox 2"/>
          <p:cNvSpPr txBox="1"/>
          <p:nvPr/>
        </p:nvSpPr>
        <p:spPr>
          <a:xfrm>
            <a:off x="4038600" y="6488668"/>
            <a:ext cx="4495800" cy="369332"/>
          </a:xfrm>
          <a:prstGeom prst="rect">
            <a:avLst/>
          </a:prstGeom>
          <a:noFill/>
        </p:spPr>
        <p:txBody>
          <a:bodyPr wrap="square" rtlCol="0">
            <a:spAutoFit/>
          </a:bodyPr>
          <a:lstStyle/>
          <a:p>
            <a:r>
              <a:rPr lang="en-US" b="1" dirty="0" smtClean="0"/>
              <a:t>Potential sources of error in research designs</a:t>
            </a:r>
            <a:endParaRPr lang="en-US" b="1" dirty="0"/>
          </a:p>
        </p:txBody>
      </p:sp>
      <p:sp>
        <p:nvSpPr>
          <p:cNvPr id="4" name="TextBox 3"/>
          <p:cNvSpPr txBox="1"/>
          <p:nvPr/>
        </p:nvSpPr>
        <p:spPr>
          <a:xfrm>
            <a:off x="0" y="2590800"/>
            <a:ext cx="2514599" cy="646331"/>
          </a:xfrm>
          <a:prstGeom prst="rect">
            <a:avLst/>
          </a:prstGeom>
          <a:noFill/>
        </p:spPr>
        <p:txBody>
          <a:bodyPr wrap="square" rtlCol="0">
            <a:spAutoFit/>
          </a:bodyPr>
          <a:lstStyle/>
          <a:p>
            <a:r>
              <a:rPr lang="en-US" sz="3600" b="1" dirty="0" smtClean="0">
                <a:solidFill>
                  <a:srgbClr val="00B050"/>
                </a:solidFill>
              </a:rPr>
              <a:t>Important </a:t>
            </a:r>
            <a:endParaRPr lang="en-US" sz="3600" b="1"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494085"/>
          </a:xfrm>
          <a:prstGeom prst="rect">
            <a:avLst/>
          </a:prstGeom>
        </p:spPr>
        <p:txBody>
          <a:bodyPr wrap="square">
            <a:spAutoFit/>
          </a:bodyPr>
          <a:lstStyle/>
          <a:p>
            <a:pPr algn="just"/>
            <a:r>
              <a:rPr lang="en-US" sz="2400" b="1" dirty="0" smtClean="0"/>
              <a:t>Total error</a:t>
            </a:r>
          </a:p>
          <a:p>
            <a:pPr algn="just"/>
            <a:endParaRPr lang="en-US" sz="2000" dirty="0" smtClean="0"/>
          </a:p>
          <a:p>
            <a:pPr algn="just"/>
            <a:r>
              <a:rPr lang="en-US" sz="2400" dirty="0" smtClean="0"/>
              <a:t>The </a:t>
            </a:r>
            <a:r>
              <a:rPr lang="en-US" sz="2400" b="1" dirty="0" smtClean="0"/>
              <a:t>total error is the variation </a:t>
            </a:r>
            <a:r>
              <a:rPr lang="en-US" sz="2400" dirty="0" smtClean="0"/>
              <a:t>between the true mean value in the population of the variable of interest and the observed mean value obtained in the research project. </a:t>
            </a:r>
          </a:p>
          <a:p>
            <a:pPr algn="just"/>
            <a:endParaRPr lang="en-US" sz="2400" dirty="0" smtClean="0"/>
          </a:p>
          <a:p>
            <a:pPr algn="just"/>
            <a:r>
              <a:rPr lang="en-US" sz="2400" dirty="0" smtClean="0"/>
              <a:t>For example, the annual average income of a target population may be Rs 85,650/-, as determined from census information via tax returns, but  research project estimates it at Rs 62,580/- based upon a sample survey. </a:t>
            </a:r>
          </a:p>
          <a:p>
            <a:pPr algn="just"/>
            <a:endParaRPr lang="en-US" sz="2400" dirty="0" smtClean="0"/>
          </a:p>
          <a:p>
            <a:r>
              <a:rPr lang="en-US" sz="2400" b="1" dirty="0" smtClean="0"/>
              <a:t>Random sampling error</a:t>
            </a:r>
          </a:p>
          <a:p>
            <a:endParaRPr lang="en-US" sz="2400" b="1" dirty="0" smtClean="0"/>
          </a:p>
          <a:p>
            <a:pPr algn="just"/>
            <a:r>
              <a:rPr lang="en-US" sz="2400" u="sng" dirty="0" smtClean="0"/>
              <a:t>The error arising because the particular sample selected is an imperfect representation of the population of interest.</a:t>
            </a:r>
            <a:r>
              <a:rPr lang="en-US" sz="2400" dirty="0" smtClean="0"/>
              <a:t> Random sampling error is the variation between the true mean value for the population and the true mean value for the original sample.</a:t>
            </a:r>
          </a:p>
          <a:p>
            <a:pPr algn="just"/>
            <a:endParaRPr lang="en-US" sz="2000" dirty="0" smtClean="0"/>
          </a:p>
          <a:p>
            <a:pPr algn="just"/>
            <a:r>
              <a:rPr lang="en-US" sz="2000" dirty="0" smtClean="0">
                <a:solidFill>
                  <a:srgbClr val="FF0000"/>
                </a:solidFill>
              </a:rPr>
              <a:t>Randomness could not be designed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20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8" end="8"/>
                                            </p:txEl>
                                          </p:spTgt>
                                        </p:tgtEl>
                                        <p:attrNameLst>
                                          <p:attrName>style.visibility</p:attrName>
                                        </p:attrNameLst>
                                      </p:cBhvr>
                                      <p:to>
                                        <p:strVal val="visible"/>
                                      </p:to>
                                    </p:set>
                                    <p:animEffect transition="in" filter="fade">
                                      <p:cBhvr>
                                        <p:cTn id="17" dur="2000"/>
                                        <p:tgtEl>
                                          <p:spTgt spid="2">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
                                            <p:txEl>
                                              <p:pRg st="10" end="10"/>
                                            </p:txEl>
                                          </p:spTgt>
                                        </p:tgtEl>
                                        <p:attrNameLst>
                                          <p:attrName>style.visibility</p:attrName>
                                        </p:attrNameLst>
                                      </p:cBhvr>
                                      <p:to>
                                        <p:strVal val="visible"/>
                                      </p:to>
                                    </p:set>
                                    <p:animEffect transition="in" filter="fade">
                                      <p:cBhvr>
                                        <p:cTn id="20" dur="2000"/>
                                        <p:tgtEl>
                                          <p:spTgt spid="2">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81000"/>
            <a:ext cx="9144000" cy="7232749"/>
          </a:xfrm>
          <a:prstGeom prst="rect">
            <a:avLst/>
          </a:prstGeom>
        </p:spPr>
        <p:txBody>
          <a:bodyPr wrap="square">
            <a:spAutoFit/>
          </a:bodyPr>
          <a:lstStyle/>
          <a:p>
            <a:r>
              <a:rPr lang="en-US" sz="2400" b="1" dirty="0" smtClean="0">
                <a:solidFill>
                  <a:srgbClr val="00B050"/>
                </a:solidFill>
              </a:rPr>
              <a:t>Non-sampling error</a:t>
            </a:r>
          </a:p>
          <a:p>
            <a:endParaRPr lang="en-US" sz="2400" b="1" dirty="0" smtClean="0"/>
          </a:p>
          <a:p>
            <a:pPr algn="just"/>
            <a:r>
              <a:rPr lang="en-US" sz="2400" dirty="0" smtClean="0">
                <a:solidFill>
                  <a:srgbClr val="00B050"/>
                </a:solidFill>
              </a:rPr>
              <a:t>Non-sampling errors can be attributed to sources other than sampling. </a:t>
            </a:r>
            <a:r>
              <a:rPr lang="en-US" sz="2400" u="sng" dirty="0" smtClean="0">
                <a:solidFill>
                  <a:srgbClr val="00B050"/>
                </a:solidFill>
              </a:rPr>
              <a:t>They result from a variety of reasons, including errors in problem definition, approach, scales, questionnaire design, interviewing methods, and data preparation and analysis. </a:t>
            </a:r>
            <a:r>
              <a:rPr lang="en-US" sz="2400" dirty="0" smtClean="0">
                <a:solidFill>
                  <a:srgbClr val="00B050"/>
                </a:solidFill>
              </a:rPr>
              <a:t>Non-sampling errors consist of non-response errors and response errors.</a:t>
            </a:r>
          </a:p>
          <a:p>
            <a:pPr algn="just"/>
            <a:endParaRPr lang="en-US" sz="2400" dirty="0" smtClean="0"/>
          </a:p>
          <a:p>
            <a:pPr algn="just"/>
            <a:r>
              <a:rPr lang="en-US" sz="2400" b="1" dirty="0" smtClean="0">
                <a:solidFill>
                  <a:srgbClr val="00B050"/>
                </a:solidFill>
              </a:rPr>
              <a:t>Non-response error </a:t>
            </a:r>
          </a:p>
          <a:p>
            <a:pPr algn="just"/>
            <a:endParaRPr lang="en-US" sz="2400" b="1" dirty="0" smtClean="0"/>
          </a:p>
          <a:p>
            <a:pPr algn="just"/>
            <a:r>
              <a:rPr lang="en-US" sz="2400" dirty="0" smtClean="0">
                <a:solidFill>
                  <a:srgbClr val="00B050"/>
                </a:solidFill>
              </a:rPr>
              <a:t>A non-response error arises </a:t>
            </a:r>
            <a:r>
              <a:rPr lang="en-US" sz="2400" u="sng" dirty="0" smtClean="0">
                <a:solidFill>
                  <a:srgbClr val="00B050"/>
                </a:solidFill>
              </a:rPr>
              <a:t>when some of the respondents included in the sample do not respond</a:t>
            </a:r>
            <a:r>
              <a:rPr lang="en-US" sz="2400" dirty="0" smtClean="0">
                <a:solidFill>
                  <a:srgbClr val="00B050"/>
                </a:solidFill>
              </a:rPr>
              <a:t>. </a:t>
            </a:r>
            <a:r>
              <a:rPr lang="en-US" sz="2400" u="sng" dirty="0" smtClean="0">
                <a:solidFill>
                  <a:srgbClr val="00B050"/>
                </a:solidFill>
              </a:rPr>
              <a:t>The primary causes of non-response are refusals and not-at-homes. Non-response will cause the net or resulting sample to be different in size or composition from the original sample</a:t>
            </a:r>
            <a:r>
              <a:rPr lang="en-US" sz="2400" dirty="0" smtClean="0">
                <a:solidFill>
                  <a:srgbClr val="00B050"/>
                </a:solidFill>
              </a:rPr>
              <a:t>. Non-response error is defined as the variation between the true mean value of the variable in the original sample and the true mean value in the net sample.</a:t>
            </a:r>
          </a:p>
          <a:p>
            <a:pPr algn="just"/>
            <a:endParaRPr lang="en-US" sz="2000" dirty="0" smtClean="0"/>
          </a:p>
          <a:p>
            <a:pPr algn="just"/>
            <a:endParaRPr lang="en-US" dirty="0" smtClean="0"/>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533400"/>
            <a:ext cx="9144000" cy="5262979"/>
          </a:xfrm>
          <a:prstGeom prst="rect">
            <a:avLst/>
          </a:prstGeom>
          <a:noFill/>
        </p:spPr>
        <p:txBody>
          <a:bodyPr wrap="square" rtlCol="0">
            <a:spAutoFit/>
          </a:bodyPr>
          <a:lstStyle/>
          <a:p>
            <a:pPr algn="just"/>
            <a:r>
              <a:rPr lang="en-US" sz="2400" b="1" dirty="0" smtClean="0">
                <a:solidFill>
                  <a:srgbClr val="00B050"/>
                </a:solidFill>
              </a:rPr>
              <a:t>Response error </a:t>
            </a:r>
          </a:p>
          <a:p>
            <a:pPr algn="just"/>
            <a:endParaRPr lang="en-US" sz="2400" dirty="0" smtClean="0"/>
          </a:p>
          <a:p>
            <a:pPr algn="just"/>
            <a:r>
              <a:rPr lang="en-US" sz="2400" dirty="0" smtClean="0">
                <a:solidFill>
                  <a:srgbClr val="00B050"/>
                </a:solidFill>
              </a:rPr>
              <a:t>Response error arises when respondents give inaccurate answers or their answers are </a:t>
            </a:r>
            <a:r>
              <a:rPr lang="en-US" sz="2400" dirty="0" err="1" smtClean="0">
                <a:solidFill>
                  <a:srgbClr val="00B050"/>
                </a:solidFill>
              </a:rPr>
              <a:t>misrecorded</a:t>
            </a:r>
            <a:r>
              <a:rPr lang="en-US" sz="2400" dirty="0" smtClean="0">
                <a:solidFill>
                  <a:srgbClr val="00B050"/>
                </a:solidFill>
              </a:rPr>
              <a:t> or misanalysed. Response error is defined as the variation between the true mean value of the variable in the net sample and the observed mean value obtained in the research project.</a:t>
            </a:r>
          </a:p>
          <a:p>
            <a:pPr algn="just"/>
            <a:endParaRPr lang="en-US" sz="2400" dirty="0" smtClean="0"/>
          </a:p>
          <a:p>
            <a:pPr algn="just"/>
            <a:r>
              <a:rPr lang="en-US" sz="2400" dirty="0" smtClean="0">
                <a:solidFill>
                  <a:srgbClr val="00B050"/>
                </a:solidFill>
              </a:rPr>
              <a:t>For example, the annual average income is Rs 69467/- for the net sample, but is estimated as Rs 67157/- in the research project estimate.</a:t>
            </a:r>
          </a:p>
          <a:p>
            <a:pPr algn="just"/>
            <a:endParaRPr lang="en-US" sz="2400" dirty="0" smtClean="0">
              <a:solidFill>
                <a:srgbClr val="00B050"/>
              </a:solidFill>
            </a:endParaRPr>
          </a:p>
          <a:p>
            <a:pPr algn="just"/>
            <a:r>
              <a:rPr lang="en-US" sz="2400" dirty="0" smtClean="0">
                <a:solidFill>
                  <a:srgbClr val="00B050"/>
                </a:solidFill>
              </a:rPr>
              <a:t>Response error can be made by researchers, interviewers, or the respondent.</a:t>
            </a:r>
          </a:p>
          <a:p>
            <a:pPr algn="just"/>
            <a:endParaRPr lang="en-US" sz="24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4" end="4"/>
                                            </p:txEl>
                                          </p:spTgt>
                                        </p:tgtEl>
                                        <p:attrNameLst>
                                          <p:attrName>style.visibility</p:attrName>
                                        </p:attrNameLst>
                                      </p:cBhvr>
                                      <p:to>
                                        <p:strVal val="visible"/>
                                      </p:to>
                                    </p:set>
                                    <p:animEffect transition="in" filter="fade">
                                      <p:cBhvr>
                                        <p:cTn id="10" dur="2000"/>
                                        <p:tgtEl>
                                          <p:spTgt spid="2">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6" end="6"/>
                                            </p:txEl>
                                          </p:spTgt>
                                        </p:tgtEl>
                                        <p:attrNameLst>
                                          <p:attrName>style.visibility</p:attrName>
                                        </p:attrNameLst>
                                      </p:cBhvr>
                                      <p:to>
                                        <p:strVal val="visible"/>
                                      </p:to>
                                    </p:set>
                                    <p:animEffect transition="in" filter="fade">
                                      <p:cBhvr>
                                        <p:cTn id="13"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525" y="914400"/>
            <a:ext cx="9144000" cy="4031873"/>
          </a:xfrm>
          <a:prstGeom prst="rect">
            <a:avLst/>
          </a:prstGeom>
        </p:spPr>
        <p:txBody>
          <a:bodyPr wrap="square">
            <a:spAutoFit/>
          </a:bodyPr>
          <a:lstStyle/>
          <a:p>
            <a:pPr algn="ctr"/>
            <a:r>
              <a:rPr lang="en-US" sz="2400" b="1" dirty="0"/>
              <a:t>R</a:t>
            </a:r>
            <a:r>
              <a:rPr lang="en-US" sz="2400" b="1" dirty="0" smtClean="0"/>
              <a:t>esearch design from the decision-makers’ perspective</a:t>
            </a:r>
          </a:p>
          <a:p>
            <a:pPr algn="ctr"/>
            <a:endParaRPr lang="en-US" sz="2400" b="1" dirty="0" smtClean="0"/>
          </a:p>
          <a:p>
            <a:pPr algn="ctr"/>
            <a:endParaRPr lang="en-US" sz="2000" b="1" dirty="0" smtClean="0"/>
          </a:p>
          <a:p>
            <a:r>
              <a:rPr lang="en-US" sz="2400" dirty="0" smtClean="0"/>
              <a:t>Decision-makers expect information that is:</a:t>
            </a:r>
          </a:p>
          <a:p>
            <a:pPr algn="just"/>
            <a:endParaRPr lang="en-US" sz="2400" i="1" dirty="0" smtClean="0"/>
          </a:p>
          <a:p>
            <a:pPr algn="just"/>
            <a:r>
              <a:rPr lang="en-US" sz="2400" dirty="0" smtClean="0"/>
              <a:t>Accurate, Current, Sufficient, Available, Relevant </a:t>
            </a:r>
          </a:p>
          <a:p>
            <a:pPr algn="just"/>
            <a:endParaRPr lang="en-US" sz="2400" dirty="0" smtClean="0"/>
          </a:p>
          <a:p>
            <a:pPr algn="just"/>
            <a:r>
              <a:rPr lang="en-US" sz="2400" dirty="0" smtClean="0"/>
              <a:t>Generating information that fulfils all the above characteristics given the restriction of budget and timescale is extremely difficult.</a:t>
            </a:r>
          </a:p>
          <a:p>
            <a:pPr algn="just"/>
            <a:endParaRPr lang="en-US" sz="2400" dirty="0" smtClean="0"/>
          </a:p>
          <a:p>
            <a:pPr algn="just"/>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457200"/>
            <a:ext cx="9144000" cy="5632311"/>
          </a:xfrm>
          <a:prstGeom prst="rect">
            <a:avLst/>
          </a:prstGeom>
        </p:spPr>
        <p:txBody>
          <a:bodyPr wrap="square">
            <a:spAutoFit/>
          </a:bodyPr>
          <a:lstStyle/>
          <a:p>
            <a:pPr algn="just"/>
            <a:r>
              <a:rPr lang="en-US" sz="2400" b="1" i="1" dirty="0" smtClean="0">
                <a:solidFill>
                  <a:srgbClr val="00B050"/>
                </a:solidFill>
              </a:rPr>
              <a:t>Surrogate information error </a:t>
            </a:r>
            <a:r>
              <a:rPr lang="en-US" sz="2400" i="1" u="sng" dirty="0" smtClean="0">
                <a:solidFill>
                  <a:srgbClr val="00B050"/>
                </a:solidFill>
              </a:rPr>
              <a:t>may be defined as the variation between the information </a:t>
            </a:r>
            <a:r>
              <a:rPr lang="en-US" sz="2400" u="sng" dirty="0" smtClean="0">
                <a:solidFill>
                  <a:srgbClr val="00B050"/>
                </a:solidFill>
              </a:rPr>
              <a:t>needed for the research problem and the information sought by the researcher. </a:t>
            </a:r>
            <a:r>
              <a:rPr lang="en-US" sz="2400" dirty="0" smtClean="0">
                <a:solidFill>
                  <a:srgbClr val="00B050"/>
                </a:solidFill>
              </a:rPr>
              <a:t>For example, instead of obtaining information on consumer choice of a new brand , the researcher obtains information on consumer preferences.</a:t>
            </a:r>
          </a:p>
          <a:p>
            <a:pPr algn="just"/>
            <a:endParaRPr lang="en-US" sz="2400" dirty="0" smtClean="0">
              <a:solidFill>
                <a:srgbClr val="00B050"/>
              </a:solidFill>
            </a:endParaRPr>
          </a:p>
          <a:p>
            <a:pPr algn="just"/>
            <a:r>
              <a:rPr lang="en-US" sz="2400" b="1" i="1" dirty="0" smtClean="0">
                <a:solidFill>
                  <a:srgbClr val="00B050"/>
                </a:solidFill>
              </a:rPr>
              <a:t>Measurement error </a:t>
            </a:r>
            <a:r>
              <a:rPr lang="en-US" sz="2400" i="1" dirty="0" smtClean="0">
                <a:solidFill>
                  <a:srgbClr val="00B050"/>
                </a:solidFill>
              </a:rPr>
              <a:t>may be defined as the </a:t>
            </a:r>
            <a:r>
              <a:rPr lang="en-US" sz="2400" i="1" u="sng" dirty="0" smtClean="0">
                <a:solidFill>
                  <a:srgbClr val="00B050"/>
                </a:solidFill>
              </a:rPr>
              <a:t>variation between the information sought </a:t>
            </a:r>
            <a:r>
              <a:rPr lang="en-US" sz="2400" u="sng" dirty="0" smtClean="0">
                <a:solidFill>
                  <a:srgbClr val="00B050"/>
                </a:solidFill>
              </a:rPr>
              <a:t>and information generated by the measurement process employed by the researcher. </a:t>
            </a:r>
            <a:r>
              <a:rPr lang="en-US" sz="2400" dirty="0" smtClean="0">
                <a:solidFill>
                  <a:srgbClr val="00B050"/>
                </a:solidFill>
              </a:rPr>
              <a:t>While seeking to measure consumer preferences, the researcher employs a instrument that measures perceptions rather than preferences.</a:t>
            </a:r>
          </a:p>
          <a:p>
            <a:pPr algn="just"/>
            <a:endParaRPr lang="en-US" sz="2400" b="1" i="1" dirty="0" smtClean="0">
              <a:solidFill>
                <a:srgbClr val="00B050"/>
              </a:solidFill>
            </a:endParaRPr>
          </a:p>
          <a:p>
            <a:pPr algn="just"/>
            <a:r>
              <a:rPr lang="en-US" sz="2400" b="1" i="1" dirty="0" smtClean="0">
                <a:solidFill>
                  <a:srgbClr val="00B050"/>
                </a:solidFill>
              </a:rPr>
              <a:t>Population definition error </a:t>
            </a:r>
            <a:r>
              <a:rPr lang="en-US" sz="2400" i="1" dirty="0" smtClean="0">
                <a:solidFill>
                  <a:srgbClr val="00B050"/>
                </a:solidFill>
              </a:rPr>
              <a:t>may be </a:t>
            </a:r>
            <a:r>
              <a:rPr lang="en-US" sz="2400" i="1" u="sng" dirty="0" smtClean="0">
                <a:solidFill>
                  <a:srgbClr val="00B050"/>
                </a:solidFill>
              </a:rPr>
              <a:t>defined as the variation between the actual population </a:t>
            </a:r>
            <a:r>
              <a:rPr lang="en-US" sz="2400" u="sng" dirty="0" smtClean="0">
                <a:solidFill>
                  <a:srgbClr val="00B050"/>
                </a:solidFill>
              </a:rPr>
              <a:t>relevant to the problem at hand and the population as defined by the researcher. </a:t>
            </a:r>
            <a:endParaRPr lang="en-US" sz="24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228600"/>
            <a:ext cx="9144000" cy="6370975"/>
          </a:xfrm>
          <a:prstGeom prst="rect">
            <a:avLst/>
          </a:prstGeom>
        </p:spPr>
        <p:txBody>
          <a:bodyPr wrap="square">
            <a:spAutoFit/>
          </a:bodyPr>
          <a:lstStyle/>
          <a:p>
            <a:pPr algn="just"/>
            <a:r>
              <a:rPr lang="en-US" sz="2400" b="1" i="1" dirty="0" smtClean="0">
                <a:solidFill>
                  <a:srgbClr val="00B050"/>
                </a:solidFill>
              </a:rPr>
              <a:t>Sampling frame error </a:t>
            </a:r>
          </a:p>
          <a:p>
            <a:pPr algn="just"/>
            <a:endParaRPr lang="en-US" sz="2400" i="1" dirty="0" smtClean="0">
              <a:solidFill>
                <a:srgbClr val="00B050"/>
              </a:solidFill>
            </a:endParaRPr>
          </a:p>
          <a:p>
            <a:pPr algn="just"/>
            <a:r>
              <a:rPr lang="en-US" sz="2400" i="1" u="sng" dirty="0" smtClean="0">
                <a:solidFill>
                  <a:srgbClr val="00B050"/>
                </a:solidFill>
              </a:rPr>
              <a:t>Sampling frame error may be defined as the variation between the population defined </a:t>
            </a:r>
            <a:r>
              <a:rPr lang="en-US" sz="2400" u="sng" dirty="0" smtClean="0">
                <a:solidFill>
                  <a:srgbClr val="00B050"/>
                </a:solidFill>
              </a:rPr>
              <a:t>by the researcher and the population as implied by the sampling frame (list) used. </a:t>
            </a:r>
            <a:r>
              <a:rPr lang="en-US" sz="2400" dirty="0" smtClean="0">
                <a:solidFill>
                  <a:srgbClr val="00B050"/>
                </a:solidFill>
              </a:rPr>
              <a:t>For example, the telephone directory used to generate a list of telephone numbers does not accurately represent the population of potential landline consumers due to unlisted, disconnected and new numbers in service. It also misses out the great number of consumers who choose not to have landlines, exclusively using mobile telephones</a:t>
            </a:r>
          </a:p>
          <a:p>
            <a:pPr algn="just"/>
            <a:endParaRPr lang="en-US" sz="2400" dirty="0" smtClean="0">
              <a:solidFill>
                <a:srgbClr val="00B050"/>
              </a:solidFill>
            </a:endParaRPr>
          </a:p>
          <a:p>
            <a:pPr algn="just"/>
            <a:r>
              <a:rPr lang="en-US" sz="2400" b="1" i="1" dirty="0" smtClean="0">
                <a:solidFill>
                  <a:srgbClr val="00B050"/>
                </a:solidFill>
              </a:rPr>
              <a:t>Data analysis error </a:t>
            </a:r>
          </a:p>
          <a:p>
            <a:pPr algn="just"/>
            <a:endParaRPr lang="en-US" sz="2400" i="1" dirty="0" smtClean="0">
              <a:solidFill>
                <a:srgbClr val="00B050"/>
              </a:solidFill>
            </a:endParaRPr>
          </a:p>
          <a:p>
            <a:pPr algn="just"/>
            <a:r>
              <a:rPr lang="en-US" sz="2400" i="1" dirty="0" smtClean="0">
                <a:solidFill>
                  <a:srgbClr val="00B050"/>
                </a:solidFill>
              </a:rPr>
              <a:t>Data analysis error encompasses errors that occur while raw data from questionnaires </a:t>
            </a:r>
            <a:r>
              <a:rPr lang="en-US" sz="2400" dirty="0" smtClean="0">
                <a:solidFill>
                  <a:srgbClr val="00B050"/>
                </a:solidFill>
              </a:rPr>
              <a:t>are transformed into research findings. For example, an inappropriate statistical procedure is used, resulting in incorrect interpretation and findings.</a:t>
            </a:r>
            <a:endParaRPr lang="en-US" sz="2400"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6" end="6"/>
                                            </p:txEl>
                                          </p:spTgt>
                                        </p:tgtEl>
                                        <p:attrNameLst>
                                          <p:attrName>style.visibility</p:attrName>
                                        </p:attrNameLst>
                                      </p:cBhvr>
                                      <p:to>
                                        <p:strVal val="visible"/>
                                      </p:to>
                                    </p:set>
                                    <p:animEffect transition="in" filter="fade">
                                      <p:cBhvr>
                                        <p:cTn id="1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586418"/>
          </a:xfrm>
          <a:prstGeom prst="rect">
            <a:avLst/>
          </a:prstGeom>
        </p:spPr>
        <p:txBody>
          <a:bodyPr wrap="square">
            <a:spAutoFit/>
          </a:bodyPr>
          <a:lstStyle/>
          <a:p>
            <a:pPr algn="just"/>
            <a:r>
              <a:rPr lang="en-US" sz="2300" b="1" i="1" dirty="0" smtClean="0">
                <a:solidFill>
                  <a:srgbClr val="00B050"/>
                </a:solidFill>
              </a:rPr>
              <a:t>Respondent selection </a:t>
            </a:r>
            <a:r>
              <a:rPr lang="en-US" sz="2300" i="1" dirty="0" smtClean="0">
                <a:solidFill>
                  <a:srgbClr val="00B050"/>
                </a:solidFill>
              </a:rPr>
              <a:t>error occurs when interviewers </a:t>
            </a:r>
            <a:r>
              <a:rPr lang="en-US" sz="2300" i="1" u="sng" dirty="0" smtClean="0">
                <a:solidFill>
                  <a:srgbClr val="00B050"/>
                </a:solidFill>
              </a:rPr>
              <a:t>select respondents other than those </a:t>
            </a:r>
            <a:r>
              <a:rPr lang="en-US" sz="2300" u="sng" dirty="0" smtClean="0">
                <a:solidFill>
                  <a:srgbClr val="00B050"/>
                </a:solidFill>
              </a:rPr>
              <a:t>specified by the sampling design. </a:t>
            </a:r>
            <a:r>
              <a:rPr lang="en-US" sz="2300" dirty="0" smtClean="0">
                <a:solidFill>
                  <a:srgbClr val="00B050"/>
                </a:solidFill>
              </a:rPr>
              <a:t>For example, in a readership survey, a non-reader is selected for the interview but classified as a reader of </a:t>
            </a:r>
            <a:r>
              <a:rPr lang="en-US" sz="2300" i="1" dirty="0" smtClean="0">
                <a:solidFill>
                  <a:srgbClr val="00B050"/>
                </a:solidFill>
              </a:rPr>
              <a:t>Le Monde in the 15–19-year-old category in order to meet a </a:t>
            </a:r>
            <a:r>
              <a:rPr lang="en-US" sz="2300" dirty="0" smtClean="0">
                <a:solidFill>
                  <a:srgbClr val="00B050"/>
                </a:solidFill>
              </a:rPr>
              <a:t>difficult quota requirement.</a:t>
            </a:r>
          </a:p>
          <a:p>
            <a:pPr algn="just"/>
            <a:endParaRPr lang="en-US" sz="900" b="1" i="1" dirty="0" smtClean="0">
              <a:solidFill>
                <a:srgbClr val="00B050"/>
              </a:solidFill>
            </a:endParaRPr>
          </a:p>
          <a:p>
            <a:pPr algn="just"/>
            <a:r>
              <a:rPr lang="en-US" sz="2300" b="1" i="1" dirty="0" smtClean="0">
                <a:solidFill>
                  <a:srgbClr val="00B050"/>
                </a:solidFill>
              </a:rPr>
              <a:t>Questioning error </a:t>
            </a:r>
            <a:r>
              <a:rPr lang="en-US" sz="2300" i="1" dirty="0" smtClean="0">
                <a:solidFill>
                  <a:srgbClr val="00B050"/>
                </a:solidFill>
              </a:rPr>
              <a:t>denotes errors made in asking questions to the respondents or in not </a:t>
            </a:r>
            <a:r>
              <a:rPr lang="en-US" sz="2300" dirty="0" smtClean="0">
                <a:solidFill>
                  <a:srgbClr val="00B050"/>
                </a:solidFill>
              </a:rPr>
              <a:t>probing, when more information is needed. For example, </a:t>
            </a:r>
            <a:r>
              <a:rPr lang="en-US" sz="2300" u="sng" dirty="0" smtClean="0">
                <a:solidFill>
                  <a:srgbClr val="00B050"/>
                </a:solidFill>
              </a:rPr>
              <a:t>while asking questions an interviewer does not use the exact wording or prompts as set out in the questionnaire. </a:t>
            </a:r>
          </a:p>
          <a:p>
            <a:pPr algn="just"/>
            <a:endParaRPr lang="en-US" sz="1000" dirty="0" smtClean="0">
              <a:solidFill>
                <a:srgbClr val="00B050"/>
              </a:solidFill>
            </a:endParaRPr>
          </a:p>
          <a:p>
            <a:pPr algn="just"/>
            <a:r>
              <a:rPr lang="en-US" sz="2300" b="1" i="1" dirty="0" smtClean="0">
                <a:solidFill>
                  <a:srgbClr val="00B050"/>
                </a:solidFill>
              </a:rPr>
              <a:t>Recording error </a:t>
            </a:r>
            <a:r>
              <a:rPr lang="en-US" sz="2300" i="1" dirty="0" smtClean="0">
                <a:solidFill>
                  <a:srgbClr val="00B050"/>
                </a:solidFill>
              </a:rPr>
              <a:t>arises due to errors in hearing, interpreting and recording the answers </a:t>
            </a:r>
            <a:r>
              <a:rPr lang="en-US" sz="2300" dirty="0" smtClean="0">
                <a:solidFill>
                  <a:srgbClr val="00B050"/>
                </a:solidFill>
              </a:rPr>
              <a:t>given by the respondents. </a:t>
            </a:r>
            <a:r>
              <a:rPr lang="en-US" sz="2300" u="sng" dirty="0" smtClean="0">
                <a:solidFill>
                  <a:srgbClr val="00B050"/>
                </a:solidFill>
              </a:rPr>
              <a:t>For example, a respondent indicates a neutral response (undecided) but the interviewer misinterprets that to mean a positive response (would buy the new brand).</a:t>
            </a:r>
          </a:p>
          <a:p>
            <a:pPr algn="just"/>
            <a:endParaRPr lang="en-US" sz="1200" dirty="0" smtClean="0">
              <a:solidFill>
                <a:srgbClr val="00B050"/>
              </a:solidFill>
            </a:endParaRPr>
          </a:p>
          <a:p>
            <a:pPr algn="just"/>
            <a:r>
              <a:rPr lang="en-US" sz="2300" b="1" i="1" dirty="0" smtClean="0">
                <a:solidFill>
                  <a:srgbClr val="00B050"/>
                </a:solidFill>
              </a:rPr>
              <a:t>Cheating error arises </a:t>
            </a:r>
            <a:r>
              <a:rPr lang="en-US" sz="2300" i="1" dirty="0" smtClean="0">
                <a:solidFill>
                  <a:srgbClr val="00B050"/>
                </a:solidFill>
              </a:rPr>
              <a:t>when the interviewer fabricates answers to a part or the whole of </a:t>
            </a:r>
            <a:r>
              <a:rPr lang="en-US" sz="2300" dirty="0" smtClean="0">
                <a:solidFill>
                  <a:srgbClr val="00B050"/>
                </a:solidFill>
              </a:rPr>
              <a:t>the interview. For example, an </a:t>
            </a:r>
            <a:r>
              <a:rPr lang="en-US" sz="2300" u="sng" dirty="0" smtClean="0">
                <a:solidFill>
                  <a:srgbClr val="00B050"/>
                </a:solidFill>
              </a:rPr>
              <a:t>interviewer does not ask the sensitive questions related to a respondent’s debt but later fills in the answers based on personal assessment.</a:t>
            </a:r>
            <a:endParaRPr lang="en-US" sz="2300" u="sng"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20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28343"/>
            <a:ext cx="9144000" cy="4524315"/>
          </a:xfrm>
          <a:prstGeom prst="rect">
            <a:avLst/>
          </a:prstGeom>
        </p:spPr>
        <p:txBody>
          <a:bodyPr wrap="square">
            <a:spAutoFit/>
          </a:bodyPr>
          <a:lstStyle/>
          <a:p>
            <a:pPr algn="just"/>
            <a:r>
              <a:rPr lang="en-US" sz="2400" b="1" i="1" dirty="0" smtClean="0">
                <a:solidFill>
                  <a:srgbClr val="00B050"/>
                </a:solidFill>
              </a:rPr>
              <a:t>Inability error </a:t>
            </a:r>
            <a:r>
              <a:rPr lang="en-US" sz="2400" i="1" dirty="0" smtClean="0">
                <a:solidFill>
                  <a:srgbClr val="00B050"/>
                </a:solidFill>
              </a:rPr>
              <a:t>results from the respondent’s </a:t>
            </a:r>
            <a:r>
              <a:rPr lang="en-US" sz="2400" i="1" u="sng" dirty="0" smtClean="0">
                <a:solidFill>
                  <a:srgbClr val="00B050"/>
                </a:solidFill>
              </a:rPr>
              <a:t>inability to provide accurate answers</a:t>
            </a:r>
            <a:r>
              <a:rPr lang="en-US" sz="2400" i="1" dirty="0" smtClean="0">
                <a:solidFill>
                  <a:srgbClr val="00B050"/>
                </a:solidFill>
              </a:rPr>
              <a:t>. </a:t>
            </a:r>
            <a:r>
              <a:rPr lang="en-US" sz="2400" dirty="0" smtClean="0">
                <a:solidFill>
                  <a:srgbClr val="00B050"/>
                </a:solidFill>
              </a:rPr>
              <a:t>Respondents may provide inaccurate answers because of unfamiliarity, fatigue, boredom, faulty recall, question format, question content and other factors. For example, a respondent cannot recall the brand of toothpaste purchased four weeks ago.</a:t>
            </a:r>
          </a:p>
          <a:p>
            <a:pPr algn="just"/>
            <a:endParaRPr lang="en-US" sz="2400" b="1" i="1" dirty="0" smtClean="0">
              <a:solidFill>
                <a:srgbClr val="00B050"/>
              </a:solidFill>
            </a:endParaRPr>
          </a:p>
          <a:p>
            <a:pPr algn="just"/>
            <a:r>
              <a:rPr lang="en-US" sz="2400" b="1" i="1" dirty="0" smtClean="0">
                <a:solidFill>
                  <a:srgbClr val="00B050"/>
                </a:solidFill>
              </a:rPr>
              <a:t>Unwillingness error </a:t>
            </a:r>
            <a:r>
              <a:rPr lang="en-US" sz="2400" i="1" dirty="0" smtClean="0">
                <a:solidFill>
                  <a:srgbClr val="00B050"/>
                </a:solidFill>
              </a:rPr>
              <a:t>arises from the respondent’s unwillingness to provide accurate </a:t>
            </a:r>
            <a:r>
              <a:rPr lang="en-US" sz="2400" dirty="0" smtClean="0">
                <a:solidFill>
                  <a:srgbClr val="00B050"/>
                </a:solidFill>
              </a:rPr>
              <a:t>information. </a:t>
            </a:r>
            <a:r>
              <a:rPr lang="en-US" sz="2400" u="sng" dirty="0" smtClean="0">
                <a:solidFill>
                  <a:srgbClr val="00B050"/>
                </a:solidFill>
              </a:rPr>
              <a:t>Respondents may intentionally misreport their answers because of a desire to provide socially acceptable answers, to avoid embarrassment, or to please the interviewer. For example, to impress the interviewer, a respondent intentionally says that they read </a:t>
            </a:r>
            <a:r>
              <a:rPr lang="en-US" sz="2400" i="1" u="sng" dirty="0" smtClean="0">
                <a:solidFill>
                  <a:srgbClr val="00B050"/>
                </a:solidFill>
              </a:rPr>
              <a:t>The Economist magazine.</a:t>
            </a:r>
            <a:endParaRPr lang="en-US" sz="2400" u="sng" dirty="0">
              <a:solidFill>
                <a:srgbClr val="00B05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667000" y="2590800"/>
            <a:ext cx="3248903" cy="830997"/>
          </a:xfrm>
          <a:prstGeom prst="rect">
            <a:avLst/>
          </a:prstGeom>
          <a:noFill/>
        </p:spPr>
        <p:txBody>
          <a:bodyPr wrap="none" rtlCol="0">
            <a:spAutoFit/>
          </a:bodyPr>
          <a:lstStyle/>
          <a:p>
            <a:r>
              <a:rPr lang="en-US" sz="4800" b="1" dirty="0" smtClean="0"/>
              <a:t>THANK YOU</a:t>
            </a:r>
            <a:endParaRPr lang="en-US" sz="4800" b="1"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0" y="2514600"/>
            <a:ext cx="5038046" cy="769441"/>
          </a:xfrm>
          <a:prstGeom prst="rect">
            <a:avLst/>
          </a:prstGeom>
          <a:noFill/>
        </p:spPr>
        <p:txBody>
          <a:bodyPr wrap="none" rtlCol="0">
            <a:spAutoFit/>
          </a:bodyPr>
          <a:lstStyle/>
          <a:p>
            <a:r>
              <a:rPr lang="en-US" sz="4400" b="1" dirty="0" smtClean="0"/>
              <a:t>Extra for Knowledge </a:t>
            </a:r>
            <a:endParaRPr lang="en-US" sz="4400" b="1"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4893647"/>
          </a:xfrm>
          <a:prstGeom prst="rect">
            <a:avLst/>
          </a:prstGeom>
        </p:spPr>
        <p:txBody>
          <a:bodyPr wrap="square">
            <a:spAutoFit/>
          </a:bodyPr>
          <a:lstStyle/>
          <a:p>
            <a:pPr algn="just"/>
            <a:r>
              <a:rPr lang="en-US" sz="2400" dirty="0" smtClean="0">
                <a:solidFill>
                  <a:srgbClr val="FF0000"/>
                </a:solidFill>
              </a:rPr>
              <a:t>There is an exception to exploratory designs being built around qualitative techniques. There are examples of quantitative findings being used for exploratory purposes. </a:t>
            </a:r>
          </a:p>
          <a:p>
            <a:pPr algn="just"/>
            <a:endParaRPr lang="en-US" sz="2400" dirty="0" smtClean="0">
              <a:solidFill>
                <a:srgbClr val="FF0000"/>
              </a:solidFill>
            </a:endParaRPr>
          </a:p>
          <a:p>
            <a:pPr algn="just"/>
            <a:r>
              <a:rPr lang="en-US" sz="2400" dirty="0" smtClean="0">
                <a:solidFill>
                  <a:srgbClr val="FF0000"/>
                </a:solidFill>
              </a:rPr>
              <a:t>For example, within a survey that examines specific research questions and hypotheses lies the opportunity to examine additional connections between questions that had not been initially considered. Simple correlations through to multivariate techniques that explore potential connections between questions may be conducted; this process is known as data mining. </a:t>
            </a:r>
          </a:p>
          <a:p>
            <a:pPr algn="just"/>
            <a:endParaRPr lang="en-US" sz="2400" dirty="0" smtClean="0">
              <a:solidFill>
                <a:srgbClr val="FF0000"/>
              </a:solidFill>
            </a:endParaRPr>
          </a:p>
          <a:p>
            <a:pPr algn="just"/>
            <a:r>
              <a:rPr lang="en-US" sz="2400" dirty="0" smtClean="0">
                <a:solidFill>
                  <a:srgbClr val="FF0000"/>
                </a:solidFill>
              </a:rPr>
              <a:t>In essence, data mining searches for significant connections or patterns in a dataset that a researcher or decision-maker may be unaware of</a:t>
            </a:r>
            <a:endParaRPr lang="en-US" sz="24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295400"/>
            <a:ext cx="9144000" cy="3262432"/>
          </a:xfrm>
          <a:prstGeom prst="rect">
            <a:avLst/>
          </a:prstGeom>
        </p:spPr>
        <p:txBody>
          <a:bodyPr wrap="square">
            <a:spAutoFit/>
          </a:bodyPr>
          <a:lstStyle/>
          <a:p>
            <a:pPr algn="just"/>
            <a:r>
              <a:rPr lang="en-US" sz="2400" b="1" dirty="0" smtClean="0">
                <a:solidFill>
                  <a:srgbClr val="FF0000"/>
                </a:solidFill>
              </a:rPr>
              <a:t>Although exploratory research is generally the initial step, it need not be. </a:t>
            </a:r>
          </a:p>
          <a:p>
            <a:endParaRPr lang="en-US" sz="2400" b="1" dirty="0" smtClean="0">
              <a:solidFill>
                <a:srgbClr val="FF0000"/>
              </a:solidFill>
            </a:endParaRPr>
          </a:p>
          <a:p>
            <a:pPr algn="just"/>
            <a:r>
              <a:rPr lang="en-US" sz="2400" b="1" dirty="0" smtClean="0">
                <a:solidFill>
                  <a:srgbClr val="FF0000"/>
                </a:solidFill>
              </a:rPr>
              <a:t>Exploratory </a:t>
            </a:r>
            <a:r>
              <a:rPr lang="en-US" sz="2400" dirty="0" smtClean="0">
                <a:solidFill>
                  <a:srgbClr val="FF0000"/>
                </a:solidFill>
              </a:rPr>
              <a:t>research may follow descriptive or causal research. For example, descriptive or causal research results in findings that are hard for managers to interpret. Exploratory research may provide more insights to help understand these findings.</a:t>
            </a:r>
          </a:p>
          <a:p>
            <a:pPr algn="just"/>
            <a:endParaRPr lang="en-US" sz="2000" dirty="0" smtClean="0">
              <a:solidFill>
                <a:srgbClr val="FF0000"/>
              </a:solidFill>
            </a:endParaRPr>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90600"/>
            <a:ext cx="9144000" cy="4955203"/>
          </a:xfrm>
          <a:prstGeom prst="rect">
            <a:avLst/>
          </a:prstGeom>
        </p:spPr>
        <p:txBody>
          <a:bodyPr wrap="square">
            <a:spAutoFit/>
          </a:bodyPr>
          <a:lstStyle/>
          <a:p>
            <a:pPr algn="just"/>
            <a:r>
              <a:rPr lang="en-US" sz="2000" dirty="0" smtClean="0">
                <a:solidFill>
                  <a:srgbClr val="FF0000"/>
                </a:solidFill>
              </a:rPr>
              <a:t>In formulating a research design, the researcher should attempt to minimize the total error, not just a particular source. </a:t>
            </a:r>
          </a:p>
          <a:p>
            <a:pPr algn="just"/>
            <a:endParaRPr lang="en-US" sz="2000" dirty="0" smtClean="0">
              <a:solidFill>
                <a:srgbClr val="FF0000"/>
              </a:solidFill>
            </a:endParaRPr>
          </a:p>
          <a:p>
            <a:pPr algn="just"/>
            <a:r>
              <a:rPr lang="en-US" sz="2000" dirty="0" smtClean="0">
                <a:solidFill>
                  <a:srgbClr val="FF0000"/>
                </a:solidFill>
              </a:rPr>
              <a:t>This admonition is warranted by the general tendency among naive researchers to control sampling error with large samples. Increasing the sample size does decrease sampling error, but it may also increase non -sampling error, e.g. by increasing interviewer errors. Non sampling error is likely to be more problematic than sampling error. </a:t>
            </a:r>
          </a:p>
          <a:p>
            <a:pPr algn="just"/>
            <a:endParaRPr lang="en-US" sz="2000" dirty="0" smtClean="0">
              <a:solidFill>
                <a:srgbClr val="FF0000"/>
              </a:solidFill>
            </a:endParaRPr>
          </a:p>
          <a:p>
            <a:pPr algn="just"/>
            <a:r>
              <a:rPr lang="en-US" sz="2000" dirty="0" smtClean="0">
                <a:solidFill>
                  <a:srgbClr val="FF0000"/>
                </a:solidFill>
              </a:rPr>
              <a:t>Sampling error can be calculated, whereas many forms of non-sampling error defy estimation. Moreover, non-sampling error has been found to be the major contributor to total error, whereas random sampling error is relatively small in magnitude. The point is that total error is important. A particular type of error is important only in that it contributes to total error.</a:t>
            </a:r>
          </a:p>
          <a:p>
            <a:pPr algn="just"/>
            <a:endParaRPr lang="en-US" dirty="0" smtClean="0"/>
          </a:p>
          <a:p>
            <a:pPr algn="just"/>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20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143000"/>
            <a:ext cx="9144000" cy="4401205"/>
          </a:xfrm>
          <a:prstGeom prst="rect">
            <a:avLst/>
          </a:prstGeom>
        </p:spPr>
        <p:txBody>
          <a:bodyPr wrap="square">
            <a:spAutoFit/>
          </a:bodyPr>
          <a:lstStyle/>
          <a:p>
            <a:pPr algn="just"/>
            <a:r>
              <a:rPr lang="en-US" sz="2000" dirty="0" smtClean="0">
                <a:solidFill>
                  <a:srgbClr val="FF0000"/>
                </a:solidFill>
              </a:rPr>
              <a:t>Sometimes, researchers deliberately increase a particular type of error to decrease the total error by reducing other errors. </a:t>
            </a:r>
          </a:p>
          <a:p>
            <a:pPr algn="just"/>
            <a:endParaRPr lang="en-US" sz="2000" dirty="0" smtClean="0">
              <a:solidFill>
                <a:srgbClr val="FF0000"/>
              </a:solidFill>
            </a:endParaRPr>
          </a:p>
          <a:p>
            <a:pPr algn="just"/>
            <a:r>
              <a:rPr lang="en-US" sz="2000" dirty="0" smtClean="0">
                <a:solidFill>
                  <a:srgbClr val="FF0000"/>
                </a:solidFill>
              </a:rPr>
              <a:t>For example, suppose that a mail survey is being conducted to determine consumer preferences in purchasing shoes from a chain of specialist shoe shops. A large sample size has been selected to reduce sampling error. A response rate of 30% may be expected. Given the limited budget for the project, the selection of a large sample size does not allow for follow-up mailings. Past experience, however, indicates that the response rate could be increased to 45% with one follow-up mailing and to 55% with two follow-up mailings. Given the subject of the survey, non-respondents are likely to differ from respondents in many features. Hence, it may be desirable to reduce the sample size to make money available for follow-up mailings. While decreasing the sample size will increase random sampling error, the two follow-up mailings will more than offset this loss by decreasing non-response error.</a:t>
            </a:r>
            <a:endParaRPr 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20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14400"/>
            <a:ext cx="9144000" cy="4278094"/>
          </a:xfrm>
          <a:prstGeom prst="rect">
            <a:avLst/>
          </a:prstGeom>
        </p:spPr>
        <p:txBody>
          <a:bodyPr wrap="square">
            <a:spAutoFit/>
          </a:bodyPr>
          <a:lstStyle/>
          <a:p>
            <a:pPr algn="ctr"/>
            <a:r>
              <a:rPr lang="en-US" sz="2400" b="1" dirty="0"/>
              <a:t>R</a:t>
            </a:r>
            <a:r>
              <a:rPr lang="en-US" sz="2400" b="1" dirty="0" smtClean="0"/>
              <a:t>esearch design from the respondents’ perspective</a:t>
            </a:r>
          </a:p>
          <a:p>
            <a:pPr algn="ctr"/>
            <a:endParaRPr lang="en-US" dirty="0" smtClean="0"/>
          </a:p>
          <a:p>
            <a:pPr algn="ctr"/>
            <a:endParaRPr lang="en-US" dirty="0" smtClean="0"/>
          </a:p>
          <a:p>
            <a:pPr algn="just"/>
            <a:r>
              <a:rPr lang="en-US" sz="2400" dirty="0" smtClean="0"/>
              <a:t>The potential respondents to any research investigation play a vital role in deciding which research design will actually work in practice. </a:t>
            </a:r>
          </a:p>
          <a:p>
            <a:pPr algn="just"/>
            <a:endParaRPr lang="en-US" sz="2400" dirty="0" smtClean="0"/>
          </a:p>
          <a:p>
            <a:pPr algn="just"/>
            <a:r>
              <a:rPr lang="en-US" sz="2400" dirty="0" smtClean="0"/>
              <a:t>Researchers  must understand </a:t>
            </a:r>
          </a:p>
          <a:p>
            <a:pPr algn="just"/>
            <a:endParaRPr lang="en-US" sz="2400" dirty="0" smtClean="0"/>
          </a:p>
          <a:p>
            <a:pPr marL="342900" indent="-342900" algn="just">
              <a:buFont typeface="Arial" panose="020B0604020202020204" pitchFamily="34" charset="0"/>
              <a:buChar char="•"/>
            </a:pPr>
            <a:r>
              <a:rPr lang="en-US" sz="2400" dirty="0"/>
              <a:t>C</a:t>
            </a:r>
            <a:r>
              <a:rPr lang="en-US" sz="2400" dirty="0" smtClean="0"/>
              <a:t>haracteristics of respondents, </a:t>
            </a:r>
          </a:p>
          <a:p>
            <a:pPr marL="342900" indent="-342900" algn="just">
              <a:buFont typeface="Arial" panose="020B0604020202020204" pitchFamily="34" charset="0"/>
              <a:buChar char="•"/>
            </a:pPr>
            <a:r>
              <a:rPr lang="en-US" sz="2400" dirty="0"/>
              <a:t>H</a:t>
            </a:r>
            <a:r>
              <a:rPr lang="en-US" sz="2400" dirty="0" smtClean="0"/>
              <a:t>ow they react to particular issues and </a:t>
            </a:r>
          </a:p>
          <a:p>
            <a:pPr marL="342900" indent="-342900" algn="just">
              <a:buFont typeface="Arial" panose="020B0604020202020204" pitchFamily="34" charset="0"/>
              <a:buChar char="•"/>
            </a:pPr>
            <a:r>
              <a:rPr lang="en-US" sz="2400" dirty="0"/>
              <a:t>H</a:t>
            </a:r>
            <a:r>
              <a:rPr lang="en-US" sz="2400" dirty="0" smtClean="0"/>
              <a:t>ow they react in different contexts or environments. </a:t>
            </a:r>
          </a:p>
          <a:p>
            <a:pPr algn="just"/>
            <a:endParaRPr lang="en-US" sz="2000"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animEffect transition="in" filter="fade">
                                      <p:cBhvr>
                                        <p:cTn id="7" dur="500"/>
                                        <p:tgtEl>
                                          <p:spTgt spid="2">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5" end="5"/>
                                            </p:txEl>
                                          </p:spTgt>
                                        </p:tgtEl>
                                        <p:attrNameLst>
                                          <p:attrName>style.visibility</p:attrName>
                                        </p:attrNameLst>
                                      </p:cBhvr>
                                      <p:to>
                                        <p:strVal val="visible"/>
                                      </p:to>
                                    </p:set>
                                    <p:animEffect transition="in" filter="fade">
                                      <p:cBhvr>
                                        <p:cTn id="12" dur="500"/>
                                        <p:tgtEl>
                                          <p:spTgt spid="2">
                                            <p:txEl>
                                              <p:pRg st="5" end="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7" end="7"/>
                                            </p:txEl>
                                          </p:spTgt>
                                        </p:tgtEl>
                                        <p:attrNameLst>
                                          <p:attrName>style.visibility</p:attrName>
                                        </p:attrNameLst>
                                      </p:cBhvr>
                                      <p:to>
                                        <p:strVal val="visible"/>
                                      </p:to>
                                    </p:set>
                                    <p:animEffect transition="in" filter="fade">
                                      <p:cBhvr>
                                        <p:cTn id="17" dur="500"/>
                                        <p:tgtEl>
                                          <p:spTgt spid="2">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4478"/>
          <a:stretch>
            <a:fillRect/>
          </a:stretch>
        </p:blipFill>
        <p:spPr bwMode="auto">
          <a:xfrm>
            <a:off x="1447800" y="533400"/>
            <a:ext cx="5925574" cy="4876800"/>
          </a:xfrm>
          <a:prstGeom prst="rect">
            <a:avLst/>
          </a:prstGeom>
          <a:noFill/>
          <a:ln w="28575">
            <a:solidFill>
              <a:schemeClr val="tx1"/>
            </a:solidFill>
            <a:miter lim="800000"/>
            <a:headEnd/>
            <a:tailEnd/>
          </a:ln>
          <a:effectLst/>
        </p:spPr>
      </p:pic>
      <p:sp>
        <p:nvSpPr>
          <p:cNvPr id="4" name="Rectangle 3"/>
          <p:cNvSpPr/>
          <p:nvPr/>
        </p:nvSpPr>
        <p:spPr>
          <a:xfrm>
            <a:off x="685800" y="5943600"/>
            <a:ext cx="8458200" cy="400110"/>
          </a:xfrm>
          <a:prstGeom prst="rect">
            <a:avLst/>
          </a:prstGeom>
        </p:spPr>
        <p:txBody>
          <a:bodyPr wrap="square">
            <a:spAutoFit/>
          </a:bodyPr>
          <a:lstStyle/>
          <a:p>
            <a:r>
              <a:rPr lang="en-US" sz="2000" dirty="0" smtClean="0"/>
              <a:t>Understanding respondents – to help choose optimum research techniques</a:t>
            </a:r>
            <a:endParaRPr 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71800" y="2743200"/>
            <a:ext cx="184731" cy="369332"/>
          </a:xfrm>
          <a:prstGeom prst="rect">
            <a:avLst/>
          </a:prstGeom>
          <a:noFill/>
        </p:spPr>
        <p:txBody>
          <a:bodyPr wrap="none" rtlCol="0">
            <a:spAutoFit/>
          </a:bodyPr>
          <a:lstStyle/>
          <a:p>
            <a:endParaRPr lang="en-US" dirty="0"/>
          </a:p>
        </p:txBody>
      </p:sp>
      <p:sp>
        <p:nvSpPr>
          <p:cNvPr id="4" name="Rectangle 3"/>
          <p:cNvSpPr/>
          <p:nvPr/>
        </p:nvSpPr>
        <p:spPr>
          <a:xfrm>
            <a:off x="0" y="1166843"/>
            <a:ext cx="9144000" cy="3170099"/>
          </a:xfrm>
          <a:prstGeom prst="rect">
            <a:avLst/>
          </a:prstGeom>
        </p:spPr>
        <p:txBody>
          <a:bodyPr wrap="square">
            <a:spAutoFit/>
          </a:bodyPr>
          <a:lstStyle/>
          <a:p>
            <a:pPr algn="just"/>
            <a:r>
              <a:rPr lang="en-US" sz="2000" dirty="0"/>
              <a:t>To understand </a:t>
            </a:r>
            <a:r>
              <a:rPr lang="en-US" sz="2000" dirty="0" smtClean="0"/>
              <a:t>specialized </a:t>
            </a:r>
            <a:r>
              <a:rPr lang="en-US" sz="2000" dirty="0"/>
              <a:t>subpopulations, e.g. video gamers, horse lovers, or jobseekers, </a:t>
            </a:r>
            <a:r>
              <a:rPr lang="en-US" sz="2000" dirty="0" smtClean="0"/>
              <a:t>it is </a:t>
            </a:r>
            <a:r>
              <a:rPr lang="en-US" sz="2000" dirty="0"/>
              <a:t>vital to reach people in the context of their </a:t>
            </a:r>
            <a:r>
              <a:rPr lang="en-US" sz="2000" dirty="0" smtClean="0"/>
              <a:t>specialization. </a:t>
            </a:r>
          </a:p>
          <a:p>
            <a:pPr algn="just"/>
            <a:endParaRPr lang="en-US" sz="2000" dirty="0"/>
          </a:p>
          <a:p>
            <a:pPr algn="just"/>
            <a:r>
              <a:rPr lang="en-US" sz="2000" dirty="0" smtClean="0"/>
              <a:t>Researchers </a:t>
            </a:r>
            <a:r>
              <a:rPr lang="en-US" sz="2000" dirty="0"/>
              <a:t>should visit </a:t>
            </a:r>
            <a:r>
              <a:rPr lang="en-US" sz="2000" dirty="0" smtClean="0"/>
              <a:t>the places </a:t>
            </a:r>
            <a:r>
              <a:rPr lang="en-US" sz="2000" dirty="0"/>
              <a:t>where people live this part of their identity; read their newsletters; visit their </a:t>
            </a:r>
            <a:r>
              <a:rPr lang="en-US" sz="2000" dirty="0" smtClean="0"/>
              <a:t>chat rooms</a:t>
            </a:r>
            <a:r>
              <a:rPr lang="en-US" sz="2000" dirty="0"/>
              <a:t>; and attend their conventions. </a:t>
            </a:r>
            <a:endParaRPr lang="en-US" sz="2000" dirty="0" smtClean="0"/>
          </a:p>
          <a:p>
            <a:pPr algn="just"/>
            <a:endParaRPr lang="en-US" sz="2000" dirty="0"/>
          </a:p>
          <a:p>
            <a:pPr algn="just"/>
            <a:r>
              <a:rPr lang="en-US" sz="2000" dirty="0" smtClean="0"/>
              <a:t>Talk </a:t>
            </a:r>
            <a:r>
              <a:rPr lang="en-US" sz="2000" dirty="0"/>
              <a:t>to those who deal with the subpopulation on </a:t>
            </a:r>
            <a:r>
              <a:rPr lang="en-US" sz="2000" dirty="0" smtClean="0"/>
              <a:t>a regular </a:t>
            </a:r>
            <a:r>
              <a:rPr lang="en-US" sz="2000" dirty="0"/>
              <a:t>basis. </a:t>
            </a:r>
            <a:endParaRPr lang="en-US" sz="2000" dirty="0" smtClean="0"/>
          </a:p>
          <a:p>
            <a:pPr algn="just"/>
            <a:endParaRPr lang="en-US" sz="2000" dirty="0"/>
          </a:p>
          <a:p>
            <a:pPr algn="just"/>
            <a:r>
              <a:rPr lang="en-US" sz="2000" dirty="0" smtClean="0"/>
              <a:t>To </a:t>
            </a:r>
            <a:r>
              <a:rPr lang="en-US" sz="2000" dirty="0"/>
              <a:t>understand students, interview teachers; to understand drivers, talk </a:t>
            </a:r>
            <a:r>
              <a:rPr lang="en-US" sz="2000" dirty="0" smtClean="0"/>
              <a:t>to traffic </a:t>
            </a:r>
            <a:r>
              <a:rPr lang="en-US" sz="2000" dirty="0"/>
              <a:t>police; and so on.</a:t>
            </a:r>
          </a:p>
        </p:txBody>
      </p:sp>
    </p:spTree>
    <p:extLst>
      <p:ext uri="{BB962C8B-B14F-4D97-AF65-F5344CB8AC3E}">
        <p14:creationId xmlns:p14="http://schemas.microsoft.com/office/powerpoint/2010/main" xmlns="" val="2334196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828800"/>
            <a:ext cx="9144000" cy="1631216"/>
          </a:xfrm>
          <a:prstGeom prst="rect">
            <a:avLst/>
          </a:prstGeom>
        </p:spPr>
        <p:txBody>
          <a:bodyPr wrap="square">
            <a:spAutoFit/>
          </a:bodyPr>
          <a:lstStyle/>
          <a:p>
            <a:pPr algn="ctr"/>
            <a:r>
              <a:rPr lang="en-US" sz="2400" b="1" dirty="0" smtClean="0"/>
              <a:t>RESEARCH DESIGN CLASSIFICATION</a:t>
            </a:r>
          </a:p>
          <a:p>
            <a:pPr algn="ctr"/>
            <a:endParaRPr lang="en-US" dirty="0" smtClean="0"/>
          </a:p>
          <a:p>
            <a:pPr algn="ctr"/>
            <a:endParaRPr lang="en-US" dirty="0" smtClean="0"/>
          </a:p>
          <a:p>
            <a:endParaRPr lang="en-US" sz="2000" dirty="0" smtClean="0"/>
          </a:p>
          <a:p>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0" y="0"/>
            <a:ext cx="9144000" cy="6114932"/>
          </a:xfrm>
          <a:prstGeom prst="rect">
            <a:avLst/>
          </a:prstGeom>
        </p:spPr>
      </p:pic>
      <p:sp>
        <p:nvSpPr>
          <p:cNvPr id="3" name="Rectangle 2"/>
          <p:cNvSpPr/>
          <p:nvPr/>
        </p:nvSpPr>
        <p:spPr>
          <a:xfrm>
            <a:off x="1828800" y="6324600"/>
            <a:ext cx="6400800" cy="461665"/>
          </a:xfrm>
          <a:prstGeom prst="rect">
            <a:avLst/>
          </a:prstGeom>
        </p:spPr>
        <p:txBody>
          <a:bodyPr wrap="square">
            <a:spAutoFit/>
          </a:bodyPr>
          <a:lstStyle/>
          <a:p>
            <a:r>
              <a:rPr lang="en-US" sz="2400" b="1" dirty="0" smtClean="0"/>
              <a:t>A CLASSIFICATION OF RESEARCH DESIGNS </a:t>
            </a:r>
            <a:endParaRPr lang="en-US" sz="2400" b="1" dirty="0"/>
          </a:p>
        </p:txBody>
      </p:sp>
      <p:sp>
        <p:nvSpPr>
          <p:cNvPr id="4" name="TextBox 3"/>
          <p:cNvSpPr txBox="1"/>
          <p:nvPr/>
        </p:nvSpPr>
        <p:spPr>
          <a:xfrm>
            <a:off x="0" y="2971800"/>
            <a:ext cx="2133600" cy="646331"/>
          </a:xfrm>
          <a:prstGeom prst="rect">
            <a:avLst/>
          </a:prstGeom>
          <a:noFill/>
        </p:spPr>
        <p:txBody>
          <a:bodyPr wrap="square" rtlCol="0">
            <a:spAutoFit/>
          </a:bodyPr>
          <a:lstStyle/>
          <a:p>
            <a:r>
              <a:rPr lang="en-US" sz="3600" b="1" dirty="0" smtClean="0">
                <a:solidFill>
                  <a:srgbClr val="00B050"/>
                </a:solidFill>
              </a:rPr>
              <a:t>Important </a:t>
            </a:r>
            <a:endParaRPr lang="en-US" sz="3600" b="1" dirty="0">
              <a:solidFill>
                <a:srgbClr val="00B050"/>
              </a:solidFill>
            </a:endParaRPr>
          </a:p>
        </p:txBody>
      </p:sp>
    </p:spTree>
    <p:extLst>
      <p:ext uri="{BB962C8B-B14F-4D97-AF65-F5344CB8AC3E}">
        <p14:creationId xmlns="" xmlns:p14="http://schemas.microsoft.com/office/powerpoint/2010/main" val="27300524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609600"/>
            <a:ext cx="9144000" cy="7448193"/>
          </a:xfrm>
          <a:prstGeom prst="rect">
            <a:avLst/>
          </a:prstGeom>
        </p:spPr>
        <p:txBody>
          <a:bodyPr wrap="square">
            <a:spAutoFit/>
          </a:bodyPr>
          <a:lstStyle/>
          <a:p>
            <a:r>
              <a:rPr lang="en-US" sz="2400" b="1" dirty="0" smtClean="0">
                <a:solidFill>
                  <a:srgbClr val="00B050"/>
                </a:solidFill>
              </a:rPr>
              <a:t>What is Exploratory research and when is it used?</a:t>
            </a:r>
          </a:p>
          <a:p>
            <a:endParaRPr lang="en-US" b="1" dirty="0" smtClean="0">
              <a:solidFill>
                <a:srgbClr val="00B050"/>
              </a:solidFill>
            </a:endParaRPr>
          </a:p>
          <a:p>
            <a:pPr algn="just"/>
            <a:r>
              <a:rPr lang="en-US" sz="2400" dirty="0">
                <a:solidFill>
                  <a:srgbClr val="00B050"/>
                </a:solidFill>
              </a:rPr>
              <a:t>Exploratory research is meaningful in any situation </a:t>
            </a:r>
            <a:r>
              <a:rPr lang="en-US" sz="2400" u="sng" dirty="0">
                <a:solidFill>
                  <a:srgbClr val="00B050"/>
                </a:solidFill>
              </a:rPr>
              <a:t>where the researcher does not have enough understanding to proceed with the research project. </a:t>
            </a:r>
            <a:endParaRPr lang="en-US" sz="2400" u="sng" dirty="0" smtClean="0">
              <a:solidFill>
                <a:srgbClr val="00B050"/>
              </a:solidFill>
            </a:endParaRPr>
          </a:p>
          <a:p>
            <a:pPr algn="just"/>
            <a:endParaRPr lang="en-US" sz="2400" dirty="0">
              <a:solidFill>
                <a:srgbClr val="00B050"/>
              </a:solidFill>
            </a:endParaRPr>
          </a:p>
          <a:p>
            <a:pPr algn="just"/>
            <a:r>
              <a:rPr lang="en-US" sz="2400" dirty="0" smtClean="0">
                <a:solidFill>
                  <a:srgbClr val="00B050"/>
                </a:solidFill>
              </a:rPr>
              <a:t>Exploratory research is characterized by flexibility and versatility with respect to the methods, because formal research protocols and procedures are not employed. It rarely involves structured questionnaires, large samples and probability sampling plans. Rather, researchers are alert to new ideas and insights as they proceed. </a:t>
            </a:r>
          </a:p>
          <a:p>
            <a:pPr algn="just"/>
            <a:endParaRPr lang="en-US" sz="2400" dirty="0">
              <a:solidFill>
                <a:srgbClr val="00B050"/>
              </a:solidFill>
            </a:endParaRPr>
          </a:p>
          <a:p>
            <a:pPr algn="just"/>
            <a:r>
              <a:rPr lang="en-US" sz="2400" dirty="0" smtClean="0">
                <a:solidFill>
                  <a:srgbClr val="00B050"/>
                </a:solidFill>
              </a:rPr>
              <a:t>Creativity and ingenuity of the researcher play a major role in exploratory research. </a:t>
            </a:r>
          </a:p>
          <a:p>
            <a:pPr algn="just"/>
            <a:endParaRPr lang="en-US" sz="2400" dirty="0"/>
          </a:p>
          <a:p>
            <a:pPr algn="just"/>
            <a:endParaRPr lang="en-US" sz="2400" dirty="0" smtClean="0"/>
          </a:p>
          <a:p>
            <a:pPr algn="just"/>
            <a:endParaRPr lang="en-US" sz="2400" dirty="0" smtClean="0"/>
          </a:p>
          <a:p>
            <a:pPr algn="just"/>
            <a:endParaRPr lang="en-US" sz="2000" dirty="0" smtClean="0"/>
          </a:p>
          <a:p>
            <a:pPr algn="just"/>
            <a:endParaRPr lang="en-US" sz="2000" dirty="0" smtClean="0"/>
          </a:p>
          <a:p>
            <a:pPr algn="just"/>
            <a:endParaRPr lang="en-US" dirty="0" smtClean="0"/>
          </a:p>
          <a:p>
            <a:pPr algn="just"/>
            <a:endParaRPr 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2015</TotalTime>
  <Words>2900</Words>
  <Application>Microsoft Office PowerPoint</Application>
  <PresentationFormat>On-screen Show (4:3)</PresentationFormat>
  <Paragraphs>211</Paragraphs>
  <Slides>39</Slides>
  <Notes>0</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sairaj</dc:creator>
  <cp:lastModifiedBy>sairaj</cp:lastModifiedBy>
  <cp:revision>200</cp:revision>
  <dcterms:created xsi:type="dcterms:W3CDTF">2006-08-16T00:00:00Z</dcterms:created>
  <dcterms:modified xsi:type="dcterms:W3CDTF">2018-01-25T07:33:18Z</dcterms:modified>
</cp:coreProperties>
</file>