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85" r:id="rId2"/>
    <p:sldId id="405" r:id="rId3"/>
    <p:sldId id="260" r:id="rId4"/>
    <p:sldId id="366" r:id="rId5"/>
    <p:sldId id="363" r:id="rId6"/>
    <p:sldId id="376" r:id="rId7"/>
    <p:sldId id="390" r:id="rId8"/>
    <p:sldId id="367" r:id="rId9"/>
    <p:sldId id="389" r:id="rId10"/>
    <p:sldId id="352" r:id="rId11"/>
    <p:sldId id="371" r:id="rId12"/>
    <p:sldId id="372" r:id="rId13"/>
    <p:sldId id="373" r:id="rId14"/>
    <p:sldId id="374" r:id="rId15"/>
    <p:sldId id="423" r:id="rId16"/>
    <p:sldId id="397" r:id="rId17"/>
    <p:sldId id="392" r:id="rId18"/>
    <p:sldId id="422" r:id="rId19"/>
    <p:sldId id="424" r:id="rId20"/>
    <p:sldId id="42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393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9F5D1-3FA4-4A06-8C7A-DD778245ADDF}" type="datetimeFigureOut">
              <a:rPr lang="en-IN" smtClean="0"/>
              <a:pPr/>
              <a:t>28-01-2018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FC5A0-3A54-4563-AB97-AB64309E256B}" type="slidenum">
              <a:rPr lang="en-IN" smtClean="0"/>
              <a:pPr/>
              <a:t>‹#›</a:t>
            </a:fld>
            <a:endParaRPr lang="en-IN"/>
          </a:p>
        </p:txBody>
      </p:sp>
    </p:spTree>
    <p:extLst>
      <p:ext uri="{BB962C8B-B14F-4D97-AF65-F5344CB8AC3E}">
        <p14:creationId xmlns:p14="http://schemas.microsoft.com/office/powerpoint/2010/main" xmlns="" val="269274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10"/>
          </p:nvPr>
        </p:nvSpPr>
        <p:spPr/>
        <p:txBody>
          <a:bodyPr/>
          <a:lstStyle/>
          <a:p>
            <a:fld id="{F1EFC5A0-3A54-4563-AB97-AB64309E256B}" type="slidenum">
              <a:rPr lang="en-IN" smtClean="0"/>
              <a:pPr/>
              <a:t>8</a:t>
            </a:fld>
            <a:endParaRPr lang="en-IN"/>
          </a:p>
        </p:txBody>
      </p:sp>
    </p:spTree>
    <p:extLst>
      <p:ext uri="{BB962C8B-B14F-4D97-AF65-F5344CB8AC3E}">
        <p14:creationId xmlns:p14="http://schemas.microsoft.com/office/powerpoint/2010/main" xmlns="" val="2933399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2209800"/>
            <a:ext cx="7391382" cy="769441"/>
          </a:xfrm>
          <a:prstGeom prst="rect">
            <a:avLst/>
          </a:prstGeom>
          <a:noFill/>
        </p:spPr>
        <p:txBody>
          <a:bodyPr wrap="none" rtlCol="0">
            <a:spAutoFit/>
          </a:bodyPr>
          <a:lstStyle/>
          <a:p>
            <a:r>
              <a:rPr lang="en-US" sz="4400" b="1" dirty="0" smtClean="0">
                <a:latin typeface="Times New Roman" pitchFamily="18" charset="0"/>
                <a:cs typeface="Times New Roman" pitchFamily="18" charset="0"/>
              </a:rPr>
              <a:t>QUALITATIVE RESEARCH</a:t>
            </a:r>
            <a:endParaRPr lang="en-US"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09800"/>
            <a:ext cx="506414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PROJECTIVE TECHNIQUES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6217087"/>
          </a:xfrm>
          <a:prstGeom prst="rect">
            <a:avLst/>
          </a:prstGeom>
        </p:spPr>
        <p:txBody>
          <a:bodyPr wrap="square">
            <a:spAutoFit/>
          </a:bodyPr>
          <a:lstStyle/>
          <a:p>
            <a:pPr algn="just"/>
            <a:r>
              <a:rPr lang="en-US" sz="2400" dirty="0" smtClean="0">
                <a:solidFill>
                  <a:srgbClr val="00B050"/>
                </a:solidFill>
                <a:latin typeface="Times New Roman" pitchFamily="18" charset="0"/>
                <a:cs typeface="Times New Roman" pitchFamily="18" charset="0"/>
              </a:rPr>
              <a:t>A projective technique is an unstructured, indirect form of probing that encourages participants to project their underlying motivations, beliefs, attitudes or feelings regarding the issues of concern. </a:t>
            </a:r>
          </a:p>
          <a:p>
            <a:pPr algn="just"/>
            <a:endParaRPr lang="en-US" sz="1000"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They are useful techniques for drawing out emotional values, and work by bypassing participants’ rational controls. </a:t>
            </a:r>
          </a:p>
          <a:p>
            <a:pPr algn="just"/>
            <a:endParaRPr lang="en-US" sz="1000"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In projective techniques, </a:t>
            </a:r>
            <a:r>
              <a:rPr lang="en-US" sz="2400" u="sng" dirty="0" smtClean="0">
                <a:solidFill>
                  <a:srgbClr val="00B050"/>
                </a:solidFill>
                <a:latin typeface="Times New Roman" pitchFamily="18" charset="0"/>
                <a:cs typeface="Times New Roman" pitchFamily="18" charset="0"/>
              </a:rPr>
              <a:t>participants are asked to interpret the behavior of others rather than to describe their own behavior. In interpreting the behavior of others, it is contended that participants indirectly project their own motivations, beliefs, attitudes or feelings into the situation. </a:t>
            </a:r>
          </a:p>
          <a:p>
            <a:pPr algn="just"/>
            <a:endParaRPr lang="en-US" sz="2400" u="sng" dirty="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Thus, the participants’ attitudes are uncovered by analyzing their responses to scenarios that are deliberately unstructured, vague and ambiguous. </a:t>
            </a:r>
          </a:p>
          <a:p>
            <a:pPr algn="just"/>
            <a:endParaRPr lang="en-US"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These techniques are classified as association, completion, construction and expressive. </a:t>
            </a:r>
            <a:endParaRPr lang="en-US" sz="24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9144000" cy="3416320"/>
          </a:xfrm>
          <a:prstGeom prst="rect">
            <a:avLst/>
          </a:prstGeom>
        </p:spPr>
        <p:txBody>
          <a:bodyPr wrap="square">
            <a:spAutoFit/>
          </a:bodyPr>
          <a:lstStyle/>
          <a:p>
            <a:pPr algn="just"/>
            <a:r>
              <a:rPr lang="en-US" sz="2400" b="1" dirty="0" smtClean="0">
                <a:latin typeface="Times New Roman" pitchFamily="18" charset="0"/>
                <a:cs typeface="Times New Roman" pitchFamily="18" charset="0"/>
              </a:rPr>
              <a:t>Association technique</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type of projective technique in which participants are presented with a </a:t>
            </a:r>
            <a:r>
              <a:rPr lang="en-US" sz="2400" u="sng" dirty="0" smtClean="0">
                <a:latin typeface="Times New Roman" pitchFamily="18" charset="0"/>
                <a:cs typeface="Times New Roman" pitchFamily="18" charset="0"/>
              </a:rPr>
              <a:t>stimulus</a:t>
            </a:r>
            <a:r>
              <a:rPr lang="en-US" sz="2400" dirty="0" smtClean="0">
                <a:latin typeface="Times New Roman" pitchFamily="18" charset="0"/>
                <a:cs typeface="Times New Roman" pitchFamily="18" charset="0"/>
              </a:rPr>
              <a:t> and are asked to respond with </a:t>
            </a:r>
            <a:r>
              <a:rPr lang="en-US" sz="2400" u="sng" dirty="0" smtClean="0">
                <a:latin typeface="Times New Roman" pitchFamily="18" charset="0"/>
                <a:cs typeface="Times New Roman" pitchFamily="18" charset="0"/>
              </a:rPr>
              <a:t>the first thing that comes to mind</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marL="400050" algn="just"/>
            <a:r>
              <a:rPr lang="en-US" sz="2400" b="1" dirty="0" smtClean="0">
                <a:latin typeface="Times New Roman" pitchFamily="18" charset="0"/>
                <a:cs typeface="Times New Roman" pitchFamily="18" charset="0"/>
              </a:rPr>
              <a:t>Word association</a:t>
            </a:r>
          </a:p>
          <a:p>
            <a:pPr marL="400050" algn="just"/>
            <a:r>
              <a:rPr lang="en-US" sz="2400" dirty="0" smtClean="0">
                <a:latin typeface="Times New Roman" pitchFamily="18" charset="0"/>
                <a:cs typeface="Times New Roman" pitchFamily="18" charset="0"/>
              </a:rPr>
              <a:t>A projective technique in which participants are presented with a list of words, one at a time. After each word, they are asked to give the first word that comes to mind.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9844"/>
            <a:ext cx="9144000" cy="4524315"/>
          </a:xfrm>
          <a:prstGeom prst="rect">
            <a:avLst/>
          </a:prstGeom>
        </p:spPr>
        <p:txBody>
          <a:bodyPr wrap="square">
            <a:spAutoFit/>
          </a:bodyPr>
          <a:lstStyle/>
          <a:p>
            <a:r>
              <a:rPr lang="en-US" sz="2400" b="1" dirty="0" smtClean="0">
                <a:latin typeface="Times New Roman" pitchFamily="18" charset="0"/>
                <a:cs typeface="Times New Roman" pitchFamily="18" charset="0"/>
              </a:rPr>
              <a:t>Completion technique</a:t>
            </a:r>
          </a:p>
          <a:p>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projective technique that requires participants to </a:t>
            </a:r>
            <a:r>
              <a:rPr lang="en-US" sz="2400" u="sng" dirty="0" smtClean="0">
                <a:latin typeface="Times New Roman" pitchFamily="18" charset="0"/>
                <a:cs typeface="Times New Roman" pitchFamily="18" charset="0"/>
              </a:rPr>
              <a:t>complete an incomplete stimulus </a:t>
            </a:r>
            <a:r>
              <a:rPr lang="en-US" sz="2400" dirty="0" smtClean="0">
                <a:latin typeface="Times New Roman" pitchFamily="18" charset="0"/>
                <a:cs typeface="Times New Roman" pitchFamily="18" charset="0"/>
              </a:rPr>
              <a:t>situation.</a:t>
            </a:r>
          </a:p>
          <a:p>
            <a:endParaRPr lang="en-US" sz="2400" dirty="0" smtClean="0">
              <a:latin typeface="Times New Roman" pitchFamily="18" charset="0"/>
              <a:cs typeface="Times New Roman" pitchFamily="18" charset="0"/>
            </a:endParaRPr>
          </a:p>
          <a:p>
            <a:pPr marL="342900"/>
            <a:r>
              <a:rPr lang="en-US" sz="2400" b="1" dirty="0" smtClean="0">
                <a:latin typeface="Times New Roman" pitchFamily="18" charset="0"/>
                <a:cs typeface="Times New Roman" pitchFamily="18" charset="0"/>
              </a:rPr>
              <a:t>Sentence completion</a:t>
            </a:r>
          </a:p>
          <a:p>
            <a:pPr marL="342900" algn="just"/>
            <a:r>
              <a:rPr lang="en-US" sz="2400" dirty="0" smtClean="0">
                <a:latin typeface="Times New Roman" pitchFamily="18" charset="0"/>
                <a:cs typeface="Times New Roman" pitchFamily="18" charset="0"/>
              </a:rPr>
              <a:t>A projective technique in which participants are presented with a number of incomplete sentences and are asked to complete them.</a:t>
            </a:r>
          </a:p>
          <a:p>
            <a:pPr marL="342900" algn="just"/>
            <a:endParaRPr lang="en-US" sz="2400" dirty="0" smtClean="0">
              <a:latin typeface="Times New Roman" pitchFamily="18" charset="0"/>
              <a:cs typeface="Times New Roman" pitchFamily="18" charset="0"/>
            </a:endParaRPr>
          </a:p>
          <a:p>
            <a:pPr marL="342900"/>
            <a:r>
              <a:rPr lang="en-US" sz="2400" b="1" dirty="0" smtClean="0">
                <a:latin typeface="Times New Roman" pitchFamily="18" charset="0"/>
                <a:cs typeface="Times New Roman" pitchFamily="18" charset="0"/>
              </a:rPr>
              <a:t>Story completion</a:t>
            </a:r>
          </a:p>
          <a:p>
            <a:pPr marL="342900"/>
            <a:r>
              <a:rPr lang="en-US" sz="2400" dirty="0" smtClean="0">
                <a:latin typeface="Times New Roman" pitchFamily="18" charset="0"/>
                <a:cs typeface="Times New Roman" pitchFamily="18" charset="0"/>
              </a:rPr>
              <a:t>A projective technique in which participants are provided with part of a story and are required to give the conclusion in their own words.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20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5262979"/>
          </a:xfrm>
          <a:prstGeom prst="rect">
            <a:avLst/>
          </a:prstGeom>
        </p:spPr>
        <p:txBody>
          <a:bodyPr wrap="square">
            <a:spAutoFit/>
          </a:bodyPr>
          <a:lstStyle/>
          <a:p>
            <a:r>
              <a:rPr lang="en-US" sz="2400" b="1" dirty="0" smtClean="0">
                <a:latin typeface="Times New Roman" pitchFamily="18" charset="0"/>
                <a:cs typeface="Times New Roman" pitchFamily="18" charset="0"/>
              </a:rPr>
              <a:t>Construction technique</a:t>
            </a:r>
          </a:p>
          <a:p>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projective technique in which participants are required to </a:t>
            </a:r>
            <a:r>
              <a:rPr lang="en-US" sz="2400" u="sng" dirty="0" smtClean="0">
                <a:latin typeface="Times New Roman" pitchFamily="18" charset="0"/>
                <a:cs typeface="Times New Roman" pitchFamily="18" charset="0"/>
              </a:rPr>
              <a:t>construct a response </a:t>
            </a:r>
            <a:r>
              <a:rPr lang="en-US" sz="2400" dirty="0" smtClean="0">
                <a:latin typeface="Times New Roman" pitchFamily="18" charset="0"/>
                <a:cs typeface="Times New Roman" pitchFamily="18" charset="0"/>
              </a:rPr>
              <a:t>in the form of a story, dialogue or description.</a:t>
            </a:r>
          </a:p>
          <a:p>
            <a:pPr algn="just"/>
            <a:endParaRPr lang="en-US" sz="2400" dirty="0" smtClean="0">
              <a:latin typeface="Times New Roman" pitchFamily="18" charset="0"/>
              <a:cs typeface="Times New Roman" pitchFamily="18" charset="0"/>
            </a:endParaRPr>
          </a:p>
          <a:p>
            <a:pPr marL="400050" algn="just"/>
            <a:r>
              <a:rPr lang="en-US" sz="2400" b="1" dirty="0" smtClean="0">
                <a:latin typeface="Times New Roman" pitchFamily="18" charset="0"/>
                <a:cs typeface="Times New Roman" pitchFamily="18" charset="0"/>
              </a:rPr>
              <a:t>Picture response technique</a:t>
            </a:r>
          </a:p>
          <a:p>
            <a:pPr marL="400050" algn="just"/>
            <a:r>
              <a:rPr lang="en-US" sz="2400" dirty="0" smtClean="0">
                <a:latin typeface="Times New Roman" pitchFamily="18" charset="0"/>
                <a:cs typeface="Times New Roman" pitchFamily="18" charset="0"/>
              </a:rPr>
              <a:t>A projective technique in which participants are shown a picture and are asked to tell a story describing it.</a:t>
            </a:r>
          </a:p>
          <a:p>
            <a:pPr marL="400050" algn="just"/>
            <a:endParaRPr lang="en-US" sz="2400" dirty="0" smtClean="0">
              <a:latin typeface="Times New Roman" pitchFamily="18" charset="0"/>
              <a:cs typeface="Times New Roman" pitchFamily="18" charset="0"/>
            </a:endParaRPr>
          </a:p>
          <a:p>
            <a:pPr marL="400050" algn="just"/>
            <a:r>
              <a:rPr lang="en-US" sz="2400" b="1" dirty="0" smtClean="0">
                <a:latin typeface="Times New Roman" pitchFamily="18" charset="0"/>
                <a:cs typeface="Times New Roman" pitchFamily="18" charset="0"/>
              </a:rPr>
              <a:t>Cartoon tests</a:t>
            </a:r>
          </a:p>
          <a:p>
            <a:pPr marL="400050" algn="just"/>
            <a:r>
              <a:rPr lang="en-US" sz="2400" dirty="0" smtClean="0">
                <a:latin typeface="Times New Roman" pitchFamily="18" charset="0"/>
                <a:cs typeface="Times New Roman" pitchFamily="18" charset="0"/>
              </a:rPr>
              <a:t>Cartoon characters are shown in a specific situation related to the problem. Participants are asked to indicate the dialogue that one cartoon character might make in response to the comment(s) of another character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20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218"/>
            <a:ext cx="9144000" cy="6355586"/>
          </a:xfrm>
          <a:prstGeom prst="rect">
            <a:avLst/>
          </a:prstGeom>
        </p:spPr>
        <p:txBody>
          <a:bodyPr wrap="square">
            <a:spAutoFit/>
          </a:bodyPr>
          <a:lstStyle/>
          <a:p>
            <a:pPr algn="just"/>
            <a:r>
              <a:rPr lang="en-US" sz="2400" b="1" dirty="0" smtClean="0">
                <a:latin typeface="Times New Roman" pitchFamily="18" charset="0"/>
                <a:cs typeface="Times New Roman" pitchFamily="18" charset="0"/>
              </a:rPr>
              <a:t>Expressive technique</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projective technique in which participants are presented with a verbal or visual situation and are asked to relate the feelings and attitudes of other people to the situation.</a:t>
            </a:r>
          </a:p>
          <a:p>
            <a:pPr algn="just"/>
            <a:endParaRPr lang="en-US" sz="1050" dirty="0" smtClean="0">
              <a:latin typeface="Times New Roman" pitchFamily="18" charset="0"/>
              <a:cs typeface="Times New Roman" pitchFamily="18" charset="0"/>
            </a:endParaRPr>
          </a:p>
          <a:p>
            <a:pPr marL="342900" algn="just"/>
            <a:r>
              <a:rPr lang="en-US" sz="2400" b="1" dirty="0" smtClean="0">
                <a:latin typeface="Times New Roman" pitchFamily="18" charset="0"/>
                <a:cs typeface="Times New Roman" pitchFamily="18" charset="0"/>
              </a:rPr>
              <a:t>Role playing</a:t>
            </a:r>
          </a:p>
          <a:p>
            <a:pPr marL="342900" algn="just"/>
            <a:r>
              <a:rPr lang="en-US" sz="2400" dirty="0" smtClean="0">
                <a:latin typeface="Times New Roman" pitchFamily="18" charset="0"/>
                <a:cs typeface="Times New Roman" pitchFamily="18" charset="0"/>
              </a:rPr>
              <a:t>Participants are asked to assume the behavior of someone else or a specific object.</a:t>
            </a:r>
          </a:p>
          <a:p>
            <a:pPr marL="342900" algn="just"/>
            <a:endParaRPr lang="en-US" sz="1100" dirty="0" smtClean="0">
              <a:latin typeface="Times New Roman" pitchFamily="18" charset="0"/>
              <a:cs typeface="Times New Roman" pitchFamily="18" charset="0"/>
            </a:endParaRPr>
          </a:p>
          <a:p>
            <a:pPr marL="342900" algn="just"/>
            <a:r>
              <a:rPr lang="en-US" sz="2400" b="1" dirty="0" smtClean="0">
                <a:latin typeface="Times New Roman" pitchFamily="18" charset="0"/>
                <a:cs typeface="Times New Roman" pitchFamily="18" charset="0"/>
              </a:rPr>
              <a:t>Third-person technique</a:t>
            </a:r>
          </a:p>
          <a:p>
            <a:pPr marL="342900" algn="just"/>
            <a:r>
              <a:rPr lang="en-US" sz="2400" dirty="0" smtClean="0">
                <a:latin typeface="Times New Roman" pitchFamily="18" charset="0"/>
                <a:cs typeface="Times New Roman" pitchFamily="18" charset="0"/>
              </a:rPr>
              <a:t>A projective technique in which participants are presented with a verbal or visual situation and are asked to relate the beliefs and attitudes of a third person in that situation.</a:t>
            </a:r>
          </a:p>
          <a:p>
            <a:pPr marL="342900" algn="just"/>
            <a:endParaRPr lang="en-US" sz="1200" dirty="0" smtClean="0">
              <a:latin typeface="Times New Roman" pitchFamily="18" charset="0"/>
              <a:cs typeface="Times New Roman" pitchFamily="18" charset="0"/>
            </a:endParaRPr>
          </a:p>
          <a:p>
            <a:pPr marL="342900" algn="just"/>
            <a:r>
              <a:rPr lang="en-US" sz="2400" b="1" dirty="0" smtClean="0">
                <a:latin typeface="Times New Roman" pitchFamily="18" charset="0"/>
                <a:cs typeface="Times New Roman" pitchFamily="18" charset="0"/>
              </a:rPr>
              <a:t>Personification technique</a:t>
            </a:r>
          </a:p>
          <a:p>
            <a:pPr marL="342900" algn="just"/>
            <a:r>
              <a:rPr lang="en-US" sz="2400" dirty="0" smtClean="0">
                <a:latin typeface="Times New Roman" pitchFamily="18" charset="0"/>
                <a:cs typeface="Times New Roman" pitchFamily="18" charset="0"/>
              </a:rPr>
              <a:t>Participants are asked to imagine that the brand is a person and then describe characteristics of that person.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20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2000"/>
                                        <p:tgtEl>
                                          <p:spTgt spid="2">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fade">
                                      <p:cBhvr>
                                        <p:cTn id="28" dur="2000"/>
                                        <p:tgtEl>
                                          <p:spTgt spid="2">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20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airaj\Desktop\Untitled.png"/>
          <p:cNvPicPr>
            <a:picLocks noChangeAspect="1" noChangeArrowheads="1"/>
          </p:cNvPicPr>
          <p:nvPr/>
        </p:nvPicPr>
        <p:blipFill>
          <a:blip r:embed="rId2"/>
          <a:srcRect/>
          <a:stretch>
            <a:fillRect/>
          </a:stretch>
        </p:blipFill>
        <p:spPr bwMode="auto">
          <a:xfrm>
            <a:off x="0" y="685800"/>
            <a:ext cx="9144000" cy="5267325"/>
          </a:xfrm>
          <a:prstGeom prst="rect">
            <a:avLst/>
          </a:prstGeom>
          <a:noFill/>
          <a:ln w="28575">
            <a:solidFill>
              <a:schemeClr val="tx1"/>
            </a:solidFill>
          </a:ln>
        </p:spPr>
      </p:pic>
      <p:sp>
        <p:nvSpPr>
          <p:cNvPr id="3" name="TextBox 2"/>
          <p:cNvSpPr txBox="1"/>
          <p:nvPr/>
        </p:nvSpPr>
        <p:spPr>
          <a:xfrm>
            <a:off x="228600" y="6248400"/>
            <a:ext cx="9144000" cy="400110"/>
          </a:xfrm>
          <a:prstGeom prst="rect">
            <a:avLst/>
          </a:prstGeom>
          <a:noFill/>
        </p:spPr>
        <p:txBody>
          <a:bodyPr wrap="square" rtlCol="0">
            <a:spAutoFit/>
          </a:bodyPr>
          <a:lstStyle/>
          <a:p>
            <a:r>
              <a:rPr lang="en-US" sz="2000" b="1" dirty="0" smtClean="0"/>
              <a:t>Imagine  yourself  in the place of the  lady and write down your response below   </a:t>
            </a:r>
            <a:endParaRPr lang="en-US" sz="2000" b="1" dirty="0"/>
          </a:p>
        </p:txBody>
      </p:sp>
      <p:sp>
        <p:nvSpPr>
          <p:cNvPr id="4" name="TextBox 3"/>
          <p:cNvSpPr txBox="1"/>
          <p:nvPr/>
        </p:nvSpPr>
        <p:spPr>
          <a:xfrm>
            <a:off x="2667000" y="152400"/>
            <a:ext cx="4021550" cy="369332"/>
          </a:xfrm>
          <a:prstGeom prst="rect">
            <a:avLst/>
          </a:prstGeom>
          <a:noFill/>
        </p:spPr>
        <p:txBody>
          <a:bodyPr wrap="none" rtlCol="0">
            <a:spAutoFit/>
          </a:bodyPr>
          <a:lstStyle/>
          <a:p>
            <a:r>
              <a:rPr lang="en-US" b="1" dirty="0" smtClean="0"/>
              <a:t>EXERCISE IS  TO BE DONE INDIVIDUALLY </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toonBubble.jpg"/>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81000"/>
            <a:ext cx="9144000" cy="6096000"/>
          </a:xfrm>
          <a:prstGeom prst="rect">
            <a:avLst/>
          </a:prstGeom>
          <a:noFill/>
          <a:ln w="28575">
            <a:solidFill>
              <a:schemeClr val="tx1"/>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brand personification"/>
          <p:cNvPicPr>
            <a:picLocks noChangeAspect="1" noChangeArrowheads="1"/>
          </p:cNvPicPr>
          <p:nvPr/>
        </p:nvPicPr>
        <p:blipFill>
          <a:blip r:embed="rId2"/>
          <a:srcRect/>
          <a:stretch>
            <a:fillRect/>
          </a:stretch>
        </p:blipFill>
        <p:spPr bwMode="auto">
          <a:xfrm>
            <a:off x="0" y="1066800"/>
            <a:ext cx="9144000" cy="41148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brand personification"/>
          <p:cNvPicPr>
            <a:picLocks noChangeAspect="1" noChangeArrowheads="1"/>
          </p:cNvPicPr>
          <p:nvPr/>
        </p:nvPicPr>
        <p:blipFill>
          <a:blip r:embed="rId2"/>
          <a:srcRect r="5128" b="39245"/>
          <a:stretch>
            <a:fillRect/>
          </a:stretch>
        </p:blipFill>
        <p:spPr bwMode="auto">
          <a:xfrm>
            <a:off x="228600" y="1066800"/>
            <a:ext cx="8686800" cy="2286000"/>
          </a:xfrm>
          <a:prstGeom prst="rect">
            <a:avLst/>
          </a:prstGeom>
          <a:noFill/>
        </p:spPr>
      </p:pic>
      <p:sp>
        <p:nvSpPr>
          <p:cNvPr id="3" name="Rectangle 2"/>
          <p:cNvSpPr/>
          <p:nvPr/>
        </p:nvSpPr>
        <p:spPr>
          <a:xfrm>
            <a:off x="838200" y="3352800"/>
            <a:ext cx="22098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a:solidFill>
                    <a:schemeClr val="tx1"/>
                  </a:solidFill>
                </a:ln>
                <a:noFill/>
              </a:rPr>
              <a:t>JBIMS</a:t>
            </a:r>
            <a:endParaRPr lang="en-US" sz="5400" dirty="0">
              <a:ln>
                <a:solidFill>
                  <a:schemeClr val="tx1"/>
                </a:solidFill>
              </a:ln>
              <a:noFill/>
            </a:endParaRPr>
          </a:p>
        </p:txBody>
      </p:sp>
      <p:sp>
        <p:nvSpPr>
          <p:cNvPr id="4" name="Rectangle 3"/>
          <p:cNvSpPr/>
          <p:nvPr/>
        </p:nvSpPr>
        <p:spPr>
          <a:xfrm>
            <a:off x="4191000" y="3352800"/>
            <a:ext cx="20574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a:solidFill>
                    <a:schemeClr val="tx1"/>
                  </a:solidFill>
                </a:ln>
                <a:noFill/>
              </a:rPr>
              <a:t>IIM A</a:t>
            </a:r>
          </a:p>
        </p:txBody>
      </p:sp>
      <p:sp>
        <p:nvSpPr>
          <p:cNvPr id="5" name="Rectangle 4"/>
          <p:cNvSpPr/>
          <p:nvPr/>
        </p:nvSpPr>
        <p:spPr>
          <a:xfrm>
            <a:off x="6934200" y="3352800"/>
            <a:ext cx="19812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ln>
                  <a:solidFill>
                    <a:schemeClr val="tx1"/>
                  </a:solidFill>
                </a:ln>
                <a:noFill/>
              </a:rPr>
              <a:t>ISB</a:t>
            </a:r>
            <a:endParaRPr lang="en-US" sz="5400" dirty="0" smtClean="0">
              <a:ln>
                <a:solidFill>
                  <a:schemeClr val="tx1"/>
                </a:solidFill>
              </a:ln>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114932"/>
          </a:xfrm>
          <a:prstGeom prst="rect">
            <a:avLst/>
          </a:prstGeom>
        </p:spPr>
      </p:pic>
      <p:sp>
        <p:nvSpPr>
          <p:cNvPr id="3" name="Rectangle 2"/>
          <p:cNvSpPr/>
          <p:nvPr/>
        </p:nvSpPr>
        <p:spPr>
          <a:xfrm>
            <a:off x="1828800" y="6324600"/>
            <a:ext cx="6400800" cy="461665"/>
          </a:xfrm>
          <a:prstGeom prst="rect">
            <a:avLst/>
          </a:prstGeom>
        </p:spPr>
        <p:txBody>
          <a:bodyPr wrap="square">
            <a:spAutoFit/>
          </a:bodyPr>
          <a:lstStyle/>
          <a:p>
            <a:r>
              <a:rPr lang="en-US" sz="2400" b="1" dirty="0" smtClean="0"/>
              <a:t>A CLASSIFICATION OF RESEARCH DESIGNS </a:t>
            </a:r>
            <a:endParaRPr lang="en-US" sz="2400" b="1" dirty="0"/>
          </a:p>
        </p:txBody>
      </p:sp>
    </p:spTree>
    <p:extLst>
      <p:ext uri="{BB962C8B-B14F-4D97-AF65-F5344CB8AC3E}">
        <p14:creationId xmlns:p14="http://schemas.microsoft.com/office/powerpoint/2010/main" xmlns="" val="3883507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2560" y="3171825"/>
            <a:ext cx="3442161" cy="707886"/>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THANK YOU </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6459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rotWithShape="1">
          <a:blip r:embed="rId2"/>
          <a:srcRect b="4106"/>
          <a:stretch/>
        </p:blipFill>
        <p:spPr bwMode="auto">
          <a:xfrm>
            <a:off x="0" y="457201"/>
            <a:ext cx="9144000" cy="4114799"/>
          </a:xfrm>
          <a:prstGeom prst="rect">
            <a:avLst/>
          </a:prstGeom>
          <a:noFill/>
          <a:ln w="28575">
            <a:solidFill>
              <a:schemeClr val="tx1"/>
            </a:solidFill>
            <a:miter lim="800000"/>
            <a:headEnd/>
            <a:tailEnd/>
          </a:ln>
          <a:effectLst/>
        </p:spPr>
      </p:pic>
      <p:sp>
        <p:nvSpPr>
          <p:cNvPr id="3" name="Rectangle 2"/>
          <p:cNvSpPr/>
          <p:nvPr/>
        </p:nvSpPr>
        <p:spPr>
          <a:xfrm>
            <a:off x="2085975" y="6488668"/>
            <a:ext cx="6191250" cy="369332"/>
          </a:xfrm>
          <a:prstGeom prst="rect">
            <a:avLst/>
          </a:prstGeom>
        </p:spPr>
        <p:txBody>
          <a:bodyPr wrap="square">
            <a:spAutoFit/>
          </a:bodyPr>
          <a:lstStyle/>
          <a:p>
            <a:r>
              <a:rPr lang="en-US" b="1" dirty="0" smtClean="0"/>
              <a:t>A CLASSIFICATION OF QUALITATIVE RESEARCH TECHNIQUES</a:t>
            </a:r>
            <a:endParaRPr lang="en-US" b="1" dirty="0"/>
          </a:p>
        </p:txBody>
      </p:sp>
      <p:sp>
        <p:nvSpPr>
          <p:cNvPr id="2" name="Rectangle 1"/>
          <p:cNvSpPr/>
          <p:nvPr/>
        </p:nvSpPr>
        <p:spPr>
          <a:xfrm>
            <a:off x="1235869" y="5498067"/>
            <a:ext cx="15621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Association Techniques  </a:t>
            </a:r>
            <a:endParaRPr lang="en-IN" dirty="0">
              <a:solidFill>
                <a:schemeClr val="tx1"/>
              </a:solidFill>
            </a:endParaRPr>
          </a:p>
        </p:txBody>
      </p:sp>
      <p:sp>
        <p:nvSpPr>
          <p:cNvPr id="5" name="Rectangle 4"/>
          <p:cNvSpPr/>
          <p:nvPr/>
        </p:nvSpPr>
        <p:spPr>
          <a:xfrm>
            <a:off x="3259931" y="5498067"/>
            <a:ext cx="1690688"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Completion Technique  </a:t>
            </a:r>
            <a:endParaRPr lang="en-IN" dirty="0">
              <a:solidFill>
                <a:schemeClr val="tx1"/>
              </a:solidFill>
            </a:endParaRPr>
          </a:p>
        </p:txBody>
      </p:sp>
      <p:sp>
        <p:nvSpPr>
          <p:cNvPr id="6" name="Rectangle 5"/>
          <p:cNvSpPr/>
          <p:nvPr/>
        </p:nvSpPr>
        <p:spPr>
          <a:xfrm>
            <a:off x="5181600" y="5490683"/>
            <a:ext cx="1747838"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Construction Technique </a:t>
            </a:r>
            <a:endParaRPr lang="en-IN" dirty="0">
              <a:solidFill>
                <a:schemeClr val="tx1"/>
              </a:solidFill>
            </a:endParaRPr>
          </a:p>
        </p:txBody>
      </p:sp>
      <p:sp>
        <p:nvSpPr>
          <p:cNvPr id="7" name="Rectangle 6"/>
          <p:cNvSpPr/>
          <p:nvPr/>
        </p:nvSpPr>
        <p:spPr>
          <a:xfrm>
            <a:off x="7391400" y="5498067"/>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Expressive technique </a:t>
            </a:r>
            <a:endParaRPr lang="en-IN" dirty="0">
              <a:solidFill>
                <a:schemeClr val="tx1"/>
              </a:solidFill>
            </a:endParaRPr>
          </a:p>
        </p:txBody>
      </p:sp>
      <p:cxnSp>
        <p:nvCxnSpPr>
          <p:cNvPr id="8" name="Straight Arrow Connector 7"/>
          <p:cNvCxnSpPr/>
          <p:nvPr/>
        </p:nvCxnSpPr>
        <p:spPr>
          <a:xfrm>
            <a:off x="7924800" y="4648200"/>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05000" y="5029200"/>
            <a:ext cx="6477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358187" y="5029200"/>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05000" y="5029200"/>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6469" y="5062537"/>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05275" y="5062537"/>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010401" y="685800"/>
            <a:ext cx="2133599" cy="646331"/>
          </a:xfrm>
          <a:prstGeom prst="rect">
            <a:avLst/>
          </a:prstGeom>
          <a:noFill/>
        </p:spPr>
        <p:txBody>
          <a:bodyPr wrap="square" rtlCol="0">
            <a:spAutoFit/>
          </a:bodyPr>
          <a:lstStyle/>
          <a:p>
            <a:r>
              <a:rPr lang="en-US" sz="3600" b="1" dirty="0" smtClean="0">
                <a:solidFill>
                  <a:srgbClr val="00B050"/>
                </a:solidFill>
              </a:rPr>
              <a:t>Important </a:t>
            </a:r>
            <a:endParaRPr lang="en-US" sz="36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29"/>
                                        </p:tgtEl>
                                        <p:attrNameLst>
                                          <p:attrName>style.visibility</p:attrName>
                                        </p:attrNameLst>
                                      </p:cBhvr>
                                      <p:to>
                                        <p:strVal val="visible"/>
                                      </p:to>
                                    </p:set>
                                    <p:animEffect transition="in" filter="fade">
                                      <p:cBhvr>
                                        <p:cTn id="7" dur="2000"/>
                                        <p:tgtEl>
                                          <p:spTgt spid="225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0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0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0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20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20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438400"/>
            <a:ext cx="3220753" cy="523220"/>
          </a:xfrm>
          <a:prstGeom prst="rect">
            <a:avLst/>
          </a:prstGeom>
        </p:spPr>
        <p:txBody>
          <a:bodyPr wrap="none">
            <a:spAutoFit/>
          </a:bodyPr>
          <a:lstStyle/>
          <a:p>
            <a:pPr algn="just"/>
            <a:r>
              <a:rPr lang="en-US" sz="2800" b="1" dirty="0" smtClean="0">
                <a:latin typeface="+mj-lt"/>
              </a:rPr>
              <a:t>GROUP INTERVIEWS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7171194"/>
          </a:xfrm>
          <a:prstGeom prst="rect">
            <a:avLst/>
          </a:prstGeom>
          <a:noFill/>
        </p:spPr>
        <p:txBody>
          <a:bodyPr wrap="square" rtlCol="0">
            <a:spAutoFit/>
          </a:bodyPr>
          <a:lstStyle/>
          <a:p>
            <a:endParaRPr lang="en-US" sz="2000" b="1" dirty="0"/>
          </a:p>
          <a:p>
            <a:endParaRPr lang="en-IN" sz="2000" b="1" dirty="0"/>
          </a:p>
          <a:p>
            <a:r>
              <a:rPr lang="en-IN" sz="2400" b="1" dirty="0" smtClean="0">
                <a:latin typeface="Times New Roman" pitchFamily="18" charset="0"/>
                <a:cs typeface="Times New Roman" pitchFamily="18" charset="0"/>
              </a:rPr>
              <a:t>FOCUS GROUP INTERVIEW </a:t>
            </a:r>
          </a:p>
          <a:p>
            <a:pPr algn="just"/>
            <a:endParaRPr lang="en-IN" sz="20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 </a:t>
            </a:r>
            <a:r>
              <a:rPr lang="en-IN" sz="2400" b="1" dirty="0">
                <a:latin typeface="Times New Roman" pitchFamily="18" charset="0"/>
                <a:cs typeface="Times New Roman" pitchFamily="18" charset="0"/>
              </a:rPr>
              <a:t>focus group interview </a:t>
            </a:r>
            <a:r>
              <a:rPr lang="en-IN" sz="2400" dirty="0">
                <a:latin typeface="Times New Roman" pitchFamily="18" charset="0"/>
                <a:cs typeface="Times New Roman" pitchFamily="18" charset="0"/>
              </a:rPr>
              <a:t>is an unstructured, free-flowing interview with a small </a:t>
            </a:r>
            <a:r>
              <a:rPr lang="en-IN" sz="2400" dirty="0" smtClean="0">
                <a:latin typeface="Times New Roman" pitchFamily="18" charset="0"/>
                <a:cs typeface="Times New Roman" pitchFamily="18" charset="0"/>
              </a:rPr>
              <a:t>group of </a:t>
            </a:r>
            <a:r>
              <a:rPr lang="en-IN" sz="2400" dirty="0">
                <a:latin typeface="Times New Roman" pitchFamily="18" charset="0"/>
                <a:cs typeface="Times New Roman" pitchFamily="18" charset="0"/>
              </a:rPr>
              <a:t>people, usually between six and ten. Focus groups are led by a trained moderator who </a:t>
            </a:r>
            <a:r>
              <a:rPr lang="en-IN" sz="2400" dirty="0" smtClean="0">
                <a:latin typeface="Times New Roman" pitchFamily="18" charset="0"/>
                <a:cs typeface="Times New Roman" pitchFamily="18" charset="0"/>
              </a:rPr>
              <a:t>follows a </a:t>
            </a:r>
            <a:r>
              <a:rPr lang="en-IN" sz="2400" dirty="0">
                <a:latin typeface="Times New Roman" pitchFamily="18" charset="0"/>
                <a:cs typeface="Times New Roman" pitchFamily="18" charset="0"/>
              </a:rPr>
              <a:t>flexible format encouraging dialogue among respondents.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A focus group takes advantage of the interaction between a small group of people. Participants will respond to and build on what others in the group have said. It is believed that this synergistic approach generates more insightful information, and encourages discussion participants to give more answers</a:t>
            </a:r>
            <a:r>
              <a:rPr lang="en-US" sz="2400" dirty="0" smtClean="0">
                <a:latin typeface="Times New Roman" pitchFamily="18" charset="0"/>
                <a:cs typeface="Times New Roman" pitchFamily="18" charset="0"/>
              </a:rPr>
              <a:t>.</a:t>
            </a:r>
          </a:p>
          <a:p>
            <a:pPr algn="just"/>
            <a:endParaRPr lang="en-US" sz="2000" dirty="0" smtClean="0"/>
          </a:p>
          <a:p>
            <a:pPr algn="just"/>
            <a:r>
              <a:rPr lang="en-US" sz="2000" dirty="0" smtClean="0"/>
              <a:t>.</a:t>
            </a:r>
          </a:p>
          <a:p>
            <a:pPr algn="just"/>
            <a:endParaRPr lang="en-US" sz="2000" dirty="0" smtClean="0"/>
          </a:p>
          <a:p>
            <a:pPr algn="just"/>
            <a:endParaRPr lang="en-IN" sz="2000" dirty="0" smtClean="0"/>
          </a:p>
          <a:p>
            <a:pPr algn="just"/>
            <a:endParaRPr lang="en-IN" sz="2000" dirty="0"/>
          </a:p>
          <a:p>
            <a:pPr algn="just"/>
            <a:endParaRPr lang="en-IN" sz="2000" dirty="0"/>
          </a:p>
          <a:p>
            <a:pPr algn="just"/>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01" t="8052" r="4357"/>
          <a:stretch/>
        </p:blipFill>
        <p:spPr>
          <a:xfrm>
            <a:off x="28575" y="0"/>
            <a:ext cx="9115425" cy="5538093"/>
          </a:xfrm>
          <a:prstGeom prst="rect">
            <a:avLst/>
          </a:prstGeom>
          <a:ln w="28575">
            <a:solidFill>
              <a:schemeClr val="tx1"/>
            </a:solidFill>
          </a:ln>
        </p:spPr>
      </p:pic>
      <p:sp>
        <p:nvSpPr>
          <p:cNvPr id="3" name="TextBox 2"/>
          <p:cNvSpPr txBox="1"/>
          <p:nvPr/>
        </p:nvSpPr>
        <p:spPr>
          <a:xfrm>
            <a:off x="0" y="5657671"/>
            <a:ext cx="9144000" cy="1200329"/>
          </a:xfrm>
          <a:prstGeom prst="rect">
            <a:avLst/>
          </a:prstGeom>
          <a:noFill/>
        </p:spPr>
        <p:txBody>
          <a:bodyPr wrap="square" rtlCol="0">
            <a:spAutoFit/>
          </a:bodyPr>
          <a:lstStyle/>
          <a:p>
            <a:pPr algn="just"/>
            <a:r>
              <a:rPr lang="en-IN" sz="2400" b="1" dirty="0">
                <a:latin typeface="Times New Roman" pitchFamily="18" charset="0"/>
                <a:cs typeface="Times New Roman" pitchFamily="18" charset="0"/>
              </a:rPr>
              <a:t>Focus group facilities </a:t>
            </a:r>
            <a:r>
              <a:rPr lang="en-IN" sz="2400" b="1" dirty="0" smtClean="0">
                <a:latin typeface="Times New Roman" pitchFamily="18" charset="0"/>
                <a:cs typeface="Times New Roman" pitchFamily="18" charset="0"/>
              </a:rPr>
              <a:t>typically include </a:t>
            </a:r>
            <a:r>
              <a:rPr lang="en-IN" sz="2400" b="1" dirty="0">
                <a:latin typeface="Times New Roman" pitchFamily="18" charset="0"/>
                <a:cs typeface="Times New Roman" pitchFamily="18" charset="0"/>
              </a:rPr>
              <a:t>a comfortable </a:t>
            </a:r>
            <a:r>
              <a:rPr lang="en-IN" sz="2400" b="1" dirty="0" smtClean="0">
                <a:latin typeface="Times New Roman" pitchFamily="18" charset="0"/>
                <a:cs typeface="Times New Roman" pitchFamily="18" charset="0"/>
              </a:rPr>
              <a:t>room for </a:t>
            </a:r>
            <a:r>
              <a:rPr lang="en-IN" sz="2400" b="1" dirty="0">
                <a:latin typeface="Times New Roman" pitchFamily="18" charset="0"/>
                <a:cs typeface="Times New Roman" pitchFamily="18" charset="0"/>
              </a:rPr>
              <a:t>respondents, </a:t>
            </a:r>
            <a:r>
              <a:rPr lang="en-IN" sz="2400" b="1" dirty="0" smtClean="0">
                <a:latin typeface="Times New Roman" pitchFamily="18" charset="0"/>
                <a:cs typeface="Times New Roman" pitchFamily="18" charset="0"/>
              </a:rPr>
              <a:t>recording equipment</a:t>
            </a:r>
            <a:r>
              <a:rPr lang="en-IN" sz="2400" b="1" dirty="0">
                <a:latin typeface="Times New Roman" pitchFamily="18" charset="0"/>
                <a:cs typeface="Times New Roman" pitchFamily="18" charset="0"/>
              </a:rPr>
              <a:t>, and a </a:t>
            </a:r>
            <a:r>
              <a:rPr lang="en-IN" sz="2400" b="1" dirty="0" smtClean="0">
                <a:latin typeface="Times New Roman" pitchFamily="18" charset="0"/>
                <a:cs typeface="Times New Roman" pitchFamily="18" charset="0"/>
              </a:rPr>
              <a:t>viewing room </a:t>
            </a:r>
            <a:r>
              <a:rPr lang="en-IN" sz="2400" b="1" dirty="0">
                <a:latin typeface="Times New Roman" pitchFamily="18" charset="0"/>
                <a:cs typeface="Times New Roman" pitchFamily="18" charset="0"/>
              </a:rPr>
              <a:t>via a two-way mirror.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133600"/>
            <a:ext cx="3831690" cy="523220"/>
          </a:xfrm>
          <a:prstGeom prst="rect">
            <a:avLst/>
          </a:prstGeom>
        </p:spPr>
        <p:txBody>
          <a:bodyPr wrap="none">
            <a:spAutoFit/>
          </a:bodyPr>
          <a:lstStyle/>
          <a:p>
            <a:r>
              <a:rPr lang="en-IN" sz="2800" b="1" dirty="0" smtClean="0">
                <a:latin typeface="Times New Roman" pitchFamily="18" charset="0"/>
                <a:cs typeface="Times New Roman" pitchFamily="18" charset="0"/>
              </a:rPr>
              <a:t>DEPTH INTERVIEWS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6583"/>
            <a:ext cx="9144000" cy="6124754"/>
          </a:xfrm>
          <a:prstGeom prst="rect">
            <a:avLst/>
          </a:prstGeom>
        </p:spPr>
        <p:txBody>
          <a:bodyPr wrap="square">
            <a:spAutoFit/>
          </a:bodyPr>
          <a:lstStyle/>
          <a:p>
            <a:r>
              <a:rPr lang="en-IN" sz="2400" b="1" dirty="0" smtClean="0">
                <a:latin typeface="Times New Roman" pitchFamily="18" charset="0"/>
                <a:cs typeface="Times New Roman" pitchFamily="18" charset="0"/>
              </a:rPr>
              <a:t>DEPTH INTERVIEWS</a:t>
            </a:r>
          </a:p>
          <a:p>
            <a:endParaRPr lang="en-IN" sz="2400"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depth interview is a one-on-one </a:t>
            </a:r>
            <a:r>
              <a:rPr lang="en-IN" sz="2400" dirty="0" smtClean="0">
                <a:latin typeface="Times New Roman" pitchFamily="18" charset="0"/>
                <a:cs typeface="Times New Roman" pitchFamily="18" charset="0"/>
              </a:rPr>
              <a:t>interview between </a:t>
            </a:r>
            <a:r>
              <a:rPr lang="en-IN" sz="2400" dirty="0">
                <a:latin typeface="Times New Roman" pitchFamily="18" charset="0"/>
                <a:cs typeface="Times New Roman" pitchFamily="18" charset="0"/>
              </a:rPr>
              <a:t>a professional researcher and a research respondent.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interviewer’s role is critical in a depth interview. He or </a:t>
            </a:r>
            <a:r>
              <a:rPr lang="en-IN" sz="2400" dirty="0" smtClean="0">
                <a:latin typeface="Times New Roman" pitchFamily="18" charset="0"/>
                <a:cs typeface="Times New Roman" pitchFamily="18" charset="0"/>
              </a:rPr>
              <a:t>she must </a:t>
            </a:r>
            <a:r>
              <a:rPr lang="en-IN" sz="2400" dirty="0">
                <a:latin typeface="Times New Roman" pitchFamily="18" charset="0"/>
                <a:cs typeface="Times New Roman" pitchFamily="18" charset="0"/>
              </a:rPr>
              <a:t>be a highly skilled individual who can </a:t>
            </a:r>
            <a:r>
              <a:rPr lang="en-IN" sz="2400" u="sng" dirty="0">
                <a:latin typeface="Times New Roman" pitchFamily="18" charset="0"/>
                <a:cs typeface="Times New Roman" pitchFamily="18" charset="0"/>
              </a:rPr>
              <a:t>encourage the respondent to talk freely without </a:t>
            </a:r>
            <a:r>
              <a:rPr lang="en-IN" sz="2400" u="sng" dirty="0" smtClean="0">
                <a:latin typeface="Times New Roman" pitchFamily="18" charset="0"/>
                <a:cs typeface="Times New Roman" pitchFamily="18" charset="0"/>
              </a:rPr>
              <a:t>influencing the </a:t>
            </a:r>
            <a:r>
              <a:rPr lang="en-IN" sz="2400" u="sng" dirty="0">
                <a:latin typeface="Times New Roman" pitchFamily="18" charset="0"/>
                <a:cs typeface="Times New Roman" pitchFamily="18" charset="0"/>
              </a:rPr>
              <a:t>direction of the conversation. Probing questions are critical</a:t>
            </a:r>
            <a:r>
              <a:rPr lang="en-IN" sz="2400" u="sng" dirty="0" smtClean="0">
                <a:latin typeface="Times New Roman" pitchFamily="18" charset="0"/>
                <a:cs typeface="Times New Roman" pitchFamily="18" charset="0"/>
              </a:rPr>
              <a:t>.</a:t>
            </a:r>
          </a:p>
          <a:p>
            <a:pPr algn="just"/>
            <a:endParaRPr lang="en-IN"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is a qualitative interview and as such is based upon conversation, with the emphasis on  researchers asking questions and listening, and participants answering</a:t>
            </a:r>
            <a:r>
              <a:rPr lang="en-US" sz="2000" dirty="0" smtClean="0">
                <a:latin typeface="Times New Roman" pitchFamily="18" charset="0"/>
                <a:cs typeface="Times New Roman" pitchFamily="18" charset="0"/>
              </a:rPr>
              <a:t>.</a:t>
            </a:r>
          </a:p>
          <a:p>
            <a:pPr algn="just"/>
            <a:endParaRPr lang="en-US" sz="2000" dirty="0" smtClean="0"/>
          </a:p>
          <a:p>
            <a:pPr algn="just"/>
            <a:endParaRPr lang="en-US"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09800"/>
            <a:ext cx="6941865" cy="1384995"/>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OBSERVATION </a:t>
            </a:r>
          </a:p>
          <a:p>
            <a:pPr algn="ctr"/>
            <a:endParaRPr lang="en-US" sz="2800" b="1"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Details in slides of observation</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719</Words>
  <Application>Microsoft Office PowerPoint</Application>
  <PresentationFormat>On-screen Show (4:3)</PresentationFormat>
  <Paragraphs>88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sairaj</cp:lastModifiedBy>
  <cp:revision>120</cp:revision>
  <dcterms:created xsi:type="dcterms:W3CDTF">2006-08-16T00:00:00Z</dcterms:created>
  <dcterms:modified xsi:type="dcterms:W3CDTF">2018-01-28T14:56:28Z</dcterms:modified>
</cp:coreProperties>
</file>