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70" r:id="rId6"/>
    <p:sldId id="259" r:id="rId7"/>
    <p:sldId id="260" r:id="rId8"/>
    <p:sldId id="261" r:id="rId9"/>
    <p:sldId id="262" r:id="rId10"/>
    <p:sldId id="263" r:id="rId11"/>
    <p:sldId id="264" r:id="rId12"/>
    <p:sldId id="267" r:id="rId13"/>
    <p:sldId id="271"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734206-4154-43DF-97F3-A5066ECFE31D}" type="datetimeFigureOut">
              <a:rPr lang="en-US" smtClean="0"/>
              <a:pPr/>
              <a:t>30-Jul-22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7ADC2-F7FD-4DFD-A76E-EB6A133D1E94}" type="slidenum">
              <a:rPr lang="en-US" smtClean="0"/>
              <a:pPr/>
              <a:t>‹#›</a:t>
            </a:fld>
            <a:endParaRPr lang="en-US"/>
          </a:p>
        </p:txBody>
      </p:sp>
    </p:spTree>
    <p:extLst>
      <p:ext uri="{BB962C8B-B14F-4D97-AF65-F5344CB8AC3E}">
        <p14:creationId xmlns:p14="http://schemas.microsoft.com/office/powerpoint/2010/main" val="1569511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734206-4154-43DF-97F3-A5066ECFE31D}" type="datetimeFigureOut">
              <a:rPr lang="en-US" smtClean="0"/>
              <a:pPr/>
              <a:t>30-Jul-22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7ADC2-F7FD-4DFD-A76E-EB6A133D1E94}" type="slidenum">
              <a:rPr lang="en-US" smtClean="0"/>
              <a:pPr/>
              <a:t>‹#›</a:t>
            </a:fld>
            <a:endParaRPr lang="en-US"/>
          </a:p>
        </p:txBody>
      </p:sp>
    </p:spTree>
    <p:extLst>
      <p:ext uri="{BB962C8B-B14F-4D97-AF65-F5344CB8AC3E}">
        <p14:creationId xmlns:p14="http://schemas.microsoft.com/office/powerpoint/2010/main" val="143436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734206-4154-43DF-97F3-A5066ECFE31D}" type="datetimeFigureOut">
              <a:rPr lang="en-US" smtClean="0"/>
              <a:pPr/>
              <a:t>30-Jul-22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7ADC2-F7FD-4DFD-A76E-EB6A133D1E94}" type="slidenum">
              <a:rPr lang="en-US" smtClean="0"/>
              <a:pPr/>
              <a:t>‹#›</a:t>
            </a:fld>
            <a:endParaRPr lang="en-US"/>
          </a:p>
        </p:txBody>
      </p:sp>
    </p:spTree>
    <p:extLst>
      <p:ext uri="{BB962C8B-B14F-4D97-AF65-F5344CB8AC3E}">
        <p14:creationId xmlns:p14="http://schemas.microsoft.com/office/powerpoint/2010/main" val="575088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734206-4154-43DF-97F3-A5066ECFE31D}" type="datetimeFigureOut">
              <a:rPr lang="en-US" smtClean="0"/>
              <a:pPr/>
              <a:t>30-Jul-22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7ADC2-F7FD-4DFD-A76E-EB6A133D1E94}" type="slidenum">
              <a:rPr lang="en-US" smtClean="0"/>
              <a:pPr/>
              <a:t>‹#›</a:t>
            </a:fld>
            <a:endParaRPr lang="en-US"/>
          </a:p>
        </p:txBody>
      </p:sp>
    </p:spTree>
    <p:extLst>
      <p:ext uri="{BB962C8B-B14F-4D97-AF65-F5344CB8AC3E}">
        <p14:creationId xmlns:p14="http://schemas.microsoft.com/office/powerpoint/2010/main" val="83342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34206-4154-43DF-97F3-A5066ECFE31D}" type="datetimeFigureOut">
              <a:rPr lang="en-US" smtClean="0"/>
              <a:pPr/>
              <a:t>30-Jul-22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7ADC2-F7FD-4DFD-A76E-EB6A133D1E94}" type="slidenum">
              <a:rPr lang="en-US" smtClean="0"/>
              <a:pPr/>
              <a:t>‹#›</a:t>
            </a:fld>
            <a:endParaRPr lang="en-US"/>
          </a:p>
        </p:txBody>
      </p:sp>
    </p:spTree>
    <p:extLst>
      <p:ext uri="{BB962C8B-B14F-4D97-AF65-F5344CB8AC3E}">
        <p14:creationId xmlns:p14="http://schemas.microsoft.com/office/powerpoint/2010/main" val="200402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734206-4154-43DF-97F3-A5066ECFE31D}" type="datetimeFigureOut">
              <a:rPr lang="en-US" smtClean="0"/>
              <a:pPr/>
              <a:t>30-Jul-22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7ADC2-F7FD-4DFD-A76E-EB6A133D1E94}" type="slidenum">
              <a:rPr lang="en-US" smtClean="0"/>
              <a:pPr/>
              <a:t>‹#›</a:t>
            </a:fld>
            <a:endParaRPr lang="en-US"/>
          </a:p>
        </p:txBody>
      </p:sp>
    </p:spTree>
    <p:extLst>
      <p:ext uri="{BB962C8B-B14F-4D97-AF65-F5344CB8AC3E}">
        <p14:creationId xmlns:p14="http://schemas.microsoft.com/office/powerpoint/2010/main" val="1226797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734206-4154-43DF-97F3-A5066ECFE31D}" type="datetimeFigureOut">
              <a:rPr lang="en-US" smtClean="0"/>
              <a:pPr/>
              <a:t>30-Jul-22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17ADC2-F7FD-4DFD-A76E-EB6A133D1E94}" type="slidenum">
              <a:rPr lang="en-US" smtClean="0"/>
              <a:pPr/>
              <a:t>‹#›</a:t>
            </a:fld>
            <a:endParaRPr lang="en-US"/>
          </a:p>
        </p:txBody>
      </p:sp>
    </p:spTree>
    <p:extLst>
      <p:ext uri="{BB962C8B-B14F-4D97-AF65-F5344CB8AC3E}">
        <p14:creationId xmlns:p14="http://schemas.microsoft.com/office/powerpoint/2010/main" val="3970135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734206-4154-43DF-97F3-A5066ECFE31D}" type="datetimeFigureOut">
              <a:rPr lang="en-US" smtClean="0"/>
              <a:pPr/>
              <a:t>30-Jul-22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17ADC2-F7FD-4DFD-A76E-EB6A133D1E94}" type="slidenum">
              <a:rPr lang="en-US" smtClean="0"/>
              <a:pPr/>
              <a:t>‹#›</a:t>
            </a:fld>
            <a:endParaRPr lang="en-US"/>
          </a:p>
        </p:txBody>
      </p:sp>
    </p:spTree>
    <p:extLst>
      <p:ext uri="{BB962C8B-B14F-4D97-AF65-F5344CB8AC3E}">
        <p14:creationId xmlns:p14="http://schemas.microsoft.com/office/powerpoint/2010/main" val="337062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34206-4154-43DF-97F3-A5066ECFE31D}" type="datetimeFigureOut">
              <a:rPr lang="en-US" smtClean="0"/>
              <a:pPr/>
              <a:t>30-Jul-22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17ADC2-F7FD-4DFD-A76E-EB6A133D1E94}" type="slidenum">
              <a:rPr lang="en-US" smtClean="0"/>
              <a:pPr/>
              <a:t>‹#›</a:t>
            </a:fld>
            <a:endParaRPr lang="en-US"/>
          </a:p>
        </p:txBody>
      </p:sp>
    </p:spTree>
    <p:extLst>
      <p:ext uri="{BB962C8B-B14F-4D97-AF65-F5344CB8AC3E}">
        <p14:creationId xmlns:p14="http://schemas.microsoft.com/office/powerpoint/2010/main" val="183233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34206-4154-43DF-97F3-A5066ECFE31D}" type="datetimeFigureOut">
              <a:rPr lang="en-US" smtClean="0"/>
              <a:pPr/>
              <a:t>30-Jul-22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7ADC2-F7FD-4DFD-A76E-EB6A133D1E94}" type="slidenum">
              <a:rPr lang="en-US" smtClean="0"/>
              <a:pPr/>
              <a:t>‹#›</a:t>
            </a:fld>
            <a:endParaRPr lang="en-US"/>
          </a:p>
        </p:txBody>
      </p:sp>
    </p:spTree>
    <p:extLst>
      <p:ext uri="{BB962C8B-B14F-4D97-AF65-F5344CB8AC3E}">
        <p14:creationId xmlns:p14="http://schemas.microsoft.com/office/powerpoint/2010/main" val="418257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34206-4154-43DF-97F3-A5066ECFE31D}" type="datetimeFigureOut">
              <a:rPr lang="en-US" smtClean="0"/>
              <a:pPr/>
              <a:t>30-Jul-22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7ADC2-F7FD-4DFD-A76E-EB6A133D1E94}" type="slidenum">
              <a:rPr lang="en-US" smtClean="0"/>
              <a:pPr/>
              <a:t>‹#›</a:t>
            </a:fld>
            <a:endParaRPr lang="en-US"/>
          </a:p>
        </p:txBody>
      </p:sp>
    </p:spTree>
    <p:extLst>
      <p:ext uri="{BB962C8B-B14F-4D97-AF65-F5344CB8AC3E}">
        <p14:creationId xmlns:p14="http://schemas.microsoft.com/office/powerpoint/2010/main" val="143060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734206-4154-43DF-97F3-A5066ECFE31D}" type="datetimeFigureOut">
              <a:rPr lang="en-US" smtClean="0"/>
              <a:pPr/>
              <a:t>30-Jul-22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7ADC2-F7FD-4DFD-A76E-EB6A133D1E94}" type="slidenum">
              <a:rPr lang="en-US" smtClean="0"/>
              <a:pPr/>
              <a:t>‹#›</a:t>
            </a:fld>
            <a:endParaRPr lang="en-US"/>
          </a:p>
        </p:txBody>
      </p:sp>
    </p:spTree>
    <p:extLst>
      <p:ext uri="{BB962C8B-B14F-4D97-AF65-F5344CB8AC3E}">
        <p14:creationId xmlns:p14="http://schemas.microsoft.com/office/powerpoint/2010/main" val="2969112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88913" y="1829872"/>
            <a:ext cx="4890891" cy="707886"/>
          </a:xfrm>
          <a:prstGeom prst="rect">
            <a:avLst/>
          </a:prstGeom>
        </p:spPr>
        <p:txBody>
          <a:bodyPr wrap="none">
            <a:spAutoFit/>
          </a:bodyPr>
          <a:lstStyle/>
          <a:p>
            <a:r>
              <a:rPr lang="en-US" sz="4000" dirty="0">
                <a:latin typeface="Franklin Gothic Medium" panose="020B0603020102020204" pitchFamily="34" charset="0"/>
              </a:rPr>
              <a:t>SURVEY TECHNIQUES</a:t>
            </a:r>
            <a:endParaRPr lang="en-US" sz="4000" dirty="0"/>
          </a:p>
        </p:txBody>
      </p:sp>
    </p:spTree>
    <p:extLst>
      <p:ext uri="{BB962C8B-B14F-4D97-AF65-F5344CB8AC3E}">
        <p14:creationId xmlns:p14="http://schemas.microsoft.com/office/powerpoint/2010/main" val="249514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28382"/>
            <a:ext cx="12192000" cy="4893647"/>
          </a:xfrm>
          <a:prstGeom prst="rect">
            <a:avLst/>
          </a:prstGeom>
        </p:spPr>
        <p:txBody>
          <a:bodyPr wrap="square">
            <a:spAutoFit/>
          </a:bodyPr>
          <a:lstStyle/>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solidFill>
                  <a:srgbClr val="00B050"/>
                </a:solidFill>
                <a:latin typeface="Times New Roman" panose="02020603050405020304" pitchFamily="18" charset="0"/>
                <a:cs typeface="Times New Roman" panose="02020603050405020304" pitchFamily="18" charset="0"/>
              </a:rPr>
              <a:t>Computer-assisted personal interviews (CAPI)</a:t>
            </a:r>
          </a:p>
          <a:p>
            <a:pPr algn="just"/>
            <a:endParaRPr lang="en-US" sz="2400" b="1" dirty="0">
              <a:solidFill>
                <a:srgbClr val="00B050"/>
              </a:solidFill>
              <a:latin typeface="Times New Roman" panose="02020603050405020304" pitchFamily="18" charset="0"/>
              <a:cs typeface="Times New Roman" panose="02020603050405020304" pitchFamily="18" charset="0"/>
            </a:endParaRPr>
          </a:p>
          <a:p>
            <a:pPr algn="just"/>
            <a:r>
              <a:rPr lang="en-US" sz="2400" dirty="0">
                <a:solidFill>
                  <a:srgbClr val="00B050"/>
                </a:solidFill>
                <a:latin typeface="Times New Roman" panose="02020603050405020304" pitchFamily="18" charset="0"/>
                <a:cs typeface="Times New Roman" panose="02020603050405020304" pitchFamily="18" charset="0"/>
              </a:rPr>
              <a:t>In CAPI, the third form of personal interviewing, the respondent sits in front of a computer terminal and answers a questionnaire on the screen by using the keyboard or a mouse.</a:t>
            </a:r>
          </a:p>
          <a:p>
            <a:pPr algn="just"/>
            <a:endParaRPr lang="en-US" sz="2400" dirty="0">
              <a:solidFill>
                <a:srgbClr val="00B050"/>
              </a:solidFill>
              <a:latin typeface="Times New Roman" panose="02020603050405020304" pitchFamily="18" charset="0"/>
              <a:cs typeface="Times New Roman" panose="02020603050405020304" pitchFamily="18" charset="0"/>
            </a:endParaRPr>
          </a:p>
          <a:p>
            <a:pPr algn="just"/>
            <a:r>
              <a:rPr lang="en-US" sz="2400" dirty="0">
                <a:solidFill>
                  <a:srgbClr val="00B050"/>
                </a:solidFill>
                <a:latin typeface="Times New Roman" panose="02020603050405020304" pitchFamily="18" charset="0"/>
                <a:cs typeface="Times New Roman" panose="02020603050405020304" pitchFamily="18" charset="0"/>
              </a:rPr>
              <a:t>There are several user-friendly electronic packages that design relatively simple questions for the respondent to understand. Help screens and courteous error messages are also provided. The colorful screens and on- and off-screen stimuli can all contribute to making the interview process interesting and stimulating. This method has been classified as a personal interview technique because an interviewer is usually present to serve as a host or hostess and to guide the respondent as needed.</a:t>
            </a:r>
          </a:p>
          <a:p>
            <a:pPr algn="just"/>
            <a:endParaRPr lang="en-US" sz="2400" dirty="0">
              <a:solidFill>
                <a:srgbClr val="231F20"/>
              </a:solidFill>
              <a:latin typeface="Times New Roman" panose="02020603050405020304" pitchFamily="18" charset="0"/>
              <a:cs typeface="Times New Roman" panose="02020603050405020304" pitchFamily="18" charset="0"/>
            </a:endParaRPr>
          </a:p>
        </p:txBody>
      </p:sp>
      <p:pic>
        <p:nvPicPr>
          <p:cNvPr id="1026" name="Picture 2" descr="http://america.pink/images/1/0/6/0/2/2/8/en/1-computer-assisted-personal-interview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213" y="0"/>
            <a:ext cx="4649787" cy="231653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ttp://www.institutophd.com.br/blog/wp-content/uploads/2011/11/Entrevistas-CAP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519"/>
            <a:ext cx="3529013" cy="224790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10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2453"/>
            <a:ext cx="12192000" cy="415498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Traditional mail surveys</a:t>
            </a:r>
          </a:p>
          <a:p>
            <a:r>
              <a:rPr lang="en-US" sz="2400" dirty="0">
                <a:latin typeface="Times New Roman" panose="02020603050405020304" pitchFamily="18" charset="0"/>
                <a:cs typeface="Times New Roman" panose="02020603050405020304" pitchFamily="18" charset="0"/>
              </a:rPr>
              <a:t> </a:t>
            </a:r>
          </a:p>
          <a:p>
            <a:pPr algn="just"/>
            <a:r>
              <a:rPr lang="en-US" sz="2400" dirty="0">
                <a:solidFill>
                  <a:srgbClr val="231F20"/>
                </a:solidFill>
                <a:latin typeface="Times New Roman" panose="02020603050405020304" pitchFamily="18" charset="0"/>
                <a:cs typeface="Times New Roman" panose="02020603050405020304" pitchFamily="18" charset="0"/>
              </a:rPr>
              <a:t>In the traditional mail survey, questionnaires are mailed to preselected potential respondents. A typical mail survey package consists of the outgoing envelope, cover letter, questionnaire, return envelope and possibly an incentive.</a:t>
            </a: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algn="just"/>
            <a:r>
              <a:rPr lang="en-US" sz="2400" dirty="0">
                <a:solidFill>
                  <a:srgbClr val="231F20"/>
                </a:solidFill>
                <a:latin typeface="Times New Roman" panose="02020603050405020304" pitchFamily="18" charset="0"/>
                <a:cs typeface="Times New Roman" panose="02020603050405020304" pitchFamily="18" charset="0"/>
              </a:rPr>
              <a:t>The respondents complete and return the questionnaires. There is no verbal interaction between the researcher and the respondent in the survey process.</a:t>
            </a: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algn="just"/>
            <a:r>
              <a:rPr lang="en-US" sz="2400" dirty="0">
                <a:solidFill>
                  <a:srgbClr val="231F20"/>
                </a:solidFill>
                <a:latin typeface="Times New Roman" panose="02020603050405020304" pitchFamily="18" charset="0"/>
                <a:cs typeface="Times New Roman" panose="02020603050405020304" pitchFamily="18" charset="0"/>
              </a:rPr>
              <a:t>There may be an initial contact with potential respondents, to establish who is the correct person to send the questionnaire to, and to motivate them before they receive the survey.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07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4440"/>
            <a:ext cx="12192000" cy="452431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Mail panels</a:t>
            </a:r>
          </a:p>
          <a:p>
            <a:endParaRPr lang="en-US" sz="2400" b="1" dirty="0">
              <a:solidFill>
                <a:srgbClr val="1D3B85"/>
              </a:solidFill>
              <a:latin typeface="Times New Roman" panose="02020603050405020304" pitchFamily="18" charset="0"/>
              <a:cs typeface="Times New Roman" panose="02020603050405020304" pitchFamily="18" charset="0"/>
            </a:endParaRPr>
          </a:p>
          <a:p>
            <a:pPr algn="just"/>
            <a:r>
              <a:rPr lang="en-US" sz="2400" dirty="0">
                <a:solidFill>
                  <a:srgbClr val="231F20"/>
                </a:solidFill>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mail panel consists of a large, nationally </a:t>
            </a:r>
            <a:r>
              <a:rPr lang="en-US" sz="2400" dirty="0">
                <a:solidFill>
                  <a:srgbClr val="231F20"/>
                </a:solidFill>
                <a:latin typeface="Times New Roman" panose="02020603050405020304" pitchFamily="18" charset="0"/>
                <a:cs typeface="Times New Roman" panose="02020603050405020304" pitchFamily="18" charset="0"/>
              </a:rPr>
              <a:t>representative sample of households that have agreed to participate in periodic mail questionnaires and product tests.</a:t>
            </a:r>
          </a:p>
          <a:p>
            <a:endParaRPr lang="en-US" sz="2400" dirty="0">
              <a:solidFill>
                <a:srgbClr val="231F20"/>
              </a:solidFill>
              <a:latin typeface="Times New Roman" panose="02020603050405020304" pitchFamily="18" charset="0"/>
              <a:cs typeface="Times New Roman" panose="02020603050405020304" pitchFamily="18" charset="0"/>
            </a:endParaRPr>
          </a:p>
          <a:p>
            <a:pPr algn="just"/>
            <a:r>
              <a:rPr lang="en-US" sz="2400" dirty="0">
                <a:solidFill>
                  <a:srgbClr val="231F20"/>
                </a:solidFill>
                <a:latin typeface="Times New Roman" panose="02020603050405020304" pitchFamily="18" charset="0"/>
                <a:cs typeface="Times New Roman" panose="02020603050405020304" pitchFamily="18" charset="0"/>
              </a:rPr>
              <a:t>A pre-recruited panel that is willing to participate makes it easier to set up a product test and  conduct interviews after the test. Panels are made up of a ‘pool’ of individuals or households who have agreed to be available for surveys of widely varying types and topics. The households are compensated with various incentives. </a:t>
            </a: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algn="just"/>
            <a:r>
              <a:rPr lang="en-US" sz="2400" dirty="0">
                <a:solidFill>
                  <a:srgbClr val="231F20"/>
                </a:solidFill>
                <a:latin typeface="Times New Roman" panose="02020603050405020304" pitchFamily="18" charset="0"/>
                <a:cs typeface="Times New Roman" panose="02020603050405020304" pitchFamily="18" charset="0"/>
              </a:rPr>
              <a:t>Mail panels can be used to obtain information from the same respondents repeatedly. Thus, they can be used to implement a longitudinal design. </a:t>
            </a:r>
          </a:p>
        </p:txBody>
      </p:sp>
    </p:spTree>
    <p:extLst>
      <p:ext uri="{BB962C8B-B14F-4D97-AF65-F5344CB8AC3E}">
        <p14:creationId xmlns:p14="http://schemas.microsoft.com/office/powerpoint/2010/main" val="403172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49632"/>
            <a:ext cx="12191999" cy="2677656"/>
          </a:xfrm>
          <a:prstGeom prst="rect">
            <a:avLst/>
          </a:prstGeom>
        </p:spPr>
        <p:txBody>
          <a:bodyPr wrap="square">
            <a:spAutoFit/>
          </a:bodyPr>
          <a:lstStyle/>
          <a:p>
            <a:r>
              <a:rPr lang="en-US" sz="2400" b="1" dirty="0" err="1">
                <a:latin typeface="Times New Roman" panose="02020603050405020304" pitchFamily="18" charset="0"/>
                <a:cs typeface="Times New Roman" panose="02020603050405020304" pitchFamily="18" charset="0"/>
              </a:rPr>
              <a:t>Sugging</a:t>
            </a: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solidFill>
                  <a:srgbClr val="231F20"/>
                </a:solidFill>
                <a:latin typeface="Times New Roman" panose="02020603050405020304" pitchFamily="18" charset="0"/>
                <a:cs typeface="Times New Roman" panose="02020603050405020304" pitchFamily="18" charset="0"/>
              </a:rPr>
              <a:t>The use of marketing research to deliberately disguise a sales effort.</a:t>
            </a:r>
          </a:p>
          <a:p>
            <a:endParaRPr lang="en-US" sz="2400" dirty="0">
              <a:solidFill>
                <a:srgbClr val="231F20"/>
              </a:solidFill>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Frugging</a:t>
            </a:r>
            <a:r>
              <a:rPr lang="en-US" sz="2400" b="1" dirty="0">
                <a:latin typeface="Times New Roman" panose="02020603050405020304" pitchFamily="18" charset="0"/>
                <a:cs typeface="Times New Roman" panose="02020603050405020304" pitchFamily="18" charset="0"/>
              </a:rPr>
              <a:t> </a:t>
            </a:r>
          </a:p>
          <a:p>
            <a:endParaRPr lang="en-US" sz="2400" b="1" dirty="0">
              <a:latin typeface="Times New Roman" panose="02020603050405020304" pitchFamily="18" charset="0"/>
              <a:cs typeface="Times New Roman" panose="02020603050405020304" pitchFamily="18" charset="0"/>
            </a:endParaRPr>
          </a:p>
          <a:p>
            <a:r>
              <a:rPr lang="en-US" sz="2400" dirty="0">
                <a:solidFill>
                  <a:srgbClr val="231F20"/>
                </a:solidFill>
                <a:latin typeface="Times New Roman" panose="02020603050405020304" pitchFamily="18" charset="0"/>
                <a:cs typeface="Times New Roman" panose="02020603050405020304" pitchFamily="18" charset="0"/>
              </a:rPr>
              <a:t>The use of marketing research to deliberately disguise fundraising activities.</a:t>
            </a:r>
          </a:p>
        </p:txBody>
      </p:sp>
    </p:spTree>
    <p:extLst>
      <p:ext uri="{BB962C8B-B14F-4D97-AF65-F5344CB8AC3E}">
        <p14:creationId xmlns:p14="http://schemas.microsoft.com/office/powerpoint/2010/main" val="26617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9101" y="2314575"/>
            <a:ext cx="3442161"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67784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51FE64-059E-AC57-EAEA-BF01A7CB08A3}"/>
              </a:ext>
            </a:extLst>
          </p:cNvPr>
          <p:cNvPicPr>
            <a:picLocks noChangeAspect="1"/>
          </p:cNvPicPr>
          <p:nvPr/>
        </p:nvPicPr>
        <p:blipFill>
          <a:blip r:embed="rId2"/>
          <a:stretch>
            <a:fillRect/>
          </a:stretch>
        </p:blipFill>
        <p:spPr>
          <a:xfrm>
            <a:off x="3546373" y="209165"/>
            <a:ext cx="8517808" cy="6439669"/>
          </a:xfrm>
          <a:prstGeom prst="rect">
            <a:avLst/>
          </a:prstGeom>
        </p:spPr>
      </p:pic>
      <p:sp>
        <p:nvSpPr>
          <p:cNvPr id="5" name="TextBox 4">
            <a:extLst>
              <a:ext uri="{FF2B5EF4-FFF2-40B4-BE49-F238E27FC236}">
                <a16:creationId xmlns:a16="http://schemas.microsoft.com/office/drawing/2014/main" id="{3A9FB4FB-2C1D-4ADC-3575-11F877D8FBE9}"/>
              </a:ext>
            </a:extLst>
          </p:cNvPr>
          <p:cNvSpPr txBox="1"/>
          <p:nvPr/>
        </p:nvSpPr>
        <p:spPr>
          <a:xfrm>
            <a:off x="247035" y="5725504"/>
            <a:ext cx="3100849" cy="923330"/>
          </a:xfrm>
          <a:prstGeom prst="rect">
            <a:avLst/>
          </a:prstGeom>
          <a:noFill/>
        </p:spPr>
        <p:txBody>
          <a:bodyPr wrap="square">
            <a:spAutoFit/>
          </a:bodyPr>
          <a:lstStyle/>
          <a:p>
            <a:r>
              <a:rPr lang="en-US" dirty="0"/>
              <a:t>Fielding, Nigel - The Sage handbook of online research methods, 2e (2017)</a:t>
            </a:r>
          </a:p>
        </p:txBody>
      </p:sp>
    </p:spTree>
    <p:extLst>
      <p:ext uri="{BB962C8B-B14F-4D97-AF65-F5344CB8AC3E}">
        <p14:creationId xmlns:p14="http://schemas.microsoft.com/office/powerpoint/2010/main" val="796484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69300"/>
            <a:ext cx="12192000" cy="452431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Survey techniques</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Techniques based upon the use of structured questionnaires given to a sample of a population.</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Respondents may be asked a variety of questions regarding their behavior, intentions, attitudes, awareness, motivations, and demographic and lifestyle characteristics. These questions may be asked verbally, in writing or via a computer, and the responses may be obtained in any of these forms.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‘Structured’ here refers to the degree of standardization imposed on the data collection process. In structured data collection, a formal questionnaire is prepared and the questions are asked in a prearranged order.</a:t>
            </a:r>
          </a:p>
        </p:txBody>
      </p:sp>
    </p:spTree>
    <p:extLst>
      <p:ext uri="{BB962C8B-B14F-4D97-AF65-F5344CB8AC3E}">
        <p14:creationId xmlns:p14="http://schemas.microsoft.com/office/powerpoint/2010/main" val="410896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60413"/>
            <a:ext cx="12192000" cy="267765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a typical questionnaire, most questions are fixed-response alternative questions that require the respondent to select from a predetermined set of responses.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Consider, for example, the following question, designed to measure a dimension of students’ attitudes towards the way they are assessed in marketing research classes: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2772"/>
          <a:stretch/>
        </p:blipFill>
        <p:spPr>
          <a:xfrm>
            <a:off x="171450" y="3995736"/>
            <a:ext cx="11718131" cy="1547813"/>
          </a:xfrm>
          <a:prstGeom prst="rect">
            <a:avLst/>
          </a:prstGeom>
          <a:ln w="28575">
            <a:solidFill>
              <a:schemeClr val="tx1"/>
            </a:solidFill>
          </a:ln>
        </p:spPr>
      </p:pic>
    </p:spTree>
    <p:extLst>
      <p:ext uri="{BB962C8B-B14F-4D97-AF65-F5344CB8AC3E}">
        <p14:creationId xmlns:p14="http://schemas.microsoft.com/office/powerpoint/2010/main" val="861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56868"/>
            <a:ext cx="12192000" cy="526297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Survey questionnaires may be administered in four major modes: </a:t>
            </a:r>
          </a:p>
          <a:p>
            <a:pPr algn="just"/>
            <a:endParaRPr lang="en-US" sz="2400" dirty="0">
              <a:latin typeface="Times New Roman" panose="02020603050405020304" pitchFamily="18" charset="0"/>
              <a:cs typeface="Times New Roman" panose="02020603050405020304" pitchFamily="18" charset="0"/>
            </a:endParaRPr>
          </a:p>
          <a:p>
            <a:pPr marL="457200" indent="-457200" algn="just">
              <a:buAutoNum type="arabicParenBoth"/>
            </a:pPr>
            <a:r>
              <a:rPr lang="en-US" sz="2400" dirty="0">
                <a:latin typeface="Times New Roman" panose="02020603050405020304" pitchFamily="18" charset="0"/>
                <a:cs typeface="Times New Roman" panose="02020603050405020304" pitchFamily="18" charset="0"/>
              </a:rPr>
              <a:t>Telephone interviews, </a:t>
            </a:r>
          </a:p>
          <a:p>
            <a:pPr marL="457200" indent="-457200" algn="just">
              <a:buAutoNum type="arabicParenBoth"/>
            </a:pPr>
            <a:r>
              <a:rPr lang="en-US" sz="2400" dirty="0">
                <a:latin typeface="Times New Roman" panose="02020603050405020304" pitchFamily="18" charset="0"/>
                <a:cs typeface="Times New Roman" panose="02020603050405020304" pitchFamily="18" charset="0"/>
              </a:rPr>
              <a:t>Personal interviews, </a:t>
            </a:r>
          </a:p>
          <a:p>
            <a:pPr marL="457200" indent="-457200" algn="just">
              <a:buAutoNum type="arabicParenBoth"/>
            </a:pPr>
            <a:r>
              <a:rPr lang="en-US" sz="2400" dirty="0">
                <a:latin typeface="Times New Roman" panose="02020603050405020304" pitchFamily="18" charset="0"/>
                <a:cs typeface="Times New Roman" panose="02020603050405020304" pitchFamily="18" charset="0"/>
              </a:rPr>
              <a:t>Mail interviews </a:t>
            </a:r>
          </a:p>
          <a:p>
            <a:pPr marL="457200" indent="-457200" algn="just">
              <a:buAutoNum type="arabicParenBoth"/>
            </a:pPr>
            <a:r>
              <a:rPr lang="en-US" sz="2400" dirty="0">
                <a:latin typeface="Times New Roman" panose="02020603050405020304" pitchFamily="18" charset="0"/>
                <a:cs typeface="Times New Roman" panose="02020603050405020304" pitchFamily="18" charset="0"/>
              </a:rPr>
              <a:t>Electronic interviews</a:t>
            </a:r>
          </a:p>
          <a:p>
            <a:pPr marL="457200" indent="-457200" algn="just">
              <a:buAutoNum type="arabicParenBoth"/>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Telephone interviews may be further classified as traditional telephone interviews and computer-assisted telephone interviews (CATIs). </a:t>
            </a:r>
          </a:p>
          <a:p>
            <a:pPr algn="just"/>
            <a:r>
              <a:rPr lang="en-US" sz="2400" dirty="0">
                <a:latin typeface="Times New Roman" panose="02020603050405020304" pitchFamily="18" charset="0"/>
                <a:cs typeface="Times New Roman" panose="02020603050405020304" pitchFamily="18" charset="0"/>
              </a:rPr>
              <a:t>Personal interviews may be conducted in the home or office, as street interviews, or as computer-assisted personal interviews (CAPIs). </a:t>
            </a:r>
          </a:p>
          <a:p>
            <a:pPr algn="just"/>
            <a:r>
              <a:rPr lang="en-US" sz="2400" dirty="0">
                <a:latin typeface="Times New Roman" panose="02020603050405020304" pitchFamily="18" charset="0"/>
                <a:cs typeface="Times New Roman" panose="02020603050405020304" pitchFamily="18" charset="0"/>
              </a:rPr>
              <a:t>Mail interviews, takes the form of traditional mail surveys, or surveys conducted using mail panels. </a:t>
            </a:r>
          </a:p>
          <a:p>
            <a:pPr algn="just"/>
            <a:r>
              <a:rPr lang="en-US" sz="2400" dirty="0">
                <a:latin typeface="Times New Roman" panose="02020603050405020304" pitchFamily="18" charset="0"/>
                <a:cs typeface="Times New Roman" panose="02020603050405020304" pitchFamily="18" charset="0"/>
              </a:rPr>
              <a:t>Electronic interviews can be conducted via email or administered on the Internet. </a:t>
            </a:r>
          </a:p>
        </p:txBody>
      </p:sp>
    </p:spTree>
    <p:extLst>
      <p:ext uri="{BB962C8B-B14F-4D97-AF65-F5344CB8AC3E}">
        <p14:creationId xmlns:p14="http://schemas.microsoft.com/office/powerpoint/2010/main" val="173637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1" y="0"/>
            <a:ext cx="12147917" cy="6858000"/>
          </a:xfrm>
          <a:prstGeom prst="rect">
            <a:avLst/>
          </a:prstGeom>
        </p:spPr>
      </p:pic>
      <p:sp>
        <p:nvSpPr>
          <p:cNvPr id="3" name="TextBox 2"/>
          <p:cNvSpPr txBox="1"/>
          <p:nvPr/>
        </p:nvSpPr>
        <p:spPr>
          <a:xfrm>
            <a:off x="254832" y="479685"/>
            <a:ext cx="2131546" cy="646331"/>
          </a:xfrm>
          <a:prstGeom prst="rect">
            <a:avLst/>
          </a:prstGeom>
          <a:noFill/>
        </p:spPr>
        <p:txBody>
          <a:bodyPr wrap="none" rtlCol="0">
            <a:spAutoFit/>
          </a:bodyPr>
          <a:lstStyle/>
          <a:p>
            <a:r>
              <a:rPr lang="en-US" sz="3600" b="1" dirty="0">
                <a:solidFill>
                  <a:srgbClr val="00B050"/>
                </a:solidFill>
              </a:rPr>
              <a:t>Important</a:t>
            </a:r>
          </a:p>
        </p:txBody>
      </p:sp>
    </p:spTree>
    <p:extLst>
      <p:ext uri="{BB962C8B-B14F-4D97-AF65-F5344CB8AC3E}">
        <p14:creationId xmlns:p14="http://schemas.microsoft.com/office/powerpoint/2010/main" val="77206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27118"/>
            <a:ext cx="12192000" cy="341632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Traditional telephone interviews</a:t>
            </a:r>
          </a:p>
          <a:p>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Traditional telephone interviews involve phoning a sample of respondents and asking them a series of questions. The interviewer uses a paper questionnaire and records the responses with a pencil.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These interviews tend to be short in duration and have questions with few options as answers. Today, this approach is rarely used in commercial marketing research, the common approach being CATI.</a:t>
            </a:r>
          </a:p>
        </p:txBody>
      </p:sp>
    </p:spTree>
    <p:extLst>
      <p:ext uri="{BB962C8B-B14F-4D97-AF65-F5344CB8AC3E}">
        <p14:creationId xmlns:p14="http://schemas.microsoft.com/office/powerpoint/2010/main" val="107984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624163"/>
            <a:ext cx="12192001" cy="4154984"/>
          </a:xfrm>
          <a:prstGeom prst="rect">
            <a:avLst/>
          </a:prstGeom>
        </p:spPr>
        <p:txBody>
          <a:bodyPr wrap="square">
            <a:spAutoFit/>
          </a:bodyPr>
          <a:lstStyle/>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solidFill>
                  <a:srgbClr val="00B050"/>
                </a:solidFill>
                <a:latin typeface="Times New Roman" panose="02020603050405020304" pitchFamily="18" charset="0"/>
                <a:cs typeface="Times New Roman" panose="02020603050405020304" pitchFamily="18" charset="0"/>
              </a:rPr>
              <a:t>Computer-assisted telephone interviews (CATI)</a:t>
            </a:r>
          </a:p>
          <a:p>
            <a:pPr algn="just"/>
            <a:endParaRPr lang="en-US" sz="2400" b="1" dirty="0">
              <a:solidFill>
                <a:srgbClr val="00B050"/>
              </a:solidFill>
              <a:latin typeface="Times New Roman" panose="02020603050405020304" pitchFamily="18" charset="0"/>
              <a:cs typeface="Times New Roman" panose="02020603050405020304" pitchFamily="18" charset="0"/>
            </a:endParaRPr>
          </a:p>
          <a:p>
            <a:pPr algn="just"/>
            <a:r>
              <a:rPr lang="en-US" sz="2400" dirty="0">
                <a:solidFill>
                  <a:srgbClr val="00B050"/>
                </a:solidFill>
                <a:latin typeface="Times New Roman" panose="02020603050405020304" pitchFamily="18" charset="0"/>
                <a:cs typeface="Times New Roman" panose="02020603050405020304" pitchFamily="18" charset="0"/>
              </a:rPr>
              <a:t>CATI uses a computerized questionnaire administered to respondents over the telephone. A computerized questionnaire may be administered using a networked computer or a PC. The interviewer sits in front of a terminal and wears a small headset. The terminal replaces a paper and pencil questionnaire, and the headset substitutes for a telephone.</a:t>
            </a:r>
          </a:p>
          <a:p>
            <a:pPr algn="just"/>
            <a:endParaRPr lang="en-US" sz="2400" dirty="0">
              <a:solidFill>
                <a:srgbClr val="00B050"/>
              </a:solidFill>
              <a:latin typeface="Times New Roman" panose="02020603050405020304" pitchFamily="18" charset="0"/>
              <a:cs typeface="Times New Roman" panose="02020603050405020304" pitchFamily="18" charset="0"/>
            </a:endParaRPr>
          </a:p>
          <a:p>
            <a:pPr algn="just"/>
            <a:r>
              <a:rPr lang="en-US" sz="2400" dirty="0">
                <a:solidFill>
                  <a:srgbClr val="00B050"/>
                </a:solidFill>
                <a:latin typeface="Times New Roman" panose="02020603050405020304" pitchFamily="18" charset="0"/>
                <a:cs typeface="Times New Roman" panose="02020603050405020304" pitchFamily="18" charset="0"/>
              </a:rPr>
              <a:t>Upon command, the computer dials the telephone number to be called. When contact is made, the interviewer reads questions posed on the screen and records the respondent’s answers directly into the computer memory, ready for immediate analysis.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488" y="81287"/>
            <a:ext cx="3525964" cy="2428525"/>
          </a:xfrm>
          <a:prstGeom prst="rect">
            <a:avLst/>
          </a:prstGeom>
        </p:spPr>
      </p:pic>
    </p:spTree>
    <p:extLst>
      <p:ext uri="{BB962C8B-B14F-4D97-AF65-F5344CB8AC3E}">
        <p14:creationId xmlns:p14="http://schemas.microsoft.com/office/powerpoint/2010/main" val="378870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74552"/>
            <a:ext cx="12192000" cy="3416320"/>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Personal in-home and in-office interviews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personal in-home interviews, respondents are interviewed face to face in their homes or in their workplace. The interviewer’s task is to contact the respondents, ask the questions and record the responses.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recent years, the use of personal in-home interviews has declined due to their high cost. There are many situations where they are used because of the reassurances of quality of the interview process and the nature of the questions that are being administered. </a:t>
            </a:r>
          </a:p>
        </p:txBody>
      </p:sp>
    </p:spTree>
    <p:extLst>
      <p:ext uri="{BB962C8B-B14F-4D97-AF65-F5344CB8AC3E}">
        <p14:creationId xmlns:p14="http://schemas.microsoft.com/office/powerpoint/2010/main" val="177638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11081"/>
            <a:ext cx="12192000" cy="156966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Street interviews</a:t>
            </a:r>
          </a:p>
          <a:p>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street interviews, respondents are intercepted while they are shopping in town centers or shopping centers. </a:t>
            </a:r>
          </a:p>
        </p:txBody>
      </p:sp>
    </p:spTree>
    <p:extLst>
      <p:ext uri="{BB962C8B-B14F-4D97-AF65-F5344CB8AC3E}">
        <p14:creationId xmlns:p14="http://schemas.microsoft.com/office/powerpoint/2010/main" val="391171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909</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Franklin Gothic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brijesh sharma</dc:creator>
  <cp:lastModifiedBy>Brijesh Sharma</cp:lastModifiedBy>
  <cp:revision>37</cp:revision>
  <dcterms:created xsi:type="dcterms:W3CDTF">2016-01-26T11:04:45Z</dcterms:created>
  <dcterms:modified xsi:type="dcterms:W3CDTF">2022-07-30T01:35:57Z</dcterms:modified>
</cp:coreProperties>
</file>