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7" r:id="rId3"/>
    <p:sldId id="259" r:id="rId4"/>
    <p:sldId id="327" r:id="rId5"/>
    <p:sldId id="329" r:id="rId6"/>
    <p:sldId id="330" r:id="rId7"/>
    <p:sldId id="340" r:id="rId8"/>
    <p:sldId id="261" r:id="rId9"/>
    <p:sldId id="262" r:id="rId10"/>
    <p:sldId id="263" r:id="rId11"/>
    <p:sldId id="264" r:id="rId12"/>
    <p:sldId id="266" r:id="rId13"/>
    <p:sldId id="267" r:id="rId14"/>
    <p:sldId id="392" r:id="rId15"/>
    <p:sldId id="404" r:id="rId16"/>
    <p:sldId id="291" r:id="rId17"/>
    <p:sldId id="292" r:id="rId18"/>
    <p:sldId id="293" r:id="rId19"/>
    <p:sldId id="294" r:id="rId20"/>
    <p:sldId id="300" r:id="rId21"/>
    <p:sldId id="301" r:id="rId22"/>
    <p:sldId id="302" r:id="rId23"/>
    <p:sldId id="384" r:id="rId24"/>
    <p:sldId id="386" r:id="rId25"/>
    <p:sldId id="385" r:id="rId26"/>
    <p:sldId id="388" r:id="rId27"/>
    <p:sldId id="389" r:id="rId28"/>
    <p:sldId id="390" r:id="rId29"/>
    <p:sldId id="306" r:id="rId30"/>
    <p:sldId id="383" r:id="rId31"/>
    <p:sldId id="311" r:id="rId32"/>
    <p:sldId id="326" r:id="rId33"/>
    <p:sldId id="405"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871F0C-F2AE-4B75-B289-3616BE68463D}" type="datetimeFigureOut">
              <a:rPr lang="en-US" smtClean="0"/>
              <a:pPr/>
              <a:t>27/01/2021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189D4A-271D-4825-A640-D6FA2B40E303}" type="slidenum">
              <a:rPr lang="en-US" smtClean="0"/>
              <a:pPr/>
              <a:t>‹#›</a:t>
            </a:fld>
            <a:endParaRPr lang="en-US"/>
          </a:p>
        </p:txBody>
      </p:sp>
    </p:spTree>
    <p:extLst>
      <p:ext uri="{BB962C8B-B14F-4D97-AF65-F5344CB8AC3E}">
        <p14:creationId xmlns:p14="http://schemas.microsoft.com/office/powerpoint/2010/main" xmlns="" val="2013046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27/01/2021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27/01/2021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33600" y="2133600"/>
            <a:ext cx="5480411" cy="1323439"/>
          </a:xfrm>
          <a:prstGeom prst="rect">
            <a:avLst/>
          </a:prstGeom>
        </p:spPr>
        <p:txBody>
          <a:bodyPr wrap="none">
            <a:spAutoFit/>
          </a:bodyPr>
          <a:lstStyle/>
          <a:p>
            <a:r>
              <a:rPr lang="en-US" sz="4000" b="1" dirty="0" smtClean="0"/>
              <a:t>QUESTIONNAIRE DESIGN</a:t>
            </a:r>
          </a:p>
          <a:p>
            <a:endParaRPr lang="en-US" sz="40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71480"/>
            <a:ext cx="9110663" cy="677108"/>
          </a:xfrm>
          <a:prstGeom prst="rect">
            <a:avLst/>
          </a:prstGeom>
        </p:spPr>
        <p:txBody>
          <a:bodyPr wrap="square">
            <a:spAutoFit/>
          </a:bodyPr>
          <a:lstStyle/>
          <a:p>
            <a:pPr algn="just"/>
            <a:endParaRPr lang="en-IN" dirty="0">
              <a:solidFill>
                <a:srgbClr val="000000"/>
              </a:solidFill>
              <a:latin typeface="BemboStd"/>
            </a:endParaRPr>
          </a:p>
          <a:p>
            <a:pPr algn="just"/>
            <a:r>
              <a:rPr lang="en-IN" sz="2000" dirty="0"/>
              <a:t>Example of Fixed- alternative </a:t>
            </a:r>
            <a:r>
              <a:rPr lang="en-IN" sz="2000" dirty="0" smtClean="0"/>
              <a:t>question/closed questions/structured </a:t>
            </a:r>
            <a:endParaRPr lang="en-IN" sz="2000" dirty="0"/>
          </a:p>
        </p:txBody>
      </p:sp>
      <p:pic>
        <p:nvPicPr>
          <p:cNvPr id="3" name="Picture 2"/>
          <p:cNvPicPr>
            <a:picLocks noChangeAspect="1"/>
          </p:cNvPicPr>
          <p:nvPr/>
        </p:nvPicPr>
        <p:blipFill>
          <a:blip r:embed="rId2"/>
          <a:stretch>
            <a:fillRect/>
          </a:stretch>
        </p:blipFill>
        <p:spPr>
          <a:xfrm>
            <a:off x="0" y="1879101"/>
            <a:ext cx="9144000" cy="2835783"/>
          </a:xfrm>
          <a:prstGeom prst="rect">
            <a:avLst/>
          </a:prstGeom>
          <a:ln w="285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714488"/>
            <a:ext cx="9144000" cy="3631763"/>
          </a:xfrm>
          <a:prstGeom prst="rect">
            <a:avLst/>
          </a:prstGeom>
        </p:spPr>
        <p:txBody>
          <a:bodyPr wrap="square">
            <a:spAutoFit/>
          </a:bodyPr>
          <a:lstStyle/>
          <a:p>
            <a:pPr algn="just"/>
            <a:r>
              <a:rPr lang="en-IN" sz="2400" dirty="0"/>
              <a:t>Open-ended response questions are most beneficial when the researcher is conducting exploratory research, especially </a:t>
            </a:r>
            <a:r>
              <a:rPr lang="en-IN" sz="2400" u="sng" dirty="0"/>
              <a:t>when the range of responses is not known</a:t>
            </a:r>
            <a:r>
              <a:rPr lang="en-IN" sz="2400" dirty="0"/>
              <a:t>. </a:t>
            </a:r>
          </a:p>
          <a:p>
            <a:pPr algn="just"/>
            <a:endParaRPr lang="en-IN" sz="2400" dirty="0"/>
          </a:p>
          <a:p>
            <a:pPr algn="just"/>
            <a:r>
              <a:rPr lang="en-IN" sz="2400" dirty="0"/>
              <a:t>Also, open-ended response questions are valuable at the beginning of an interview. They are good first questions because they </a:t>
            </a:r>
            <a:r>
              <a:rPr lang="en-IN" sz="2400" u="sng" dirty="0"/>
              <a:t>allow respondents to wa</a:t>
            </a:r>
            <a:r>
              <a:rPr lang="en-IN" sz="2400" dirty="0"/>
              <a:t>rm up to the questioning process.</a:t>
            </a:r>
          </a:p>
          <a:p>
            <a:pPr algn="just"/>
            <a:endParaRPr lang="en-US" sz="2400" dirty="0"/>
          </a:p>
          <a:p>
            <a:pPr algn="just"/>
            <a:endParaRPr lang="en-US" sz="2000" dirty="0"/>
          </a:p>
          <a:p>
            <a:pPr algn="just"/>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1877437"/>
          </a:xfrm>
          <a:prstGeom prst="rect">
            <a:avLst/>
          </a:prstGeom>
        </p:spPr>
        <p:txBody>
          <a:bodyPr wrap="square">
            <a:spAutoFit/>
          </a:bodyPr>
          <a:lstStyle/>
          <a:p>
            <a:pPr algn="just"/>
            <a:r>
              <a:rPr lang="en-IN" b="1" dirty="0">
                <a:latin typeface="BemboStd"/>
              </a:rPr>
              <a:t>Types of Fixed-Alternative Questions</a:t>
            </a:r>
          </a:p>
          <a:p>
            <a:pPr algn="just"/>
            <a:endParaRPr lang="en-US" dirty="0">
              <a:latin typeface="BemboStd"/>
            </a:endParaRPr>
          </a:p>
          <a:p>
            <a:pPr algn="just"/>
            <a:r>
              <a:rPr lang="en-IN" sz="2000" b="1" dirty="0"/>
              <a:t>The simple-dichotomy (dichotomous-alternative) question </a:t>
            </a:r>
          </a:p>
          <a:p>
            <a:pPr algn="just"/>
            <a:r>
              <a:rPr lang="en-IN" sz="2000" dirty="0"/>
              <a:t>The simple-dichotomy (dichotomous-alternative) question requires the respondent to choose one of two alternatives. The answer can be a simple “yes” or “no” or a choice between “this” and “that.” For example:</a:t>
            </a:r>
          </a:p>
        </p:txBody>
      </p:sp>
      <p:pic>
        <p:nvPicPr>
          <p:cNvPr id="3" name="Picture 2"/>
          <p:cNvPicPr>
            <a:picLocks noChangeAspect="1"/>
          </p:cNvPicPr>
          <p:nvPr/>
        </p:nvPicPr>
        <p:blipFill>
          <a:blip r:embed="rId2"/>
          <a:stretch>
            <a:fillRect/>
          </a:stretch>
        </p:blipFill>
        <p:spPr>
          <a:xfrm>
            <a:off x="272103" y="2209800"/>
            <a:ext cx="4318946" cy="973813"/>
          </a:xfrm>
          <a:prstGeom prst="rect">
            <a:avLst/>
          </a:prstGeom>
          <a:ln w="19050">
            <a:solidFill>
              <a:schemeClr val="tx1"/>
            </a:solidFill>
          </a:ln>
        </p:spPr>
      </p:pic>
      <p:pic>
        <p:nvPicPr>
          <p:cNvPr id="4" name="Picture 3"/>
          <p:cNvPicPr>
            <a:picLocks noChangeAspect="1"/>
          </p:cNvPicPr>
          <p:nvPr/>
        </p:nvPicPr>
        <p:blipFill>
          <a:blip r:embed="rId3"/>
          <a:stretch>
            <a:fillRect/>
          </a:stretch>
        </p:blipFill>
        <p:spPr>
          <a:xfrm>
            <a:off x="246703" y="4470400"/>
            <a:ext cx="7685259" cy="1600200"/>
          </a:xfrm>
          <a:prstGeom prst="rect">
            <a:avLst/>
          </a:prstGeom>
          <a:ln w="28575">
            <a:solidFill>
              <a:schemeClr val="tx1"/>
            </a:solidFill>
          </a:ln>
        </p:spPr>
      </p:pic>
      <p:sp>
        <p:nvSpPr>
          <p:cNvPr id="5" name="TextBox 4"/>
          <p:cNvSpPr txBox="1"/>
          <p:nvPr/>
        </p:nvSpPr>
        <p:spPr>
          <a:xfrm>
            <a:off x="38099" y="3274280"/>
            <a:ext cx="9105901" cy="1015663"/>
          </a:xfrm>
          <a:prstGeom prst="rect">
            <a:avLst/>
          </a:prstGeom>
          <a:noFill/>
        </p:spPr>
        <p:txBody>
          <a:bodyPr wrap="square" rtlCol="0">
            <a:spAutoFit/>
          </a:bodyPr>
          <a:lstStyle/>
          <a:p>
            <a:pPr algn="just"/>
            <a:r>
              <a:rPr lang="en-IN" sz="2000" b="1" dirty="0"/>
              <a:t>Determinant-choice question </a:t>
            </a:r>
          </a:p>
          <a:p>
            <a:pPr algn="just"/>
            <a:r>
              <a:rPr lang="en-IN" sz="2000" dirty="0"/>
              <a:t>The determinant-choice question requires the respondent to choose one- and only one-response from among several possible alternatives. For example: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fade">
                                      <p:cBhvr>
                                        <p:cTn id="20" dur="500"/>
                                        <p:tgtEl>
                                          <p:spTgt spid="5">
                                            <p:txEl>
                                              <p:pRg st="0" end="0"/>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animEffect transition="in" filter="fade">
                                      <p:cBhvr>
                                        <p:cTn id="23" dur="500"/>
                                        <p:tgtEl>
                                          <p:spTgt spid="5">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14282" y="1285860"/>
            <a:ext cx="4962525" cy="1889389"/>
          </a:xfrm>
          <a:prstGeom prst="rect">
            <a:avLst/>
          </a:prstGeom>
          <a:ln w="19050">
            <a:solidFill>
              <a:schemeClr val="tx1"/>
            </a:solidFill>
          </a:ln>
        </p:spPr>
      </p:pic>
      <p:sp>
        <p:nvSpPr>
          <p:cNvPr id="3" name="TextBox 2"/>
          <p:cNvSpPr txBox="1"/>
          <p:nvPr/>
        </p:nvSpPr>
        <p:spPr>
          <a:xfrm>
            <a:off x="-14288" y="43543"/>
            <a:ext cx="9158288" cy="1261884"/>
          </a:xfrm>
          <a:prstGeom prst="rect">
            <a:avLst/>
          </a:prstGeom>
          <a:noFill/>
        </p:spPr>
        <p:txBody>
          <a:bodyPr wrap="square" rtlCol="0">
            <a:spAutoFit/>
          </a:bodyPr>
          <a:lstStyle/>
          <a:p>
            <a:pPr algn="just"/>
            <a:r>
              <a:rPr lang="en-IN" b="1" dirty="0" smtClean="0">
                <a:latin typeface="BemboStd"/>
              </a:rPr>
              <a:t>The </a:t>
            </a:r>
            <a:r>
              <a:rPr lang="en-IN" b="1" dirty="0">
                <a:latin typeface="BemboStd"/>
              </a:rPr>
              <a:t>frequency-determination question </a:t>
            </a:r>
            <a:endParaRPr lang="en-IN" b="1" dirty="0" smtClean="0">
              <a:latin typeface="BemboStd"/>
            </a:endParaRPr>
          </a:p>
          <a:p>
            <a:pPr algn="just"/>
            <a:endParaRPr lang="en-IN" b="1" dirty="0" smtClean="0">
              <a:latin typeface="BemboStd"/>
            </a:endParaRPr>
          </a:p>
          <a:p>
            <a:pPr algn="just"/>
            <a:r>
              <a:rPr lang="en-IN" sz="2000" dirty="0"/>
              <a:t>The frequency-determination question is a determinant-choice question that asks for an answer about the </a:t>
            </a:r>
            <a:r>
              <a:rPr lang="en-IN" sz="2000" u="sng" dirty="0"/>
              <a:t>general frequency of occurrence</a:t>
            </a:r>
            <a:r>
              <a:rPr lang="en-IN" sz="2000" dirty="0"/>
              <a:t>. For example:</a:t>
            </a:r>
          </a:p>
        </p:txBody>
      </p:sp>
      <p:sp>
        <p:nvSpPr>
          <p:cNvPr id="4" name="TextBox 3"/>
          <p:cNvSpPr txBox="1"/>
          <p:nvPr/>
        </p:nvSpPr>
        <p:spPr>
          <a:xfrm>
            <a:off x="-19050" y="3200400"/>
            <a:ext cx="9163050" cy="1261884"/>
          </a:xfrm>
          <a:prstGeom prst="rect">
            <a:avLst/>
          </a:prstGeom>
          <a:noFill/>
        </p:spPr>
        <p:txBody>
          <a:bodyPr wrap="square" rtlCol="0">
            <a:spAutoFit/>
          </a:bodyPr>
          <a:lstStyle/>
          <a:p>
            <a:pPr algn="just"/>
            <a:r>
              <a:rPr lang="en-IN" b="1" dirty="0" smtClean="0">
                <a:latin typeface="BemboStd"/>
              </a:rPr>
              <a:t>Checklist </a:t>
            </a:r>
            <a:r>
              <a:rPr lang="en-IN" b="1" dirty="0">
                <a:latin typeface="BemboStd"/>
              </a:rPr>
              <a:t>question </a:t>
            </a:r>
            <a:endParaRPr lang="en-IN" b="1" dirty="0" smtClean="0">
              <a:latin typeface="BemboStd"/>
            </a:endParaRPr>
          </a:p>
          <a:p>
            <a:pPr algn="just"/>
            <a:endParaRPr lang="en-IN" b="1" dirty="0" smtClean="0">
              <a:latin typeface="BemboStd"/>
            </a:endParaRPr>
          </a:p>
          <a:p>
            <a:pPr algn="just"/>
            <a:r>
              <a:rPr lang="en-IN" sz="2000" dirty="0"/>
              <a:t>The checklist question allows the respondent to </a:t>
            </a:r>
            <a:r>
              <a:rPr lang="en-IN" sz="2000" u="sng" dirty="0"/>
              <a:t>provide multiple answers </a:t>
            </a:r>
            <a:r>
              <a:rPr lang="en-IN" sz="2000" dirty="0"/>
              <a:t>to a single question.  A typical checklist question might ask the following:</a:t>
            </a:r>
          </a:p>
        </p:txBody>
      </p:sp>
      <p:pic>
        <p:nvPicPr>
          <p:cNvPr id="5" name="Picture 4"/>
          <p:cNvPicPr>
            <a:picLocks noChangeAspect="1"/>
          </p:cNvPicPr>
          <p:nvPr/>
        </p:nvPicPr>
        <p:blipFill>
          <a:blip r:embed="rId3"/>
          <a:stretch>
            <a:fillRect/>
          </a:stretch>
        </p:blipFill>
        <p:spPr>
          <a:xfrm>
            <a:off x="214282" y="4500570"/>
            <a:ext cx="8624918" cy="2089324"/>
          </a:xfrm>
          <a:prstGeom prst="rect">
            <a:avLst/>
          </a:prstGeom>
          <a:ln w="19050">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29" y="1071546"/>
            <a:ext cx="9140371" cy="5170646"/>
          </a:xfrm>
          <a:prstGeom prst="rect">
            <a:avLst/>
          </a:prstGeom>
        </p:spPr>
        <p:txBody>
          <a:bodyPr wrap="square">
            <a:spAutoFit/>
          </a:bodyPr>
          <a:lstStyle/>
          <a:p>
            <a:r>
              <a:rPr lang="en-US" sz="2400" b="1" dirty="0" smtClean="0"/>
              <a:t>SHOULD THE QUESTION BE DISGUISED/UNDISGUISED  ? </a:t>
            </a:r>
          </a:p>
          <a:p>
            <a:endParaRPr lang="en-US" sz="2400" dirty="0"/>
          </a:p>
          <a:p>
            <a:r>
              <a:rPr lang="en-US" sz="2400" b="1" cap="all" dirty="0" smtClean="0"/>
              <a:t>Disguising </a:t>
            </a:r>
            <a:r>
              <a:rPr lang="en-US" sz="2400" b="1" cap="all" dirty="0"/>
              <a:t>Objectives and Sponsors </a:t>
            </a:r>
            <a:endParaRPr lang="en-US" sz="2400" b="1" cap="all" dirty="0" smtClean="0"/>
          </a:p>
          <a:p>
            <a:endParaRPr lang="en-US" sz="2400" b="1" cap="all" dirty="0"/>
          </a:p>
          <a:p>
            <a:pPr lvl="0" algn="just"/>
            <a:r>
              <a:rPr lang="en-US" sz="2400" dirty="0"/>
              <a:t>Another consideration in communication instrument design is whether the purpose of the study should be disguised. </a:t>
            </a:r>
          </a:p>
          <a:p>
            <a:pPr marL="285750" lvl="0" indent="-285750" algn="just">
              <a:buFont typeface="Arial" pitchFamily="34" charset="0"/>
              <a:buChar char="•"/>
            </a:pPr>
            <a:endParaRPr lang="en-US" sz="2400" dirty="0"/>
          </a:p>
          <a:p>
            <a:pPr lvl="0" algn="just"/>
            <a:r>
              <a:rPr lang="en-US" sz="2400" u="sng" dirty="0"/>
              <a:t>A disguised question is designed to conceal the question’s true purpose. </a:t>
            </a:r>
            <a:r>
              <a:rPr lang="en-US" sz="2400" u="sng" dirty="0" smtClean="0"/>
              <a:t>We </a:t>
            </a:r>
            <a:r>
              <a:rPr lang="en-US" sz="2400" u="sng" dirty="0"/>
              <a:t>disguise the sponsor and the objective of a study if the researcher believes that participants will respond differently than they </a:t>
            </a:r>
            <a:r>
              <a:rPr lang="en-US" sz="2400" u="sng" dirty="0" smtClean="0"/>
              <a:t>would, if </a:t>
            </a:r>
            <a:r>
              <a:rPr lang="en-US" sz="2400" u="sng" dirty="0"/>
              <a:t>both or either was known. </a:t>
            </a:r>
            <a:endParaRPr lang="en-US" sz="2400" u="sng" dirty="0" smtClean="0"/>
          </a:p>
          <a:p>
            <a:pPr lvl="0" algn="just"/>
            <a:endParaRPr lang="en-US" sz="2400" dirty="0"/>
          </a:p>
          <a:p>
            <a:pPr marL="571500" lvl="0" indent="-285750" algn="just">
              <a:buFont typeface="Arial" pitchFamily="34" charset="0"/>
              <a:buChar char="•"/>
            </a:pPr>
            <a:endParaRPr lang="en-US" sz="2400" dirty="0"/>
          </a:p>
          <a:p>
            <a:pPr lvl="0" algn="just"/>
            <a:endParaRPr lang="en-US" dirty="0"/>
          </a:p>
        </p:txBody>
      </p:sp>
    </p:spTree>
    <p:extLst>
      <p:ext uri="{BB962C8B-B14F-4D97-AF65-F5344CB8AC3E}">
        <p14:creationId xmlns:p14="http://schemas.microsoft.com/office/powerpoint/2010/main" xmlns="" val="51006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38200"/>
            <a:ext cx="9144000" cy="4524315"/>
          </a:xfrm>
          <a:prstGeom prst="rect">
            <a:avLst/>
          </a:prstGeom>
          <a:noFill/>
        </p:spPr>
        <p:txBody>
          <a:bodyPr wrap="square" rtlCol="0">
            <a:spAutoFit/>
          </a:bodyPr>
          <a:lstStyle/>
          <a:p>
            <a:pPr algn="just"/>
            <a:r>
              <a:rPr lang="en-US" sz="2400" dirty="0" smtClean="0"/>
              <a:t>Tell me if you see a wallet on the floor and you pick it up and there was money in it what would you do? (The interviewer will be trying to see if you are honest)</a:t>
            </a:r>
          </a:p>
          <a:p>
            <a:pPr algn="just"/>
            <a:endParaRPr lang="en-US" sz="2400" dirty="0" smtClean="0"/>
          </a:p>
          <a:p>
            <a:pPr algn="just"/>
            <a:r>
              <a:rPr lang="en-US" sz="2400" dirty="0" smtClean="0"/>
              <a:t>If you could have dinner with anyone in history, who would it be?</a:t>
            </a:r>
          </a:p>
          <a:p>
            <a:pPr algn="just"/>
            <a:endParaRPr lang="en-US" sz="2400" dirty="0" smtClean="0"/>
          </a:p>
          <a:p>
            <a:pPr algn="just"/>
            <a:r>
              <a:rPr lang="en-US" sz="2400" dirty="0" smtClean="0"/>
              <a:t>If you were in the NBA, what position would you play?</a:t>
            </a:r>
          </a:p>
          <a:p>
            <a:pPr algn="just"/>
            <a:endParaRPr lang="en-US" sz="2400" dirty="0" smtClean="0"/>
          </a:p>
          <a:p>
            <a:pPr algn="just"/>
            <a:r>
              <a:rPr lang="en-US" sz="2400" dirty="0" smtClean="0"/>
              <a:t>The interviewer simply wants to know if you’re a leader or team player and ready to contribute immediately. Focus on answers that show off your willingness to do anything for the team/company.</a:t>
            </a:r>
          </a:p>
          <a:p>
            <a:pPr algn="just"/>
            <a:endParaRPr lang="en-US" sz="24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71582"/>
            <a:ext cx="9144000" cy="6586418"/>
          </a:xfrm>
          <a:prstGeom prst="rect">
            <a:avLst/>
          </a:prstGeom>
        </p:spPr>
        <p:txBody>
          <a:bodyPr wrap="square">
            <a:spAutoFit/>
          </a:bodyPr>
          <a:lstStyle/>
          <a:p>
            <a:endParaRPr lang="en-IN" b="1" dirty="0" smtClean="0"/>
          </a:p>
          <a:p>
            <a:r>
              <a:rPr lang="en-US" sz="2400" b="1" dirty="0" smtClean="0"/>
              <a:t>HOW SHOULD QUESTIONS BE PHRASED?</a:t>
            </a:r>
          </a:p>
          <a:p>
            <a:endParaRPr lang="en-IN" sz="1000" b="1" dirty="0" smtClean="0"/>
          </a:p>
          <a:p>
            <a:pPr algn="just"/>
            <a:r>
              <a:rPr lang="en-IN" sz="2400" dirty="0" smtClean="0"/>
              <a:t>Words </a:t>
            </a:r>
            <a:r>
              <a:rPr lang="en-IN" sz="2400" dirty="0"/>
              <a:t>used in questionnaires should be readily understandable to all respondents. </a:t>
            </a:r>
            <a:r>
              <a:rPr lang="en-IN" sz="2400" dirty="0" smtClean="0"/>
              <a:t>Remember</a:t>
            </a:r>
            <a:r>
              <a:rPr lang="en-IN" sz="2400" dirty="0"/>
              <a:t>, not all people </a:t>
            </a:r>
            <a:r>
              <a:rPr lang="en-IN" sz="2400" dirty="0" smtClean="0"/>
              <a:t>have a great vocabulary . </a:t>
            </a:r>
          </a:p>
          <a:p>
            <a:pPr algn="just"/>
            <a:endParaRPr lang="en-US" sz="2400" dirty="0"/>
          </a:p>
          <a:p>
            <a:pPr algn="just"/>
            <a:r>
              <a:rPr lang="en-IN" sz="2400" dirty="0"/>
              <a:t>Respondents can probably tell an interviewer whether they are married, single, </a:t>
            </a:r>
            <a:r>
              <a:rPr lang="en-IN" sz="2400" dirty="0" smtClean="0"/>
              <a:t>divorced, or </a:t>
            </a:r>
            <a:r>
              <a:rPr lang="en-IN" sz="2400" dirty="0"/>
              <a:t>widowed, but providing their marital status may present a problem. </a:t>
            </a:r>
            <a:endParaRPr lang="en-IN" sz="2400" dirty="0" smtClean="0"/>
          </a:p>
          <a:p>
            <a:pPr algn="just"/>
            <a:endParaRPr lang="en-IN" sz="2400" dirty="0"/>
          </a:p>
          <a:p>
            <a:pPr algn="just"/>
            <a:r>
              <a:rPr lang="en-IN" sz="2400" dirty="0" smtClean="0"/>
              <a:t>The </a:t>
            </a:r>
            <a:r>
              <a:rPr lang="en-IN" sz="2400" dirty="0"/>
              <a:t>technical </a:t>
            </a:r>
            <a:r>
              <a:rPr lang="en-IN" sz="2400" dirty="0" smtClean="0"/>
              <a:t>jargon of </a:t>
            </a:r>
            <a:r>
              <a:rPr lang="en-IN" sz="2400" dirty="0"/>
              <a:t>top corporate executives should be avoided when surveying retailers or industrial users. </a:t>
            </a:r>
            <a:endParaRPr lang="en-IN" sz="2400" dirty="0" smtClean="0"/>
          </a:p>
          <a:p>
            <a:pPr algn="just"/>
            <a:endParaRPr lang="en-IN" sz="2400" dirty="0" smtClean="0"/>
          </a:p>
          <a:p>
            <a:pPr algn="just"/>
            <a:r>
              <a:rPr lang="en-IN" sz="2400" dirty="0" smtClean="0"/>
              <a:t>“Brand image</a:t>
            </a:r>
            <a:r>
              <a:rPr lang="en-IN" sz="2400" dirty="0"/>
              <a:t>,” “positioning,” “marginal analysis,” and other corporate language may not have the </a:t>
            </a:r>
            <a:r>
              <a:rPr lang="en-IN" sz="2400" dirty="0" smtClean="0"/>
              <a:t>same meaning </a:t>
            </a:r>
            <a:r>
              <a:rPr lang="en-IN" sz="2400" dirty="0"/>
              <a:t>for or even be understood by a store owner-operator in a retail survey. </a:t>
            </a:r>
            <a:endParaRPr lang="en-IN" sz="2400" i="1" dirty="0"/>
          </a:p>
          <a:p>
            <a:pPr algn="just"/>
            <a:endParaRPr lang="en-US" sz="2400" dirty="0"/>
          </a:p>
          <a:p>
            <a:endParaRPr lang="en-IN" sz="2000" dirty="0"/>
          </a:p>
        </p:txBody>
      </p:sp>
    </p:spTree>
    <p:extLst>
      <p:ext uri="{BB962C8B-B14F-4D97-AF65-F5344CB8AC3E}">
        <p14:creationId xmlns:p14="http://schemas.microsoft.com/office/powerpoint/2010/main" xmlns="" val="2003725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9" end="9"/>
                                            </p:txEl>
                                          </p:spTgt>
                                        </p:tgtEl>
                                        <p:attrNameLst>
                                          <p:attrName>style.visibility</p:attrName>
                                        </p:attrNameLst>
                                      </p:cBhvr>
                                      <p:to>
                                        <p:strVal val="visible"/>
                                      </p:to>
                                    </p:set>
                                    <p:animEffect transition="in" filter="fade">
                                      <p:cBhvr>
                                        <p:cTn id="2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38" y="214290"/>
            <a:ext cx="9177338" cy="7432804"/>
          </a:xfrm>
          <a:prstGeom prst="rect">
            <a:avLst/>
          </a:prstGeom>
        </p:spPr>
        <p:txBody>
          <a:bodyPr wrap="square">
            <a:spAutoFit/>
          </a:bodyPr>
          <a:lstStyle/>
          <a:p>
            <a:r>
              <a:rPr lang="en-IN" sz="2400" b="1" dirty="0">
                <a:latin typeface="MyriadPro-BoldSemiExt"/>
              </a:rPr>
              <a:t>Avoid Leading and Loaded </a:t>
            </a:r>
            <a:r>
              <a:rPr lang="en-IN" sz="2400" b="1" dirty="0" smtClean="0">
                <a:latin typeface="MyriadPro-BoldSemiExt"/>
              </a:rPr>
              <a:t>Questions</a:t>
            </a:r>
          </a:p>
          <a:p>
            <a:endParaRPr lang="en-US" b="1" dirty="0" smtClean="0">
              <a:latin typeface="MyriadPro-BoldSemiExt"/>
            </a:endParaRPr>
          </a:p>
          <a:p>
            <a:pPr algn="just"/>
            <a:r>
              <a:rPr lang="en-IN" sz="2400" b="1" dirty="0" smtClean="0"/>
              <a:t>Leading </a:t>
            </a:r>
            <a:r>
              <a:rPr lang="en-IN" sz="2400" b="1" dirty="0"/>
              <a:t>question</a:t>
            </a:r>
            <a:r>
              <a:rPr lang="en-IN" sz="2400" dirty="0"/>
              <a:t>: A question that suggests or implies certain answers.</a:t>
            </a:r>
          </a:p>
          <a:p>
            <a:pPr algn="just"/>
            <a:endParaRPr lang="en-IN" sz="800" dirty="0"/>
          </a:p>
          <a:p>
            <a:pPr marL="171450" indent="-171450" algn="just">
              <a:buFont typeface="Arial" pitchFamily="34" charset="0"/>
              <a:buChar char="•"/>
            </a:pPr>
            <a:r>
              <a:rPr lang="en-IN" sz="2400" dirty="0"/>
              <a:t>How do you generally spend your free time, watching television or what</a:t>
            </a:r>
            <a:r>
              <a:rPr lang="en-IN" sz="2400" dirty="0" smtClean="0"/>
              <a:t>?</a:t>
            </a:r>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marL="171450" indent="-171450" algn="just">
              <a:buFont typeface="Arial" pitchFamily="34" charset="0"/>
              <a:buChar char="•"/>
            </a:pPr>
            <a:endParaRPr lang="en-IN" sz="2000" dirty="0" smtClean="0"/>
          </a:p>
          <a:p>
            <a:pPr algn="just"/>
            <a:endParaRPr lang="en-IN" sz="2400" b="1" dirty="0" smtClean="0"/>
          </a:p>
          <a:p>
            <a:pPr algn="just"/>
            <a:r>
              <a:rPr lang="en-IN" sz="2400" b="1" dirty="0" smtClean="0"/>
              <a:t>Loaded </a:t>
            </a:r>
            <a:r>
              <a:rPr lang="en-IN" sz="2400" b="1" dirty="0"/>
              <a:t>question</a:t>
            </a:r>
            <a:r>
              <a:rPr lang="en-IN" sz="2400" dirty="0"/>
              <a:t>: A question that suggests a socially desirable answer or is emotionally charged.</a:t>
            </a:r>
          </a:p>
          <a:p>
            <a:pPr algn="just"/>
            <a:endParaRPr lang="en-US" sz="1100" dirty="0"/>
          </a:p>
          <a:p>
            <a:pPr algn="just"/>
            <a:r>
              <a:rPr lang="en-IN" sz="2400" dirty="0"/>
              <a:t>We are happy when you like programs on Channel 7. We are sad when you dislike programs </a:t>
            </a:r>
            <a:r>
              <a:rPr lang="en-IN" sz="2400" dirty="0" smtClean="0"/>
              <a:t>on Channel </a:t>
            </a:r>
            <a:r>
              <a:rPr lang="en-IN" sz="2400" dirty="0"/>
              <a:t>7. Write us and let us know what you think of our programming.</a:t>
            </a:r>
            <a:endParaRPr lang="en-US" sz="2400" dirty="0"/>
          </a:p>
          <a:p>
            <a:pPr algn="just"/>
            <a:endParaRPr lang="en-IN" sz="2400" dirty="0" smtClean="0"/>
          </a:p>
          <a:p>
            <a:pPr algn="just"/>
            <a:endParaRPr lang="en-US" dirty="0"/>
          </a:p>
          <a:p>
            <a:pPr algn="just"/>
            <a:endParaRPr lang="en-IN" dirty="0"/>
          </a:p>
        </p:txBody>
      </p:sp>
      <p:pic>
        <p:nvPicPr>
          <p:cNvPr id="2050" name="Picture 2"/>
          <p:cNvPicPr>
            <a:picLocks noChangeAspect="1" noChangeArrowheads="1"/>
          </p:cNvPicPr>
          <p:nvPr/>
        </p:nvPicPr>
        <p:blipFill>
          <a:blip r:embed="rId2"/>
          <a:srcRect/>
          <a:stretch>
            <a:fillRect/>
          </a:stretch>
        </p:blipFill>
        <p:spPr bwMode="auto">
          <a:xfrm>
            <a:off x="0" y="2362200"/>
            <a:ext cx="9144000" cy="1828800"/>
          </a:xfrm>
          <a:prstGeom prst="rect">
            <a:avLst/>
          </a:prstGeom>
          <a:noFill/>
          <a:ln w="28575">
            <a:solidFill>
              <a:schemeClr val="tx1"/>
            </a:solidFill>
            <a:miter lim="800000"/>
            <a:headEnd/>
            <a:tailEnd/>
          </a:ln>
          <a:effectLst/>
        </p:spPr>
      </p:pic>
    </p:spTree>
    <p:extLst>
      <p:ext uri="{BB962C8B-B14F-4D97-AF65-F5344CB8AC3E}">
        <p14:creationId xmlns:p14="http://schemas.microsoft.com/office/powerpoint/2010/main" xmlns="" val="143653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13" end="13"/>
                                            </p:txEl>
                                          </p:spTgt>
                                        </p:tgtEl>
                                        <p:attrNameLst>
                                          <p:attrName>style.visibility</p:attrName>
                                        </p:attrNameLst>
                                      </p:cBhvr>
                                      <p:to>
                                        <p:strVal val="visible"/>
                                      </p:to>
                                    </p:set>
                                    <p:animEffect transition="in" filter="fade">
                                      <p:cBhvr>
                                        <p:cTn id="17" dur="500"/>
                                        <p:tgtEl>
                                          <p:spTgt spid="2">
                                            <p:txEl>
                                              <p:pRg st="13" end="1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15" end="15"/>
                                            </p:txEl>
                                          </p:spTgt>
                                        </p:tgtEl>
                                        <p:attrNameLst>
                                          <p:attrName>style.visibility</p:attrName>
                                        </p:attrNameLst>
                                      </p:cBhvr>
                                      <p:to>
                                        <p:strVal val="visible"/>
                                      </p:to>
                                    </p:set>
                                    <p:animEffect transition="in" filter="fade">
                                      <p:cBhvr>
                                        <p:cTn id="22" dur="500"/>
                                        <p:tgtEl>
                                          <p:spTgt spid="2">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955203"/>
          </a:xfrm>
          <a:prstGeom prst="rect">
            <a:avLst/>
          </a:prstGeom>
        </p:spPr>
        <p:txBody>
          <a:bodyPr wrap="square">
            <a:spAutoFit/>
          </a:bodyPr>
          <a:lstStyle/>
          <a:p>
            <a:pPr algn="just"/>
            <a:endParaRPr lang="en-IN" dirty="0" smtClean="0"/>
          </a:p>
          <a:p>
            <a:pPr algn="just"/>
            <a:endParaRPr lang="en-IN" dirty="0"/>
          </a:p>
          <a:p>
            <a:pPr algn="just"/>
            <a:r>
              <a:rPr lang="en-IN" sz="2400" dirty="0"/>
              <a:t>Leading and loaded questions are a major source of bias in question wording. A leading question suggests or implies certain answers. A media study </a:t>
            </a:r>
            <a:r>
              <a:rPr lang="en-IN" sz="2400" dirty="0" smtClean="0"/>
              <a:t>on </a:t>
            </a:r>
            <a:r>
              <a:rPr lang="en-IN" sz="2400" dirty="0"/>
              <a:t>environmental consciousness asked consumers this question:</a:t>
            </a:r>
          </a:p>
          <a:p>
            <a:pPr algn="just"/>
            <a:endParaRPr lang="en-US" dirty="0" smtClean="0"/>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endParaRPr lang="en-IN" dirty="0" smtClean="0"/>
          </a:p>
          <a:p>
            <a:pPr algn="just"/>
            <a:endParaRPr lang="en-US" sz="2000" dirty="0"/>
          </a:p>
          <a:p>
            <a:pPr algn="just"/>
            <a:endParaRPr lang="en-IN" sz="2000" dirty="0"/>
          </a:p>
        </p:txBody>
      </p:sp>
      <p:pic>
        <p:nvPicPr>
          <p:cNvPr id="3" name="Picture 2"/>
          <p:cNvPicPr>
            <a:picLocks noChangeAspect="1"/>
          </p:cNvPicPr>
          <p:nvPr/>
        </p:nvPicPr>
        <p:blipFill>
          <a:blip r:embed="rId2"/>
          <a:stretch>
            <a:fillRect/>
          </a:stretch>
        </p:blipFill>
        <p:spPr>
          <a:xfrm>
            <a:off x="0" y="3048000"/>
            <a:ext cx="9144000" cy="1524000"/>
          </a:xfrm>
          <a:prstGeom prst="rect">
            <a:avLst/>
          </a:prstGeom>
          <a:ln w="28575">
            <a:solidFill>
              <a:schemeClr val="tx1"/>
            </a:solidFill>
          </a:ln>
        </p:spPr>
      </p:pic>
    </p:spTree>
    <p:extLst>
      <p:ext uri="{BB962C8B-B14F-4D97-AF65-F5344CB8AC3E}">
        <p14:creationId xmlns:p14="http://schemas.microsoft.com/office/powerpoint/2010/main" xmlns="" val="304381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2984"/>
            <a:ext cx="9124950" cy="1754326"/>
          </a:xfrm>
          <a:prstGeom prst="rect">
            <a:avLst/>
          </a:prstGeom>
        </p:spPr>
        <p:txBody>
          <a:bodyPr wrap="square">
            <a:spAutoFit/>
          </a:bodyPr>
          <a:lstStyle/>
          <a:p>
            <a:pPr algn="just"/>
            <a:r>
              <a:rPr lang="en-IN" sz="2400" dirty="0" smtClean="0"/>
              <a:t>Certain </a:t>
            </a:r>
            <a:r>
              <a:rPr lang="en-IN" sz="2400" dirty="0"/>
              <a:t>answers to questions are more socially desirable than others. For example, a truthful answer to the following classification question might be painful:</a:t>
            </a:r>
          </a:p>
          <a:p>
            <a:pPr algn="just"/>
            <a:endParaRPr lang="en-US" dirty="0">
              <a:latin typeface="BemboStd"/>
            </a:endParaRPr>
          </a:p>
          <a:p>
            <a:pPr algn="just"/>
            <a:endParaRPr lang="en-IN" dirty="0"/>
          </a:p>
        </p:txBody>
      </p:sp>
      <p:pic>
        <p:nvPicPr>
          <p:cNvPr id="3" name="Picture 2"/>
          <p:cNvPicPr>
            <a:picLocks noChangeAspect="1"/>
          </p:cNvPicPr>
          <p:nvPr/>
        </p:nvPicPr>
        <p:blipFill>
          <a:blip r:embed="rId2"/>
          <a:stretch>
            <a:fillRect/>
          </a:stretch>
        </p:blipFill>
        <p:spPr>
          <a:xfrm>
            <a:off x="0" y="2895600"/>
            <a:ext cx="9144000" cy="1428760"/>
          </a:xfrm>
          <a:prstGeom prst="rect">
            <a:avLst/>
          </a:prstGeom>
          <a:ln w="28575">
            <a:solidFill>
              <a:schemeClr val="tx1"/>
            </a:solidFill>
          </a:ln>
        </p:spPr>
      </p:pic>
    </p:spTree>
    <p:extLst>
      <p:ext uri="{BB962C8B-B14F-4D97-AF65-F5344CB8AC3E}">
        <p14:creationId xmlns:p14="http://schemas.microsoft.com/office/powerpoint/2010/main" xmlns="" val="266717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6370975"/>
          </a:xfrm>
          <a:prstGeom prst="rect">
            <a:avLst/>
          </a:prstGeom>
        </p:spPr>
        <p:txBody>
          <a:bodyPr wrap="square">
            <a:spAutoFit/>
          </a:bodyPr>
          <a:lstStyle/>
          <a:p>
            <a:pPr algn="just"/>
            <a:r>
              <a:rPr lang="en-US" sz="2400" dirty="0" smtClean="0"/>
              <a:t>A researcher who is systematically planning a questionnaire’s design will be required to make several decisions as following</a:t>
            </a:r>
          </a:p>
          <a:p>
            <a:pPr algn="just"/>
            <a:endParaRPr lang="en-US" sz="900" dirty="0" smtClean="0"/>
          </a:p>
          <a:p>
            <a:pPr marL="457200" indent="-457200" algn="just">
              <a:buAutoNum type="arabicPeriod"/>
            </a:pPr>
            <a:r>
              <a:rPr lang="en-US" sz="2400" dirty="0" smtClean="0">
                <a:solidFill>
                  <a:srgbClr val="00B050"/>
                </a:solidFill>
              </a:rPr>
              <a:t>What should be asked? (Relevant to the objective)</a:t>
            </a:r>
          </a:p>
          <a:p>
            <a:pPr marL="457200" indent="-457200" algn="just">
              <a:buFontTx/>
              <a:buAutoNum type="arabicPeriod"/>
            </a:pPr>
            <a:r>
              <a:rPr lang="en-US" sz="2400" dirty="0">
                <a:solidFill>
                  <a:srgbClr val="00B050"/>
                </a:solidFill>
              </a:rPr>
              <a:t>What type of scale is needed to perform the desired analysis to answer the management question</a:t>
            </a:r>
            <a:r>
              <a:rPr lang="en-US" sz="2400" dirty="0" smtClean="0">
                <a:solidFill>
                  <a:srgbClr val="00B050"/>
                </a:solidFill>
              </a:rPr>
              <a:t>? (measurement of the response)</a:t>
            </a:r>
          </a:p>
          <a:p>
            <a:pPr marL="457200" indent="-457200" algn="just">
              <a:buFontTx/>
              <a:buAutoNum type="arabicPeriod"/>
            </a:pPr>
            <a:r>
              <a:rPr lang="en-US" sz="2400" dirty="0" smtClean="0">
                <a:solidFill>
                  <a:srgbClr val="00B050"/>
                </a:solidFill>
              </a:rPr>
              <a:t>What </a:t>
            </a:r>
            <a:r>
              <a:rPr lang="en-US" sz="2400" dirty="0">
                <a:solidFill>
                  <a:srgbClr val="00B050"/>
                </a:solidFill>
              </a:rPr>
              <a:t>communication approach will be used</a:t>
            </a:r>
            <a:r>
              <a:rPr lang="en-US" sz="2400" dirty="0" smtClean="0">
                <a:solidFill>
                  <a:srgbClr val="00B050"/>
                </a:solidFill>
              </a:rPr>
              <a:t>? (depending on communication approach the question will be slightly modified)</a:t>
            </a:r>
          </a:p>
          <a:p>
            <a:pPr marL="457200" indent="-457200" algn="just">
              <a:buFontTx/>
              <a:buAutoNum type="arabicPeriod"/>
            </a:pPr>
            <a:r>
              <a:rPr lang="en-US" sz="2400" dirty="0" smtClean="0">
                <a:solidFill>
                  <a:srgbClr val="00B050"/>
                </a:solidFill>
              </a:rPr>
              <a:t>Should </a:t>
            </a:r>
            <a:r>
              <a:rPr lang="en-US" sz="2400" dirty="0">
                <a:solidFill>
                  <a:srgbClr val="00B050"/>
                </a:solidFill>
              </a:rPr>
              <a:t>the question be structured</a:t>
            </a:r>
            <a:r>
              <a:rPr lang="en-US" sz="2400" dirty="0" smtClean="0">
                <a:solidFill>
                  <a:srgbClr val="00B050"/>
                </a:solidFill>
              </a:rPr>
              <a:t>, or  unstructured? (exploratory and causal)</a:t>
            </a:r>
          </a:p>
          <a:p>
            <a:pPr marL="457200" indent="-457200" algn="just">
              <a:buFontTx/>
              <a:buAutoNum type="arabicPeriod"/>
            </a:pPr>
            <a:r>
              <a:rPr lang="en-US" sz="2400" dirty="0">
                <a:solidFill>
                  <a:srgbClr val="00B050"/>
                </a:solidFill>
              </a:rPr>
              <a:t>Should the question be </a:t>
            </a:r>
            <a:r>
              <a:rPr lang="en-US" sz="2400" dirty="0" smtClean="0">
                <a:solidFill>
                  <a:srgbClr val="00B050"/>
                </a:solidFill>
              </a:rPr>
              <a:t>disguised/undisguised? ( if the content can lead to bias)</a:t>
            </a:r>
          </a:p>
          <a:p>
            <a:pPr marL="457200" indent="-457200" algn="just">
              <a:buFontTx/>
              <a:buAutoNum type="arabicPeriod"/>
            </a:pPr>
            <a:r>
              <a:rPr lang="en-US" sz="2400" dirty="0" smtClean="0">
                <a:solidFill>
                  <a:srgbClr val="00B050"/>
                </a:solidFill>
              </a:rPr>
              <a:t>How should questions be phrased? (wording)</a:t>
            </a:r>
          </a:p>
          <a:p>
            <a:pPr marL="457200" indent="-457200" algn="just">
              <a:buFontTx/>
              <a:buAutoNum type="arabicPeriod"/>
            </a:pPr>
            <a:r>
              <a:rPr lang="en-US" sz="2400" dirty="0" smtClean="0">
                <a:solidFill>
                  <a:srgbClr val="00B050"/>
                </a:solidFill>
              </a:rPr>
              <a:t>In what sequence should the questions be arranged?</a:t>
            </a:r>
          </a:p>
          <a:p>
            <a:pPr marL="457200" indent="-457200" algn="just">
              <a:buFontTx/>
              <a:buAutoNum type="arabicPeriod"/>
            </a:pPr>
            <a:r>
              <a:rPr lang="en-US" sz="2400" dirty="0" smtClean="0">
                <a:solidFill>
                  <a:srgbClr val="00B050"/>
                </a:solidFill>
              </a:rPr>
              <a:t>What questionnaire layout will best serve the research objectives?</a:t>
            </a:r>
          </a:p>
          <a:p>
            <a:pPr marL="457200" indent="-457200" algn="just">
              <a:buFontTx/>
              <a:buAutoNum type="arabicPeriod"/>
            </a:pPr>
            <a:r>
              <a:rPr lang="en-US" sz="2400" dirty="0" smtClean="0">
                <a:solidFill>
                  <a:srgbClr val="00B050"/>
                </a:solidFill>
              </a:rPr>
              <a:t>How should the questionnaire be pretested? Does the questionnaire need to be revised?</a:t>
            </a:r>
            <a:endParaRPr lang="en-US" sz="2400" dirty="0">
              <a:solidFill>
                <a:srgbClr val="00B050"/>
              </a:solidFill>
            </a:endParaRPr>
          </a:p>
        </p:txBody>
      </p:sp>
      <p:sp>
        <p:nvSpPr>
          <p:cNvPr id="3" name="Rectangle 2"/>
          <p:cNvSpPr/>
          <p:nvPr/>
        </p:nvSpPr>
        <p:spPr>
          <a:xfrm>
            <a:off x="1524000" y="0"/>
            <a:ext cx="6867714" cy="461665"/>
          </a:xfrm>
          <a:prstGeom prst="rect">
            <a:avLst/>
          </a:prstGeom>
        </p:spPr>
        <p:txBody>
          <a:bodyPr wrap="none">
            <a:spAutoFit/>
          </a:bodyPr>
          <a:lstStyle/>
          <a:p>
            <a:r>
              <a:rPr lang="en-US" sz="2400" b="1" dirty="0" smtClean="0"/>
              <a:t>BASIC CONSIDERATIONS IN QUESTIONNAIRE DESIGN</a:t>
            </a:r>
            <a:endParaRPr lang="en-US"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0" end="10"/>
                                            </p:txEl>
                                          </p:spTgt>
                                        </p:tgtEl>
                                        <p:attrNameLst>
                                          <p:attrName>style.visibility</p:attrName>
                                        </p:attrNameLst>
                                      </p:cBhvr>
                                      <p:to>
                                        <p:strVal val="visible"/>
                                      </p:to>
                                    </p:set>
                                    <p:animEffect transition="in" filter="fade">
                                      <p:cBhvr>
                                        <p:cTn id="52"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570482"/>
          </a:xfrm>
          <a:prstGeom prst="rect">
            <a:avLst/>
          </a:prstGeom>
        </p:spPr>
        <p:txBody>
          <a:bodyPr wrap="square">
            <a:spAutoFit/>
          </a:bodyPr>
          <a:lstStyle/>
          <a:p>
            <a:pPr algn="just"/>
            <a:r>
              <a:rPr lang="en-IN" sz="2400" b="1" dirty="0"/>
              <a:t>Avoid Ambiguity: Be as Specific as Possible</a:t>
            </a:r>
          </a:p>
          <a:p>
            <a:pPr algn="just"/>
            <a:endParaRPr lang="en-US" sz="900" dirty="0"/>
          </a:p>
          <a:p>
            <a:pPr algn="just"/>
            <a:r>
              <a:rPr lang="en-IN" sz="2400" dirty="0"/>
              <a:t>Items on questionnaires often are ambiguous because they are too general. Consider such indefinite words as often, occasionally, regularly, frequently, many, good, and poor. Each of these words has many different meanings. </a:t>
            </a:r>
            <a:endParaRPr lang="en-IN" sz="2400" dirty="0" smtClean="0"/>
          </a:p>
          <a:p>
            <a:pPr algn="just"/>
            <a:endParaRPr lang="en-IN" sz="900" dirty="0" smtClean="0"/>
          </a:p>
          <a:p>
            <a:pPr algn="just"/>
            <a:r>
              <a:rPr lang="en-IN" sz="2400" dirty="0" smtClean="0"/>
              <a:t>For </a:t>
            </a:r>
            <a:r>
              <a:rPr lang="en-IN" sz="2400" dirty="0"/>
              <a:t>one consumer frequent reading of Fortune magazine may be reading six or seven issues a year. Another consumer may think reading two issues a year is frequent.</a:t>
            </a:r>
          </a:p>
          <a:p>
            <a:pPr algn="just"/>
            <a:endParaRPr lang="en-IN" sz="900" dirty="0"/>
          </a:p>
          <a:p>
            <a:pPr algn="just"/>
            <a:r>
              <a:rPr lang="en-IN" sz="2400" dirty="0"/>
              <a:t>Questions such as the following one, used in a study measuring the reactions of consumers </a:t>
            </a:r>
            <a:r>
              <a:rPr lang="en-IN" sz="2400" dirty="0" smtClean="0"/>
              <a:t>to a </a:t>
            </a:r>
            <a:r>
              <a:rPr lang="en-IN" sz="2400" dirty="0"/>
              <a:t>television boycott, should be interpreted with care:</a:t>
            </a:r>
          </a:p>
        </p:txBody>
      </p:sp>
      <p:pic>
        <p:nvPicPr>
          <p:cNvPr id="3" name="Picture 2"/>
          <p:cNvPicPr>
            <a:picLocks noChangeAspect="1"/>
          </p:cNvPicPr>
          <p:nvPr/>
        </p:nvPicPr>
        <p:blipFill>
          <a:blip r:embed="rId2"/>
          <a:stretch>
            <a:fillRect/>
          </a:stretch>
        </p:blipFill>
        <p:spPr>
          <a:xfrm>
            <a:off x="0" y="4724400"/>
            <a:ext cx="9144000" cy="1857388"/>
          </a:xfrm>
          <a:prstGeom prst="rect">
            <a:avLst/>
          </a:prstGeom>
          <a:ln w="28575">
            <a:solidFill>
              <a:schemeClr val="tx1"/>
            </a:solidFill>
          </a:ln>
        </p:spPr>
      </p:pic>
    </p:spTree>
    <p:extLst>
      <p:ext uri="{BB962C8B-B14F-4D97-AF65-F5344CB8AC3E}">
        <p14:creationId xmlns:p14="http://schemas.microsoft.com/office/powerpoint/2010/main" xmlns="" val="672118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44000" cy="3924151"/>
          </a:xfrm>
          <a:prstGeom prst="rect">
            <a:avLst/>
          </a:prstGeom>
        </p:spPr>
        <p:txBody>
          <a:bodyPr wrap="square">
            <a:spAutoFit/>
          </a:bodyPr>
          <a:lstStyle/>
          <a:p>
            <a:pPr algn="just"/>
            <a:r>
              <a:rPr lang="en-US" sz="2400" b="1" dirty="0"/>
              <a:t>Avoid Double-Barreled </a:t>
            </a:r>
            <a:r>
              <a:rPr lang="en-US" sz="2400" b="1" dirty="0" smtClean="0"/>
              <a:t>Items</a:t>
            </a:r>
          </a:p>
          <a:p>
            <a:pPr algn="just"/>
            <a:endParaRPr lang="en-US" sz="2400" b="1" dirty="0"/>
          </a:p>
          <a:p>
            <a:pPr algn="just"/>
            <a:endParaRPr lang="en-US" sz="900" dirty="0"/>
          </a:p>
          <a:p>
            <a:pPr algn="just"/>
            <a:r>
              <a:rPr lang="en-US" sz="2400" dirty="0"/>
              <a:t>Double-barreled question: A question covering several issues at once is referred to as a double-barreled question and should always be avoided. </a:t>
            </a:r>
            <a:endParaRPr lang="en-US" sz="2400" dirty="0" smtClean="0"/>
          </a:p>
          <a:p>
            <a:pPr algn="just"/>
            <a:endParaRPr lang="en-US" sz="2400" dirty="0" smtClean="0"/>
          </a:p>
          <a:p>
            <a:pPr algn="just"/>
            <a:r>
              <a:rPr lang="en-US" sz="2400" dirty="0" smtClean="0"/>
              <a:t>Please </a:t>
            </a:r>
            <a:r>
              <a:rPr lang="en-US" sz="2400" dirty="0"/>
              <a:t>indicate how much you agree with the following statement: ‘Labor unions and management are responsible for the auto crisis</a:t>
            </a:r>
            <a:r>
              <a:rPr lang="en-US" sz="2400" dirty="0" smtClean="0"/>
              <a:t>.’</a:t>
            </a:r>
          </a:p>
          <a:p>
            <a:pPr algn="just"/>
            <a:endParaRPr lang="en-US" sz="2400" dirty="0" smtClean="0"/>
          </a:p>
          <a:p>
            <a:pPr algn="just"/>
            <a:r>
              <a:rPr lang="en-US" sz="2400" dirty="0" smtClean="0"/>
              <a:t>Do you think Coca-Cola is a tasty and refreshing soft drink?’</a:t>
            </a:r>
          </a:p>
          <a:p>
            <a:pPr algn="just"/>
            <a:r>
              <a:rPr lang="en-US" sz="2400" dirty="0" smtClean="0"/>
              <a:t> </a:t>
            </a:r>
            <a:endParaRPr lang="en-US" dirty="0"/>
          </a:p>
        </p:txBody>
      </p:sp>
    </p:spTree>
    <p:extLst>
      <p:ext uri="{BB962C8B-B14F-4D97-AF65-F5344CB8AC3E}">
        <p14:creationId xmlns:p14="http://schemas.microsoft.com/office/powerpoint/2010/main" xmlns="" val="1404109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1292662"/>
          </a:xfrm>
          <a:prstGeom prst="rect">
            <a:avLst/>
          </a:prstGeom>
        </p:spPr>
        <p:txBody>
          <a:bodyPr wrap="square">
            <a:spAutoFit/>
          </a:bodyPr>
          <a:lstStyle/>
          <a:p>
            <a:r>
              <a:rPr lang="en-US" sz="2400" b="1" dirty="0"/>
              <a:t>Avoid Making </a:t>
            </a:r>
            <a:r>
              <a:rPr lang="en-US" sz="2400" b="1" dirty="0" smtClean="0"/>
              <a:t>Assumptions</a:t>
            </a:r>
          </a:p>
          <a:p>
            <a:endParaRPr lang="en-US" b="1" dirty="0" smtClean="0"/>
          </a:p>
          <a:p>
            <a:endParaRPr lang="en-US" b="1" dirty="0"/>
          </a:p>
          <a:p>
            <a:endParaRPr lang="en-US" dirty="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5387" r="10149"/>
          <a:stretch/>
        </p:blipFill>
        <p:spPr bwMode="auto">
          <a:xfrm>
            <a:off x="228600" y="1066800"/>
            <a:ext cx="8610600" cy="1066800"/>
          </a:xfrm>
          <a:prstGeom prst="rect">
            <a:avLst/>
          </a:prstGeom>
          <a:noFill/>
          <a:ln w="28575">
            <a:solidFill>
              <a:schemeClr val="tx1"/>
            </a:solidFill>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4" name="TextBox 3"/>
          <p:cNvSpPr txBox="1"/>
          <p:nvPr/>
        </p:nvSpPr>
        <p:spPr>
          <a:xfrm>
            <a:off x="0" y="2590800"/>
            <a:ext cx="9144000" cy="3785652"/>
          </a:xfrm>
          <a:prstGeom prst="rect">
            <a:avLst/>
          </a:prstGeom>
          <a:noFill/>
        </p:spPr>
        <p:txBody>
          <a:bodyPr wrap="square" rtlCol="0">
            <a:spAutoFit/>
          </a:bodyPr>
          <a:lstStyle/>
          <a:p>
            <a:pPr algn="just"/>
            <a:r>
              <a:rPr lang="en-US" sz="2400" dirty="0"/>
              <a:t>This question has a built-in assumption: that people believe the gift-wrapping program is excellent. </a:t>
            </a:r>
          </a:p>
          <a:p>
            <a:pPr algn="just"/>
            <a:endParaRPr lang="en-US" sz="2400" dirty="0"/>
          </a:p>
          <a:p>
            <a:pPr algn="just"/>
            <a:r>
              <a:rPr lang="en-US" sz="2400" dirty="0"/>
              <a:t>By answering “yes,” the respondent implies that the program is, in fact, excellent and that things are fine just as they are. </a:t>
            </a:r>
          </a:p>
          <a:p>
            <a:pPr algn="just"/>
            <a:endParaRPr lang="en-US" sz="2400" dirty="0"/>
          </a:p>
          <a:p>
            <a:pPr algn="just"/>
            <a:r>
              <a:rPr lang="en-US" sz="2400" dirty="0"/>
              <a:t>When a respondent answers “no,” the opinion is to discontinue the program implying that it isn’t excellent. But, perhaps the respondent simply doesn’t think gift wrapping offers any value whether the service is excellent or not.</a:t>
            </a:r>
          </a:p>
        </p:txBody>
      </p:sp>
    </p:spTree>
    <p:extLst>
      <p:ext uri="{BB962C8B-B14F-4D97-AF65-F5344CB8AC3E}">
        <p14:creationId xmlns:p14="http://schemas.microsoft.com/office/powerpoint/2010/main" xmlns="" val="202826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514" y="381000"/>
            <a:ext cx="9129486" cy="5262979"/>
          </a:xfrm>
          <a:prstGeom prst="rect">
            <a:avLst/>
          </a:prstGeom>
        </p:spPr>
        <p:txBody>
          <a:bodyPr wrap="square">
            <a:spAutoFit/>
          </a:bodyPr>
          <a:lstStyle/>
          <a:p>
            <a:r>
              <a:rPr lang="en-US" sz="2400" b="1" dirty="0" smtClean="0"/>
              <a:t>IN WHAT SEQUENCE SHOULD THE QUESTIONS BE ARRANGED?</a:t>
            </a:r>
          </a:p>
          <a:p>
            <a:endParaRPr lang="en-US" sz="2400" b="1" dirty="0" smtClean="0"/>
          </a:p>
          <a:p>
            <a:pPr algn="just"/>
            <a:r>
              <a:rPr lang="en-US" sz="2400" dirty="0" smtClean="0"/>
              <a:t>The order of questions is of equal importance to the wording used in the questions. </a:t>
            </a:r>
          </a:p>
          <a:p>
            <a:pPr algn="just"/>
            <a:endParaRPr lang="en-US" sz="2400" dirty="0"/>
          </a:p>
          <a:p>
            <a:pPr algn="just"/>
            <a:r>
              <a:rPr lang="en-US" sz="2400" dirty="0" smtClean="0"/>
              <a:t>The following issues help to determine the order of questions.</a:t>
            </a:r>
          </a:p>
          <a:p>
            <a:pPr algn="just"/>
            <a:endParaRPr lang="en-US" sz="2400" b="1" dirty="0" smtClean="0"/>
          </a:p>
          <a:p>
            <a:pPr algn="just">
              <a:buFont typeface="Arial" pitchFamily="34" charset="0"/>
              <a:buChar char="•"/>
            </a:pPr>
            <a:r>
              <a:rPr lang="en-US" sz="2400" b="1" dirty="0" smtClean="0"/>
              <a:t> </a:t>
            </a:r>
            <a:r>
              <a:rPr lang="en-US" sz="2400" dirty="0" smtClean="0"/>
              <a:t>Opening questions</a:t>
            </a:r>
          </a:p>
          <a:p>
            <a:pPr algn="just">
              <a:buFont typeface="Arial" pitchFamily="34" charset="0"/>
              <a:buChar char="•"/>
            </a:pPr>
            <a:r>
              <a:rPr lang="en-US" sz="2400" dirty="0" smtClean="0"/>
              <a:t> Question categories and structure</a:t>
            </a:r>
            <a:endParaRPr lang="en-US" sz="2400" cap="all" dirty="0" smtClean="0"/>
          </a:p>
          <a:p>
            <a:pPr algn="just">
              <a:buFont typeface="Arial" pitchFamily="34" charset="0"/>
              <a:buChar char="•"/>
            </a:pPr>
            <a:r>
              <a:rPr lang="en-US" sz="2400" dirty="0" smtClean="0"/>
              <a:t> Difficult questions </a:t>
            </a:r>
          </a:p>
          <a:p>
            <a:pPr algn="just">
              <a:buFont typeface="Arial" pitchFamily="34" charset="0"/>
              <a:buChar char="•"/>
            </a:pPr>
            <a:r>
              <a:rPr lang="en-US" sz="2400" dirty="0" smtClean="0"/>
              <a:t> Effect on subsequent questions </a:t>
            </a:r>
          </a:p>
          <a:p>
            <a:pPr algn="just">
              <a:buFont typeface="Arial" pitchFamily="34" charset="0"/>
              <a:buChar char="•"/>
            </a:pPr>
            <a:r>
              <a:rPr lang="en-US" sz="2400" dirty="0" smtClean="0"/>
              <a:t> Logical order</a:t>
            </a:r>
          </a:p>
          <a:p>
            <a:endParaRPr lang="en-US" sz="2400" dirty="0"/>
          </a:p>
          <a:p>
            <a:pPr algn="just"/>
            <a:endParaRPr lang="en-US" sz="2400" b="1" dirty="0" smtClean="0"/>
          </a:p>
        </p:txBody>
      </p:sp>
    </p:spTree>
    <p:extLst>
      <p:ext uri="{BB962C8B-B14F-4D97-AF65-F5344CB8AC3E}">
        <p14:creationId xmlns:p14="http://schemas.microsoft.com/office/powerpoint/2010/main" xmlns="" val="37070769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r>
              <a:rPr lang="en-US" sz="2400" b="1" dirty="0" smtClean="0"/>
              <a:t>Opening questions</a:t>
            </a:r>
          </a:p>
          <a:p>
            <a:endParaRPr lang="en-US" sz="2000" b="1" dirty="0" smtClean="0"/>
          </a:p>
          <a:p>
            <a:pPr algn="just"/>
            <a:r>
              <a:rPr lang="en-US" sz="2200" dirty="0" smtClean="0"/>
              <a:t>The opening questions can be crucial in gaining the confidence and cooperation of respondents. These questions should be interesting, simple and non-threatening. Questions that ask respondents for their opinions can be good opening questions, because most people like to express their opinions. </a:t>
            </a:r>
          </a:p>
          <a:p>
            <a:pPr algn="just"/>
            <a:endParaRPr lang="en-US" sz="2200" dirty="0" smtClean="0"/>
          </a:p>
          <a:p>
            <a:pPr algn="just"/>
            <a:r>
              <a:rPr lang="en-US" sz="2200" dirty="0" smtClean="0"/>
              <a:t>Sometimes such questions are asked although they are unrelated to the research problem and their responses are not analyzed.</a:t>
            </a:r>
          </a:p>
          <a:p>
            <a:pPr algn="just"/>
            <a:endParaRPr lang="en-US" sz="2200" dirty="0" smtClean="0"/>
          </a:p>
          <a:p>
            <a:pPr algn="just"/>
            <a:r>
              <a:rPr lang="en-US" sz="2200" dirty="0" smtClean="0"/>
              <a:t>Though classification questions seem simple to start a questionnaire, issues like age, gender and income can be seen as sensitive issues. Opening a questionnaire with these questions tends to make respondents concerned about the purpose of these questions and indeed the whole survey. </a:t>
            </a:r>
          </a:p>
          <a:p>
            <a:pPr algn="just"/>
            <a:endParaRPr lang="en-US" sz="2200" dirty="0" smtClean="0"/>
          </a:p>
          <a:p>
            <a:pPr algn="just"/>
            <a:r>
              <a:rPr lang="en-US" sz="2200" dirty="0" smtClean="0"/>
              <a:t>However, in some instances it is necessary to qualify respondents to determine whether they are eligible to participate in the interview. In this case the qualifying questions serve as the opening questions, and they may have to be classification questions such as the age of the respondent.</a:t>
            </a:r>
            <a:endParaRPr lang="en-US" sz="2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5847755"/>
          </a:xfrm>
          <a:prstGeom prst="rect">
            <a:avLst/>
          </a:prstGeom>
        </p:spPr>
        <p:txBody>
          <a:bodyPr wrap="square">
            <a:spAutoFit/>
          </a:bodyPr>
          <a:lstStyle/>
          <a:p>
            <a:r>
              <a:rPr lang="en-US" sz="2400" b="1" dirty="0" smtClean="0"/>
              <a:t>Question categories and structure</a:t>
            </a:r>
          </a:p>
          <a:p>
            <a:endParaRPr lang="en-US" sz="2400" b="1" cap="all" dirty="0"/>
          </a:p>
          <a:p>
            <a:pPr lvl="0" algn="just"/>
            <a:r>
              <a:rPr lang="en-US" sz="2400" dirty="0" smtClean="0"/>
              <a:t>Questionnaires </a:t>
            </a:r>
            <a:r>
              <a:rPr lang="en-US" sz="2400" dirty="0"/>
              <a:t>contain three categories </a:t>
            </a:r>
            <a:r>
              <a:rPr lang="en-US" sz="2400" dirty="0" smtClean="0"/>
              <a:t>of questions:</a:t>
            </a:r>
          </a:p>
          <a:p>
            <a:pPr lvl="0" algn="just"/>
            <a:endParaRPr lang="en-US" sz="1400" dirty="0" smtClean="0"/>
          </a:p>
          <a:p>
            <a:pPr algn="just"/>
            <a:r>
              <a:rPr lang="en-US" sz="2400" b="1" dirty="0" smtClean="0"/>
              <a:t>Administrative questions (Identification information)  I</a:t>
            </a:r>
            <a:r>
              <a:rPr lang="en-US" sz="2400" dirty="0" smtClean="0"/>
              <a:t>dentify the participant, interviewer, interview location, and conditions. A type of information obtained in a questionnaire that includes name, address and phone number. </a:t>
            </a:r>
          </a:p>
          <a:p>
            <a:pPr algn="just"/>
            <a:endParaRPr lang="en-US" sz="1200" b="1" dirty="0" smtClean="0"/>
          </a:p>
          <a:p>
            <a:pPr algn="just"/>
            <a:r>
              <a:rPr lang="en-US" sz="2400" b="1" dirty="0" smtClean="0"/>
              <a:t>Classification questions </a:t>
            </a:r>
            <a:r>
              <a:rPr lang="en-US" sz="2400" dirty="0" smtClean="0"/>
              <a:t>usually cover sociological-demographic variables that allow participants’ answers to be grouped so that patterns are revealed and can be studied. These questions usually appear at the end of a survey.</a:t>
            </a:r>
          </a:p>
          <a:p>
            <a:pPr algn="just"/>
            <a:endParaRPr lang="en-US" sz="1200" b="1" dirty="0" smtClean="0"/>
          </a:p>
          <a:p>
            <a:pPr algn="just"/>
            <a:r>
              <a:rPr lang="en-US" sz="2400" b="1" dirty="0" smtClean="0"/>
              <a:t>Target questions </a:t>
            </a:r>
            <a:r>
              <a:rPr lang="en-US" sz="2400" dirty="0" smtClean="0"/>
              <a:t>address the investigative questions of a specific study. These are grouped by topic in the survey. Target questions may be structured, unstructured , disguised and </a:t>
            </a:r>
            <a:r>
              <a:rPr lang="en-US" sz="2400" dirty="0" smtClean="0"/>
              <a:t>undisguised</a:t>
            </a:r>
            <a:endParaRPr lang="en-US" sz="2000" dirty="0"/>
          </a:p>
        </p:txBody>
      </p:sp>
    </p:spTree>
    <p:extLst>
      <p:ext uri="{BB962C8B-B14F-4D97-AF65-F5344CB8AC3E}">
        <p14:creationId xmlns:p14="http://schemas.microsoft.com/office/powerpoint/2010/main" xmlns="" val="3956647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14422"/>
            <a:ext cx="9144000" cy="3416320"/>
          </a:xfrm>
          <a:prstGeom prst="rect">
            <a:avLst/>
          </a:prstGeom>
        </p:spPr>
        <p:txBody>
          <a:bodyPr wrap="square">
            <a:spAutoFit/>
          </a:bodyPr>
          <a:lstStyle/>
          <a:p>
            <a:r>
              <a:rPr lang="en-US" sz="2400" b="1" dirty="0" smtClean="0"/>
              <a:t>Difficult questions</a:t>
            </a:r>
          </a:p>
          <a:p>
            <a:endParaRPr lang="en-US" sz="2400" b="1" dirty="0" smtClean="0"/>
          </a:p>
          <a:p>
            <a:pPr algn="just"/>
            <a:r>
              <a:rPr lang="en-US" sz="2400" dirty="0" smtClean="0"/>
              <a:t>Difficult questions or questions that are sensitive, embarrassing, complex or dull should be placed late in the sequence. </a:t>
            </a:r>
          </a:p>
          <a:p>
            <a:pPr algn="just"/>
            <a:endParaRPr lang="en-US" sz="2400" dirty="0" smtClean="0"/>
          </a:p>
          <a:p>
            <a:pPr algn="just"/>
            <a:r>
              <a:rPr lang="en-US" sz="2400" dirty="0" smtClean="0"/>
              <a:t>After rapport has been established and the respondents become involved, they are less likely to object to these questions. Likewise, income should be the last question in the classification section (if it is to be used at all).</a:t>
            </a:r>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5262979"/>
          </a:xfrm>
          <a:prstGeom prst="rect">
            <a:avLst/>
          </a:prstGeom>
        </p:spPr>
        <p:txBody>
          <a:bodyPr wrap="square">
            <a:spAutoFit/>
          </a:bodyPr>
          <a:lstStyle/>
          <a:p>
            <a:pPr algn="just"/>
            <a:r>
              <a:rPr lang="en-US" sz="2400" b="1" dirty="0" smtClean="0"/>
              <a:t>Effect on subsequent questions</a:t>
            </a:r>
          </a:p>
          <a:p>
            <a:pPr algn="just"/>
            <a:endParaRPr lang="en-US" sz="2400" b="1" dirty="0" smtClean="0"/>
          </a:p>
          <a:p>
            <a:pPr algn="just"/>
            <a:r>
              <a:rPr lang="en-US" sz="2400" dirty="0" smtClean="0"/>
              <a:t>Questions asked early in a sequence can influence the responses to subsequent questions.</a:t>
            </a:r>
          </a:p>
          <a:p>
            <a:pPr algn="just"/>
            <a:endParaRPr lang="en-US" sz="2400" dirty="0" smtClean="0"/>
          </a:p>
          <a:p>
            <a:pPr algn="just"/>
            <a:r>
              <a:rPr lang="en-US" sz="2400" dirty="0" smtClean="0"/>
              <a:t>As a rule of thumb, general questions should precede specific questions. This prevents specific questions from biasing responses to the general questions. </a:t>
            </a:r>
          </a:p>
          <a:p>
            <a:pPr algn="just"/>
            <a:endParaRPr lang="en-US" sz="2400" dirty="0" smtClean="0"/>
          </a:p>
          <a:p>
            <a:pPr algn="just"/>
            <a:r>
              <a:rPr lang="en-US" sz="2400" dirty="0" smtClean="0"/>
              <a:t>Consider the following sequence of questions:</a:t>
            </a:r>
          </a:p>
          <a:p>
            <a:pPr algn="just"/>
            <a:endParaRPr lang="en-US" sz="2400" dirty="0" smtClean="0"/>
          </a:p>
          <a:p>
            <a:pPr algn="just"/>
            <a:r>
              <a:rPr lang="en-US" sz="2400" dirty="0" smtClean="0"/>
              <a:t>Q1: In selecting a bank, how important is convenience of its location?</a:t>
            </a:r>
          </a:p>
          <a:p>
            <a:pPr algn="just"/>
            <a:r>
              <a:rPr lang="en-US" sz="2400" dirty="0" smtClean="0"/>
              <a:t>Q2: What considerations are important to you in selecting a bank?</a:t>
            </a:r>
          </a:p>
          <a:p>
            <a:pPr algn="just"/>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400110"/>
          </a:xfrm>
          <a:prstGeom prst="rect">
            <a:avLst/>
          </a:prstGeom>
        </p:spPr>
        <p:txBody>
          <a:bodyPr wrap="square">
            <a:spAutoFit/>
          </a:bodyPr>
          <a:lstStyle/>
          <a:p>
            <a:r>
              <a:rPr lang="en-US" sz="2000" b="1" dirty="0" smtClean="0"/>
              <a:t>Logical order</a:t>
            </a:r>
            <a:endParaRPr lang="en-US" sz="2000" dirty="0"/>
          </a:p>
        </p:txBody>
      </p:sp>
      <p:pic>
        <p:nvPicPr>
          <p:cNvPr id="1026" name="Picture 2"/>
          <p:cNvPicPr>
            <a:picLocks noChangeAspect="1" noChangeArrowheads="1"/>
          </p:cNvPicPr>
          <p:nvPr/>
        </p:nvPicPr>
        <p:blipFill>
          <a:blip r:embed="rId2"/>
          <a:srcRect l="12452" r="7087" b="2972"/>
          <a:stretch>
            <a:fillRect/>
          </a:stretch>
        </p:blipFill>
        <p:spPr bwMode="auto">
          <a:xfrm>
            <a:off x="0" y="642918"/>
            <a:ext cx="9144000" cy="5929354"/>
          </a:xfrm>
          <a:prstGeom prst="rect">
            <a:avLst/>
          </a:prstGeom>
          <a:noFill/>
          <a:ln w="28575">
            <a:solidFill>
              <a:schemeClr val="tx1"/>
            </a:solid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3724096"/>
          </a:xfrm>
          <a:prstGeom prst="rect">
            <a:avLst/>
          </a:prstGeom>
        </p:spPr>
        <p:txBody>
          <a:bodyPr wrap="square">
            <a:spAutoFit/>
          </a:bodyPr>
          <a:lstStyle/>
          <a:p>
            <a:pPr algn="just"/>
            <a:endParaRPr lang="en-US" sz="2000" dirty="0"/>
          </a:p>
          <a:p>
            <a:pPr algn="just"/>
            <a:r>
              <a:rPr lang="en-US" sz="2400" b="1" dirty="0"/>
              <a:t>Filter question</a:t>
            </a:r>
          </a:p>
          <a:p>
            <a:pPr algn="just"/>
            <a:endParaRPr lang="en-US" sz="2400" dirty="0"/>
          </a:p>
          <a:p>
            <a:pPr algn="just"/>
            <a:r>
              <a:rPr lang="en-US" sz="2400" dirty="0"/>
              <a:t>A question that screens out respondents who are not qualified to answer a second  question. Asking a question that does not apply to the respondent or that the respondent is not qualified to answer may be irritating or cause a biased response because the respondent wishes to please the interviewer or to avoid embarrassment. </a:t>
            </a:r>
          </a:p>
          <a:p>
            <a:pPr algn="just"/>
            <a:endParaRPr lang="en-US" sz="2400" dirty="0"/>
          </a:p>
          <a:p>
            <a:pPr algn="just"/>
            <a:endParaRPr lang="en-US" sz="2400" dirty="0"/>
          </a:p>
        </p:txBody>
      </p:sp>
    </p:spTree>
    <p:extLst>
      <p:ext uri="{BB962C8B-B14F-4D97-AF65-F5344CB8AC3E}">
        <p14:creationId xmlns:p14="http://schemas.microsoft.com/office/powerpoint/2010/main" xmlns="" val="3764104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5570756"/>
          </a:xfrm>
          <a:prstGeom prst="rect">
            <a:avLst/>
          </a:prstGeom>
        </p:spPr>
        <p:txBody>
          <a:bodyPr wrap="square">
            <a:spAutoFit/>
          </a:bodyPr>
          <a:lstStyle/>
          <a:p>
            <a:pPr algn="just"/>
            <a:r>
              <a:rPr lang="en-US" sz="2400" b="1" dirty="0" smtClean="0"/>
              <a:t>WHAT SHOULD BE ASKED?</a:t>
            </a:r>
          </a:p>
          <a:p>
            <a:pPr algn="just"/>
            <a:endParaRPr lang="en-US" sz="2400" b="1" dirty="0" smtClean="0"/>
          </a:p>
          <a:p>
            <a:pPr algn="just"/>
            <a:r>
              <a:rPr lang="en-US" sz="2400" dirty="0" smtClean="0"/>
              <a:t>Some thing which is having  relevancy  and accuracy with the objective</a:t>
            </a:r>
          </a:p>
          <a:p>
            <a:pPr algn="just"/>
            <a:endParaRPr lang="en-US" sz="2400" b="1" dirty="0" smtClean="0"/>
          </a:p>
          <a:p>
            <a:pPr algn="just"/>
            <a:r>
              <a:rPr lang="en-US" sz="2400" u="sng" dirty="0" smtClean="0"/>
              <a:t>If the task is to pinpoint store image problems, questions asking for political opinions are highly irrelevant</a:t>
            </a:r>
            <a:r>
              <a:rPr lang="en-US" sz="2400" dirty="0" smtClean="0"/>
              <a:t>. </a:t>
            </a:r>
            <a:r>
              <a:rPr lang="en-US" sz="2400" dirty="0" smtClean="0">
                <a:solidFill>
                  <a:srgbClr val="FF0000"/>
                </a:solidFill>
              </a:rPr>
              <a:t>(store convenience)</a:t>
            </a:r>
          </a:p>
          <a:p>
            <a:pPr algn="just"/>
            <a:endParaRPr lang="en-US" sz="2400" dirty="0"/>
          </a:p>
          <a:p>
            <a:pPr algn="just"/>
            <a:r>
              <a:rPr lang="en-US" sz="2400" u="sng" dirty="0" smtClean="0"/>
              <a:t>Irrelevant questions are more than a nuisance because they make the survey needlessly long. </a:t>
            </a:r>
          </a:p>
          <a:p>
            <a:pPr algn="just"/>
            <a:endParaRPr lang="en-US" sz="2400" dirty="0" smtClean="0"/>
          </a:p>
          <a:p>
            <a:pPr algn="just"/>
            <a:r>
              <a:rPr lang="en-US" sz="2400" dirty="0" smtClean="0"/>
              <a:t>Conversely, many researchers, after conducting surveys, find that they omitted some important questions. Therefore, </a:t>
            </a:r>
            <a:r>
              <a:rPr lang="en-US" sz="2400" u="sng" dirty="0" smtClean="0"/>
              <a:t>when planning the questionnaire design, researchers must think about possible omissions. </a:t>
            </a:r>
          </a:p>
          <a:p>
            <a:pPr algn="just"/>
            <a:endParaRPr lang="en-US" sz="2400" dirty="0"/>
          </a:p>
          <a:p>
            <a:pPr algn="just"/>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500"/>
                                        <p:tgtEl>
                                          <p:spTgt spid="2">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animEffect transition="in" filter="fade">
                                      <p:cBhvr>
                                        <p:cTn id="15" dur="500"/>
                                        <p:tgtEl>
                                          <p:spTgt spid="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8" end="8"/>
                                            </p:txEl>
                                          </p:spTgt>
                                        </p:tgtEl>
                                        <p:attrNameLst>
                                          <p:attrName>style.visibility</p:attrName>
                                        </p:attrNameLst>
                                      </p:cBhvr>
                                      <p:to>
                                        <p:strVal val="visible"/>
                                      </p:to>
                                    </p:set>
                                    <p:animEffect transition="in" filter="fade">
                                      <p:cBhvr>
                                        <p:cTn id="20"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4893647"/>
          </a:xfrm>
          <a:prstGeom prst="rect">
            <a:avLst/>
          </a:prstGeom>
        </p:spPr>
        <p:txBody>
          <a:bodyPr wrap="square">
            <a:spAutoFit/>
          </a:bodyPr>
          <a:lstStyle/>
          <a:p>
            <a:r>
              <a:rPr lang="en-US" sz="2400" b="1" dirty="0" smtClean="0"/>
              <a:t>WHAT QUESTIONNAIRE LAYOUT WILL BEST SERVE THE RESEARCH OBJECTIVES?</a:t>
            </a:r>
          </a:p>
          <a:p>
            <a:pPr marL="457200" indent="-457200"/>
            <a:endParaRPr lang="en-US" sz="2400" b="1" dirty="0" smtClean="0"/>
          </a:p>
          <a:p>
            <a:pPr algn="just"/>
            <a:r>
              <a:rPr lang="en-US" sz="2400" dirty="0" smtClean="0"/>
              <a:t>The format, spacing and positioning of questions can have a significant effect on the results, particularly in self-administered questionnaires. </a:t>
            </a:r>
          </a:p>
          <a:p>
            <a:pPr algn="just"/>
            <a:endParaRPr lang="en-US" sz="2400" dirty="0" smtClean="0"/>
          </a:p>
          <a:p>
            <a:pPr algn="just"/>
            <a:r>
              <a:rPr lang="en-US" sz="2400" dirty="0" smtClean="0"/>
              <a:t>It is good practice to divide a questionnaire into several parts. </a:t>
            </a:r>
          </a:p>
          <a:p>
            <a:pPr algn="just"/>
            <a:endParaRPr lang="en-US" sz="2400" dirty="0" smtClean="0"/>
          </a:p>
          <a:p>
            <a:pPr algn="just"/>
            <a:r>
              <a:rPr lang="en-US" sz="2400" dirty="0" smtClean="0"/>
              <a:t>The questions in each part should be numbered, particularly when branching questions are used. Numbering of questions also makes the coding of responses easier. In addition, the questionnaires should preferably be pre-coded. </a:t>
            </a:r>
          </a:p>
          <a:p>
            <a:pPr algn="just"/>
            <a:endParaRPr lang="en-US" sz="24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52400"/>
            <a:ext cx="9144000" cy="2523768"/>
          </a:xfrm>
          <a:prstGeom prst="rect">
            <a:avLst/>
          </a:prstGeom>
        </p:spPr>
        <p:txBody>
          <a:bodyPr wrap="square">
            <a:spAutoFit/>
          </a:bodyPr>
          <a:lstStyle/>
          <a:p>
            <a:endParaRPr lang="en-US" dirty="0"/>
          </a:p>
          <a:p>
            <a:r>
              <a:rPr lang="en-US" sz="2400" b="1" dirty="0" smtClean="0"/>
              <a:t>PRETESTING AND REVISING QUESTIONNAIRES</a:t>
            </a:r>
          </a:p>
          <a:p>
            <a:endParaRPr lang="en-US" sz="2400" b="1" dirty="0"/>
          </a:p>
          <a:p>
            <a:pPr algn="just"/>
            <a:r>
              <a:rPr lang="en-US" sz="2400" dirty="0" smtClean="0"/>
              <a:t>Usually </a:t>
            </a:r>
            <a:r>
              <a:rPr lang="en-US" sz="2400" dirty="0"/>
              <a:t>the questionnaire is tried out on a group, selected on a convenience basis, that is similar in makeup to the one that ultimately will be sampled. </a:t>
            </a:r>
          </a:p>
          <a:p>
            <a:pPr marL="285750" indent="-285750" algn="just">
              <a:buFont typeface="Arial" pitchFamily="34" charset="0"/>
              <a:buChar char="•"/>
            </a:pPr>
            <a:endParaRPr lang="en-US" sz="2000" dirty="0"/>
          </a:p>
        </p:txBody>
      </p:sp>
      <p:sp>
        <p:nvSpPr>
          <p:cNvPr id="3" name="Rectangle 2"/>
          <p:cNvSpPr/>
          <p:nvPr/>
        </p:nvSpPr>
        <p:spPr>
          <a:xfrm>
            <a:off x="-7257" y="2895600"/>
            <a:ext cx="9151257" cy="3662541"/>
          </a:xfrm>
          <a:prstGeom prst="rect">
            <a:avLst/>
          </a:prstGeom>
        </p:spPr>
        <p:txBody>
          <a:bodyPr wrap="square">
            <a:spAutoFit/>
          </a:bodyPr>
          <a:lstStyle/>
          <a:p>
            <a:pPr algn="just"/>
            <a:r>
              <a:rPr lang="en-US" sz="2400" b="1" dirty="0" smtClean="0"/>
              <a:t>PRELIMINARY TABULATION</a:t>
            </a:r>
          </a:p>
          <a:p>
            <a:pPr marL="285750" indent="-285750" algn="just">
              <a:buFont typeface="Arial" pitchFamily="34" charset="0"/>
              <a:buChar char="•"/>
            </a:pPr>
            <a:endParaRPr lang="en-US" sz="2400" dirty="0"/>
          </a:p>
          <a:p>
            <a:pPr algn="just"/>
            <a:r>
              <a:rPr lang="en-US" sz="2400" dirty="0"/>
              <a:t>Tabulating the results of a pretest helps determine whether the questionnaire will meet the objectives of the research. </a:t>
            </a:r>
          </a:p>
          <a:p>
            <a:pPr marL="285750" indent="-285750" algn="just">
              <a:buFont typeface="Arial" pitchFamily="34" charset="0"/>
              <a:buChar char="•"/>
            </a:pPr>
            <a:endParaRPr lang="en-US" sz="2400" dirty="0"/>
          </a:p>
          <a:p>
            <a:pPr algn="just"/>
            <a:r>
              <a:rPr lang="en-US" sz="2400" u="sng" dirty="0"/>
              <a:t>A preliminary tabulation often illustrates </a:t>
            </a:r>
            <a:r>
              <a:rPr lang="en-US" sz="2400" u="sng" dirty="0" smtClean="0"/>
              <a:t>that the question </a:t>
            </a:r>
            <a:r>
              <a:rPr lang="en-US" sz="2400" u="sng" dirty="0"/>
              <a:t>is inappropriate because it does not provide relevant information to help solve </a:t>
            </a:r>
            <a:r>
              <a:rPr lang="en-US" sz="2400" u="sng" dirty="0" smtClean="0"/>
              <a:t>the problem at hand . </a:t>
            </a:r>
            <a:endParaRPr lang="en-US" sz="2400" u="sng" dirty="0"/>
          </a:p>
          <a:p>
            <a:pPr marL="285750" indent="-285750" algn="just">
              <a:buFont typeface="Arial" pitchFamily="34" charset="0"/>
              <a:buChar char="•"/>
            </a:pPr>
            <a:endParaRPr lang="en-US" sz="2000" dirty="0"/>
          </a:p>
          <a:p>
            <a:pPr marL="285750" indent="-285750" algn="just"/>
            <a:endParaRPr lang="en-US" sz="2000" dirty="0"/>
          </a:p>
        </p:txBody>
      </p:sp>
    </p:spTree>
    <p:extLst>
      <p:ext uri="{BB962C8B-B14F-4D97-AF65-F5344CB8AC3E}">
        <p14:creationId xmlns:p14="http://schemas.microsoft.com/office/powerpoint/2010/main" xmlns="" val="356954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4678" y="2714620"/>
            <a:ext cx="2850396" cy="707886"/>
          </a:xfrm>
          <a:prstGeom prst="rect">
            <a:avLst/>
          </a:prstGeom>
          <a:noFill/>
        </p:spPr>
        <p:txBody>
          <a:bodyPr wrap="none" rtlCol="0">
            <a:spAutoFit/>
          </a:bodyPr>
          <a:lstStyle/>
          <a:p>
            <a:r>
              <a:rPr lang="en-US" sz="4000" b="1" dirty="0" smtClean="0"/>
              <a:t>THANK YOU </a:t>
            </a:r>
            <a:endParaRPr lang="en-US" sz="4000" b="1" dirty="0"/>
          </a:p>
        </p:txBody>
      </p:sp>
    </p:spTree>
    <p:extLst>
      <p:ext uri="{BB962C8B-B14F-4D97-AF65-F5344CB8AC3E}">
        <p14:creationId xmlns:p14="http://schemas.microsoft.com/office/powerpoint/2010/main" xmlns="" val="39617365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2066450984"/>
              </p:ext>
            </p:extLst>
          </p:nvPr>
        </p:nvGraphicFramePr>
        <p:xfrm>
          <a:off x="0" y="1219201"/>
          <a:ext cx="9144000" cy="3825993"/>
        </p:xfrm>
        <a:graphic>
          <a:graphicData uri="http://schemas.openxmlformats.org/drawingml/2006/table">
            <a:tbl>
              <a:tblPr firstRow="1" bandRow="1">
                <a:tableStyleId>{5C22544A-7EE6-4342-B048-85BDC9FD1C3A}</a:tableStyleId>
              </a:tblPr>
              <a:tblGrid>
                <a:gridCol w="1676400"/>
                <a:gridCol w="4419600"/>
                <a:gridCol w="3048000"/>
              </a:tblGrid>
              <a:tr h="559214">
                <a:tc>
                  <a:txBody>
                    <a:bodyPr/>
                    <a:lstStyle/>
                    <a:p>
                      <a:endParaRPr lang="en-US" dirty="0">
                        <a:solidFill>
                          <a:schemeClr val="tx1"/>
                        </a:solidFill>
                      </a:endParaRPr>
                    </a:p>
                  </a:txBody>
                  <a:tcPr>
                    <a:solidFill>
                      <a:srgbClr val="0070C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tx1"/>
                          </a:solidFill>
                          <a:effectLst/>
                          <a:latin typeface="+mn-lt"/>
                          <a:ea typeface="+mn-ea"/>
                          <a:cs typeface="+mn-cs"/>
                        </a:rPr>
                        <a:t>Disguised</a:t>
                      </a:r>
                      <a:endParaRPr lang="en-US" dirty="0" smtClean="0">
                        <a:solidFill>
                          <a:schemeClr val="tx1"/>
                        </a:solidFill>
                      </a:endParaRPr>
                    </a:p>
                    <a:p>
                      <a:pPr algn="ctr"/>
                      <a:endParaRPr lang="en-US" dirty="0">
                        <a:solidFill>
                          <a:schemeClr val="tx1"/>
                        </a:solidFill>
                      </a:endParaRPr>
                    </a:p>
                  </a:txBody>
                  <a:tcPr>
                    <a:solidFill>
                      <a:srgbClr val="0070C0"/>
                    </a:solidFill>
                  </a:tcPr>
                </a:tc>
                <a:tc>
                  <a:txBody>
                    <a:bodyPr/>
                    <a:lstStyle/>
                    <a:p>
                      <a:pPr algn="ctr"/>
                      <a:r>
                        <a:rPr lang="en-US" sz="1800" b="0" i="0" kern="1200" dirty="0" smtClean="0">
                          <a:solidFill>
                            <a:schemeClr val="tx1"/>
                          </a:solidFill>
                          <a:effectLst/>
                          <a:latin typeface="+mn-lt"/>
                          <a:ea typeface="+mn-ea"/>
                          <a:cs typeface="+mn-cs"/>
                        </a:rPr>
                        <a:t>Non-disguised</a:t>
                      </a:r>
                      <a:endParaRPr lang="en-US" dirty="0">
                        <a:solidFill>
                          <a:schemeClr val="tx1"/>
                        </a:solidFill>
                      </a:endParaRPr>
                    </a:p>
                  </a:txBody>
                  <a:tcPr/>
                </a:tc>
              </a:tr>
              <a:tr h="1082153">
                <a:tc>
                  <a:txBody>
                    <a:bodyPr/>
                    <a:lstStyle/>
                    <a:p>
                      <a:r>
                        <a:rPr lang="en-US" sz="1800" b="0" i="0" kern="1200" dirty="0" smtClean="0">
                          <a:solidFill>
                            <a:schemeClr val="dk1"/>
                          </a:solidFill>
                          <a:effectLst/>
                          <a:latin typeface="+mn-lt"/>
                          <a:ea typeface="+mn-ea"/>
                          <a:cs typeface="+mn-cs"/>
                        </a:rPr>
                        <a:t>Structured</a:t>
                      </a:r>
                      <a:endParaRPr lang="en-US" dirty="0"/>
                    </a:p>
                  </a:txBody>
                  <a:tcPr>
                    <a:solidFill>
                      <a:srgbClr val="0070C0"/>
                    </a:solidFill>
                  </a:tcPr>
                </a:tc>
                <a:tc>
                  <a:txBody>
                    <a:bodyPr/>
                    <a:lstStyle/>
                    <a:p>
                      <a:r>
                        <a:rPr lang="en-US" sz="1800" b="0" i="0" kern="1200" dirty="0" smtClean="0">
                          <a:solidFill>
                            <a:schemeClr val="dk1"/>
                          </a:solidFill>
                          <a:effectLst/>
                          <a:latin typeface="+mn-lt"/>
                          <a:ea typeface="+mn-ea"/>
                          <a:cs typeface="+mn-cs"/>
                        </a:rPr>
                        <a:t>Which of the following eat a lot, and which a little oatmeal: Farmers, Movies actors etc.</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
                      </a:r>
                      <a:br>
                        <a:rPr lang="en-US" sz="1800" b="0" i="0" kern="1200" dirty="0" smtClean="0">
                          <a:solidFill>
                            <a:schemeClr val="dk1"/>
                          </a:solidFill>
                          <a:effectLst/>
                          <a:latin typeface="+mn-lt"/>
                          <a:ea typeface="+mn-ea"/>
                          <a:cs typeface="+mn-cs"/>
                        </a:rPr>
                      </a:br>
                      <a:r>
                        <a:rPr lang="en-US" sz="1800" b="0" i="0" kern="1200" dirty="0" smtClean="0">
                          <a:solidFill>
                            <a:schemeClr val="dk1"/>
                          </a:solidFill>
                          <a:effectLst/>
                          <a:latin typeface="+mn-lt"/>
                          <a:ea typeface="+mn-ea"/>
                          <a:cs typeface="+mn-cs"/>
                        </a:rPr>
                        <a:t>Some attitude measurements</a:t>
                      </a:r>
                      <a:endParaRPr lang="en-US" dirty="0"/>
                    </a:p>
                  </a:txBody>
                  <a:tcPr>
                    <a:solidFill>
                      <a:schemeClr val="bg2"/>
                    </a:solidFill>
                  </a:tcPr>
                </a:tc>
                <a:tc>
                  <a:txBody>
                    <a:bodyPr/>
                    <a:lstStyle/>
                    <a:p>
                      <a:r>
                        <a:rPr lang="en-US" sz="1800" b="0" i="0" kern="1200" dirty="0" smtClean="0">
                          <a:solidFill>
                            <a:schemeClr val="dk1"/>
                          </a:solidFill>
                          <a:effectLst/>
                          <a:latin typeface="+mn-lt"/>
                          <a:ea typeface="+mn-ea"/>
                          <a:cs typeface="+mn-cs"/>
                        </a:rPr>
                        <a:t>Does your family own piano?</a:t>
                      </a:r>
                      <a:endParaRPr lang="en-US" dirty="0"/>
                    </a:p>
                  </a:txBody>
                  <a:tcPr>
                    <a:solidFill>
                      <a:schemeClr val="bg2"/>
                    </a:solidFill>
                  </a:tcPr>
                </a:tc>
              </a:tr>
              <a:tr h="1997193">
                <a:tc>
                  <a:txBody>
                    <a:bodyPr/>
                    <a:lstStyle/>
                    <a:p>
                      <a:r>
                        <a:rPr lang="en-US" sz="1800" b="0" i="0" kern="1200" dirty="0" smtClean="0">
                          <a:solidFill>
                            <a:schemeClr val="dk1"/>
                          </a:solidFill>
                          <a:effectLst/>
                          <a:latin typeface="+mn-lt"/>
                          <a:ea typeface="+mn-ea"/>
                          <a:cs typeface="+mn-cs"/>
                        </a:rPr>
                        <a:t>Non-structured</a:t>
                      </a:r>
                      <a:endParaRPr lang="en-US" sz="1800" b="0" i="0" kern="1200" dirty="0">
                        <a:solidFill>
                          <a:schemeClr val="dk1"/>
                        </a:solidFill>
                        <a:effectLst/>
                        <a:latin typeface="+mn-lt"/>
                        <a:ea typeface="+mn-ea"/>
                        <a:cs typeface="+mn-cs"/>
                      </a:endParaRPr>
                    </a:p>
                  </a:txBody>
                  <a:tcPr>
                    <a:solidFill>
                      <a:srgbClr val="0070C0"/>
                    </a:solidFill>
                  </a:tcPr>
                </a:tc>
                <a:tc>
                  <a:txBody>
                    <a:bodyPr/>
                    <a:lstStyle/>
                    <a:p>
                      <a:r>
                        <a:rPr lang="en-US" sz="1800" b="0" i="0" kern="1200" dirty="0" smtClean="0">
                          <a:solidFill>
                            <a:schemeClr val="dk1"/>
                          </a:solidFill>
                          <a:effectLst/>
                          <a:latin typeface="+mn-lt"/>
                          <a:ea typeface="+mn-ea"/>
                          <a:cs typeface="+mn-cs"/>
                        </a:rPr>
                        <a:t>Some projective techniques</a:t>
                      </a:r>
                      <a:endParaRPr lang="en-US" sz="1800" b="0" i="0" kern="1200" dirty="0">
                        <a:solidFill>
                          <a:schemeClr val="dk1"/>
                        </a:solidFill>
                        <a:effectLst/>
                        <a:latin typeface="+mn-lt"/>
                        <a:ea typeface="+mn-ea"/>
                        <a:cs typeface="+mn-cs"/>
                      </a:endParaRPr>
                    </a:p>
                  </a:txBody>
                  <a:tcPr>
                    <a:solidFill>
                      <a:schemeClr val="bg2"/>
                    </a:solidFill>
                  </a:tcPr>
                </a:tc>
                <a:tc>
                  <a:txBody>
                    <a:bodyPr/>
                    <a:lstStyle/>
                    <a:p>
                      <a:r>
                        <a:rPr lang="en-US" sz="1800" b="0" i="0" kern="1200" dirty="0" smtClean="0">
                          <a:solidFill>
                            <a:schemeClr val="dk1"/>
                          </a:solidFill>
                          <a:effectLst/>
                          <a:latin typeface="+mn-lt"/>
                          <a:ea typeface="+mn-ea"/>
                          <a:cs typeface="+mn-cs"/>
                        </a:rPr>
                        <a:t>Ask respondent(s) to discuss what they think when canned soup is mentioned</a:t>
                      </a:r>
                    </a:p>
                    <a:p>
                      <a:endParaRPr lang="en-US" sz="1800" b="0" i="0" kern="1200" dirty="0" smtClean="0">
                        <a:solidFill>
                          <a:schemeClr val="dk1"/>
                        </a:solidFill>
                        <a:effectLst/>
                        <a:latin typeface="+mn-lt"/>
                        <a:ea typeface="+mn-ea"/>
                        <a:cs typeface="+mn-cs"/>
                      </a:endParaRPr>
                    </a:p>
                    <a:p>
                      <a:r>
                        <a:rPr lang="en-US" sz="1800" b="0" i="0" kern="1200" dirty="0" smtClean="0">
                          <a:solidFill>
                            <a:schemeClr val="dk1"/>
                          </a:solidFill>
                          <a:effectLst/>
                          <a:latin typeface="+mn-lt"/>
                          <a:ea typeface="+mn-ea"/>
                          <a:cs typeface="+mn-cs"/>
                        </a:rPr>
                        <a:t>(Focus groups and depth interviewers)</a:t>
                      </a:r>
                      <a:endParaRPr lang="en-US" dirty="0"/>
                    </a:p>
                  </a:txBody>
                  <a:tcPr>
                    <a:solidFill>
                      <a:schemeClr val="bg2"/>
                    </a:solidFill>
                  </a:tcPr>
                </a:tc>
              </a:tr>
            </a:tbl>
          </a:graphicData>
        </a:graphic>
      </p:graphicFrame>
    </p:spTree>
    <p:extLst>
      <p:ext uri="{BB962C8B-B14F-4D97-AF65-F5344CB8AC3E}">
        <p14:creationId xmlns="" xmlns:p14="http://schemas.microsoft.com/office/powerpoint/2010/main" val="30827856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00" y="381000"/>
            <a:ext cx="9169400" cy="1631216"/>
          </a:xfrm>
          <a:prstGeom prst="rect">
            <a:avLst/>
          </a:prstGeom>
        </p:spPr>
        <p:txBody>
          <a:bodyPr wrap="square">
            <a:spAutoFit/>
          </a:bodyPr>
          <a:lstStyle/>
          <a:p>
            <a:pPr algn="just"/>
            <a:r>
              <a:rPr lang="en-US" sz="2000" b="1" dirty="0" smtClean="0"/>
              <a:t>WHAT TYPE OF SCALE IS NEEDED TO PERFORM THE DESIRED ANALYSIS TO ANSWER THE MANAGEMENT QUESTION?</a:t>
            </a:r>
          </a:p>
          <a:p>
            <a:pPr algn="just"/>
            <a:endParaRPr lang="en-US" sz="2000" b="1" dirty="0" smtClean="0"/>
          </a:p>
          <a:p>
            <a:pPr algn="just"/>
            <a:endParaRPr lang="en-US" sz="2000" b="1" dirty="0" smtClean="0"/>
          </a:p>
          <a:p>
            <a:pPr algn="just"/>
            <a:r>
              <a:rPr lang="en-US" sz="2000" b="1" dirty="0" smtClean="0"/>
              <a:t>Covered in measurement and scaling class </a:t>
            </a:r>
            <a:endParaRPr lang="en-US" sz="2000" b="1" dirty="0"/>
          </a:p>
        </p:txBody>
      </p:sp>
    </p:spTree>
    <p:extLst>
      <p:ext uri="{BB962C8B-B14F-4D97-AF65-F5344CB8AC3E}">
        <p14:creationId xmlns:p14="http://schemas.microsoft.com/office/powerpoint/2010/main" xmlns="" val="224954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96752"/>
            <a:ext cx="9144000" cy="5262979"/>
          </a:xfrm>
          <a:prstGeom prst="rect">
            <a:avLst/>
          </a:prstGeom>
        </p:spPr>
        <p:txBody>
          <a:bodyPr wrap="square">
            <a:spAutoFit/>
          </a:bodyPr>
          <a:lstStyle/>
          <a:p>
            <a:pPr algn="just"/>
            <a:r>
              <a:rPr lang="en-US" sz="2400" b="1" dirty="0" smtClean="0"/>
              <a:t>WHAT COMMUNICATION APPROACH WILL BE USED?</a:t>
            </a:r>
          </a:p>
          <a:p>
            <a:pPr algn="just"/>
            <a:endParaRPr lang="en-IN" sz="2400" b="1" dirty="0" smtClean="0">
              <a:latin typeface="MyriadPro-BoldSemiExt"/>
            </a:endParaRPr>
          </a:p>
          <a:p>
            <a:endParaRPr lang="en-US" sz="2400" b="1" dirty="0" smtClean="0">
              <a:solidFill>
                <a:srgbClr val="006666"/>
              </a:solidFill>
              <a:latin typeface="MyriadPro-BoldSemiExt"/>
            </a:endParaRPr>
          </a:p>
          <a:p>
            <a:pPr algn="just"/>
            <a:r>
              <a:rPr lang="en-IN" sz="2400" dirty="0"/>
              <a:t>The means of data collection—telephone interview, personal interview, </a:t>
            </a:r>
            <a:r>
              <a:rPr lang="en-IN" sz="2400" dirty="0" smtClean="0"/>
              <a:t>self-administered questionnaire—will </a:t>
            </a:r>
            <a:r>
              <a:rPr lang="en-IN" sz="2400" dirty="0"/>
              <a:t>influence the question format and question phrasing. </a:t>
            </a:r>
            <a:endParaRPr lang="en-IN" sz="2400" dirty="0" smtClean="0"/>
          </a:p>
          <a:p>
            <a:pPr algn="just"/>
            <a:endParaRPr lang="en-IN" sz="2400" dirty="0"/>
          </a:p>
          <a:p>
            <a:pPr algn="just"/>
            <a:r>
              <a:rPr lang="en-IN" sz="2400" u="sng" dirty="0" smtClean="0"/>
              <a:t>In </a:t>
            </a:r>
            <a:r>
              <a:rPr lang="en-IN" sz="2400" u="sng" dirty="0"/>
              <a:t>general, questions </a:t>
            </a:r>
            <a:r>
              <a:rPr lang="en-IN" sz="2400" u="sng" dirty="0" smtClean="0"/>
              <a:t>for mail</a:t>
            </a:r>
            <a:r>
              <a:rPr lang="en-IN" sz="2400" u="sng" dirty="0"/>
              <a:t>, Internet, and telephone surveys must be less complex than those used in personal interviews</a:t>
            </a:r>
            <a:r>
              <a:rPr lang="en-IN" sz="2400" u="sng" dirty="0" smtClean="0"/>
              <a:t>. </a:t>
            </a:r>
          </a:p>
          <a:p>
            <a:pPr algn="just"/>
            <a:endParaRPr lang="en-IN" sz="2400" u="sng" dirty="0"/>
          </a:p>
          <a:p>
            <a:pPr algn="just"/>
            <a:endParaRPr lang="en-IN" sz="2400" dirty="0"/>
          </a:p>
          <a:p>
            <a:pPr algn="just"/>
            <a:endParaRPr lang="en-US" b="1" dirty="0">
              <a:solidFill>
                <a:srgbClr val="006666"/>
              </a:solidFill>
              <a:latin typeface="MyriadPro-BoldSemiExt"/>
            </a:endParaRPr>
          </a:p>
          <a:p>
            <a:pPr algn="just"/>
            <a:endParaRPr lang="en-US" b="1" dirty="0">
              <a:solidFill>
                <a:srgbClr val="006666"/>
              </a:solidFill>
              <a:latin typeface="MyriadPro-BoldSemiExt"/>
            </a:endParaRPr>
          </a:p>
          <a:p>
            <a:pPr algn="just"/>
            <a:endParaRPr lang="en-US" b="1" dirty="0" smtClean="0">
              <a:solidFill>
                <a:srgbClr val="006666"/>
              </a:solidFill>
              <a:latin typeface="MyriadPro-BoldSemiExt"/>
            </a:endParaRPr>
          </a:p>
          <a:p>
            <a:endParaRPr lang="en-IN" dirty="0"/>
          </a:p>
        </p:txBody>
      </p:sp>
    </p:spTree>
    <p:extLst>
      <p:ext uri="{BB962C8B-B14F-4D97-AF65-F5344CB8AC3E}">
        <p14:creationId xmlns:p14="http://schemas.microsoft.com/office/powerpoint/2010/main" xmlns="" val="144862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 y="0"/>
            <a:ext cx="9144000" cy="6858000"/>
          </a:xfrm>
          <a:prstGeom prst="rect">
            <a:avLst/>
          </a:prstGeom>
          <a:ln w="28575">
            <a:solidFill>
              <a:schemeClr val="tx1"/>
            </a:solidFill>
          </a:ln>
        </p:spPr>
      </p:pic>
    </p:spTree>
    <p:extLst>
      <p:ext uri="{BB962C8B-B14F-4D97-AF65-F5344CB8AC3E}">
        <p14:creationId xmlns:p14="http://schemas.microsoft.com/office/powerpoint/2010/main" xmlns="" val="1610430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7693"/>
            <a:ext cx="9144000" cy="7063472"/>
          </a:xfrm>
          <a:prstGeom prst="rect">
            <a:avLst/>
          </a:prstGeom>
        </p:spPr>
        <p:txBody>
          <a:bodyPr wrap="square">
            <a:spAutoFit/>
          </a:bodyPr>
          <a:lstStyle/>
          <a:p>
            <a:pPr algn="just"/>
            <a:r>
              <a:rPr lang="en-US" sz="2400" b="1" dirty="0"/>
              <a:t>Responses are  </a:t>
            </a:r>
            <a:r>
              <a:rPr lang="en-US" sz="2400" b="1" dirty="0" smtClean="0"/>
              <a:t>to be </a:t>
            </a:r>
            <a:r>
              <a:rPr lang="en-US" sz="2400" b="1" dirty="0"/>
              <a:t>expected based on the question medium.</a:t>
            </a:r>
          </a:p>
          <a:p>
            <a:pPr marL="285750" indent="-285750" algn="just">
              <a:buFont typeface="Arial" pitchFamily="34" charset="0"/>
              <a:buChar char="•"/>
            </a:pPr>
            <a:endParaRPr lang="en-US" sz="900" b="1" dirty="0"/>
          </a:p>
          <a:p>
            <a:pPr marL="174625" indent="-174625" algn="just">
              <a:buFont typeface="Wingdings" pitchFamily="2" charset="2"/>
              <a:buChar char="§"/>
            </a:pPr>
            <a:r>
              <a:rPr lang="en-US" sz="2400" dirty="0" smtClean="0"/>
              <a:t>Do you give financial support to charitable causes on a regular basis?</a:t>
            </a:r>
          </a:p>
          <a:p>
            <a:pPr marL="285750" indent="-285750" algn="just">
              <a:buFont typeface="Arial" pitchFamily="34" charset="0"/>
              <a:buChar char="•"/>
            </a:pPr>
            <a:endParaRPr lang="en-US" sz="800" dirty="0"/>
          </a:p>
          <a:p>
            <a:pPr marL="225425" algn="just"/>
            <a:r>
              <a:rPr lang="en-US" sz="2400" dirty="0" smtClean="0"/>
              <a:t>People  </a:t>
            </a:r>
            <a:r>
              <a:rPr lang="en-US" sz="2400" dirty="0"/>
              <a:t>who are asked these questions on the telephone give responses that are more protective of their image than do people asked the very same questions via a typical Internet-type questionnaire. </a:t>
            </a:r>
          </a:p>
          <a:p>
            <a:pPr marL="285750" indent="-285750" algn="just">
              <a:buFont typeface="Arial" pitchFamily="34" charset="0"/>
              <a:buChar char="•"/>
            </a:pPr>
            <a:endParaRPr lang="en-US" sz="2400" dirty="0"/>
          </a:p>
          <a:p>
            <a:pPr marL="225425" algn="just"/>
            <a:r>
              <a:rPr lang="en-US" sz="2400" dirty="0"/>
              <a:t>Phone survey results suggest a 10 percent difference in the response to the charitable giving question with phone respondents displaying a greater inclination to give to charities than people answering the question via the electronic questionnaire. </a:t>
            </a:r>
          </a:p>
          <a:p>
            <a:pPr marL="285750" indent="-285750" algn="just">
              <a:buFont typeface="Arial" pitchFamily="34" charset="0"/>
              <a:buChar char="•"/>
            </a:pPr>
            <a:endParaRPr lang="en-US" sz="2400" dirty="0"/>
          </a:p>
          <a:p>
            <a:pPr marL="174625" indent="-174625" algn="just">
              <a:buFont typeface="Wingdings" pitchFamily="2" charset="2"/>
              <a:buChar char="§"/>
            </a:pPr>
            <a:r>
              <a:rPr lang="en-US" sz="2400" dirty="0" smtClean="0"/>
              <a:t>Do you go to church on a regular basis?</a:t>
            </a:r>
          </a:p>
          <a:p>
            <a:pPr algn="just"/>
            <a:endParaRPr lang="en-US" sz="1000" u="sng" dirty="0" smtClean="0"/>
          </a:p>
          <a:p>
            <a:pPr marL="284163" algn="just"/>
            <a:r>
              <a:rPr lang="en-US" sz="2400" u="sng" dirty="0" smtClean="0"/>
              <a:t>On </a:t>
            </a:r>
            <a:r>
              <a:rPr lang="en-US" sz="2400" u="sng" dirty="0"/>
              <a:t>the phone, almost 6 in 10 respondents report going to church almost weekly but via the computer, that number drops to 1 in 4</a:t>
            </a:r>
            <a:r>
              <a:rPr lang="en-US" sz="2400" u="sng" dirty="0" smtClean="0"/>
              <a:t>.</a:t>
            </a:r>
          </a:p>
          <a:p>
            <a:pPr marL="284163" algn="just"/>
            <a:endParaRPr lang="en-US" sz="2400" u="sng" dirty="0" smtClean="0"/>
          </a:p>
          <a:p>
            <a:pPr marL="284163" algn="just"/>
            <a:r>
              <a:rPr lang="en-US" dirty="0" smtClean="0">
                <a:solidFill>
                  <a:srgbClr val="FF0000"/>
                </a:solidFill>
              </a:rPr>
              <a:t>This is not questionnaire design but more of method of administering the questionnaire </a:t>
            </a:r>
            <a:endParaRPr lang="en-US" dirty="0">
              <a:solidFill>
                <a:srgbClr val="FF0000"/>
              </a:solidFill>
            </a:endParaRPr>
          </a:p>
          <a:p>
            <a:pPr marL="285750" indent="-285750" algn="just">
              <a:buFont typeface="Arial" pitchFamily="34" charset="0"/>
              <a:buChar char="•"/>
            </a:pPr>
            <a:endParaRPr lang="en-US" sz="2400" dirty="0"/>
          </a:p>
        </p:txBody>
      </p:sp>
    </p:spTree>
    <p:extLst>
      <p:ext uri="{BB962C8B-B14F-4D97-AF65-F5344CB8AC3E}">
        <p14:creationId xmlns:p14="http://schemas.microsoft.com/office/powerpoint/2010/main" xmlns="" val="636988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2" end="12"/>
                                            </p:txEl>
                                          </p:spTgt>
                                        </p:tgtEl>
                                        <p:attrNameLst>
                                          <p:attrName>style.visibility</p:attrName>
                                        </p:attrNameLst>
                                      </p:cBhvr>
                                      <p:to>
                                        <p:strVal val="visible"/>
                                      </p:to>
                                    </p:set>
                                    <p:animEffect transition="in" filter="fade">
                                      <p:cBhvr>
                                        <p:cTn id="32"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4893647"/>
          </a:xfrm>
          <a:prstGeom prst="rect">
            <a:avLst/>
          </a:prstGeom>
        </p:spPr>
        <p:txBody>
          <a:bodyPr wrap="square">
            <a:spAutoFit/>
          </a:bodyPr>
          <a:lstStyle/>
          <a:p>
            <a:pPr algn="just"/>
            <a:r>
              <a:rPr lang="en-US" sz="2400" b="1" dirty="0" smtClean="0"/>
              <a:t>SHOULD THE QUESTION BE STRUCTURED, UNSTRUCTURED, OR SOME COMBINATION?</a:t>
            </a:r>
          </a:p>
          <a:p>
            <a:endParaRPr lang="en-US" sz="2400" b="1" dirty="0" smtClean="0"/>
          </a:p>
          <a:p>
            <a:endParaRPr lang="en-US" sz="2400" b="1" dirty="0" smtClean="0"/>
          </a:p>
          <a:p>
            <a:pPr algn="just"/>
            <a:r>
              <a:rPr lang="en-US" sz="2400" dirty="0" smtClean="0"/>
              <a:t>One of the decision in questionnaire design is based on the amount of freedom respondents have in answering. </a:t>
            </a:r>
          </a:p>
          <a:p>
            <a:pPr algn="just"/>
            <a:endParaRPr lang="en-US" sz="2400" dirty="0"/>
          </a:p>
          <a:p>
            <a:pPr algn="just"/>
            <a:r>
              <a:rPr lang="en-US" sz="2400" dirty="0" smtClean="0"/>
              <a:t>Should the question be open-ended (unstructured), allowing the participants freedom to choose their manner of response, or closed (structured), where the participants choose their response from an already determined fixed set of choices?</a:t>
            </a:r>
          </a:p>
          <a:p>
            <a:pPr algn="just"/>
            <a:endParaRPr lang="en-US" sz="2400" dirty="0" smtClean="0"/>
          </a:p>
          <a:p>
            <a:pPr algn="just"/>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337" y="0"/>
            <a:ext cx="9144000" cy="6647974"/>
          </a:xfrm>
          <a:prstGeom prst="rect">
            <a:avLst/>
          </a:prstGeom>
        </p:spPr>
        <p:txBody>
          <a:bodyPr wrap="square">
            <a:spAutoFit/>
          </a:bodyPr>
          <a:lstStyle/>
          <a:p>
            <a:endParaRPr lang="en-US" sz="2000" b="1" dirty="0"/>
          </a:p>
          <a:p>
            <a:pPr algn="just"/>
            <a:endParaRPr lang="en-US" sz="2000" dirty="0"/>
          </a:p>
          <a:p>
            <a:pPr algn="just"/>
            <a:r>
              <a:rPr lang="en-IN" sz="2400" dirty="0" smtClean="0"/>
              <a:t>Examples</a:t>
            </a:r>
            <a:r>
              <a:rPr lang="en-IN" sz="2400" dirty="0"/>
              <a:t> </a:t>
            </a:r>
            <a:r>
              <a:rPr lang="en-IN" sz="2400" dirty="0" smtClean="0"/>
              <a:t>of open ended questions</a:t>
            </a:r>
          </a:p>
          <a:p>
            <a:pPr algn="just"/>
            <a:endParaRPr lang="en-IN" sz="2400" dirty="0" smtClean="0"/>
          </a:p>
          <a:p>
            <a:pPr marL="342900" indent="-342900" algn="just">
              <a:buFont typeface="Arial" panose="020B0604020202020204" pitchFamily="34" charset="0"/>
              <a:buChar char="•"/>
            </a:pPr>
            <a:r>
              <a:rPr lang="en-IN" sz="2400" dirty="0" smtClean="0"/>
              <a:t>What </a:t>
            </a:r>
            <a:r>
              <a:rPr lang="en-IN" sz="2400" dirty="0"/>
              <a:t>names of local banks can you think of offhand?</a:t>
            </a:r>
          </a:p>
          <a:p>
            <a:pPr marL="342900" indent="-342900" algn="just">
              <a:buFont typeface="Arial" panose="020B0604020202020204" pitchFamily="34" charset="0"/>
              <a:buChar char="•"/>
            </a:pPr>
            <a:r>
              <a:rPr lang="en-IN" sz="2400" dirty="0" smtClean="0"/>
              <a:t>What </a:t>
            </a:r>
            <a:r>
              <a:rPr lang="en-IN" sz="2400" dirty="0"/>
              <a:t>comes to mind when you look at this advertisement?</a:t>
            </a:r>
          </a:p>
          <a:p>
            <a:pPr marL="342900" indent="-342900" algn="just">
              <a:buFont typeface="Arial" panose="020B0604020202020204" pitchFamily="34" charset="0"/>
              <a:buChar char="•"/>
            </a:pPr>
            <a:r>
              <a:rPr lang="en-IN" sz="2400" dirty="0" smtClean="0"/>
              <a:t>In </a:t>
            </a:r>
            <a:r>
              <a:rPr lang="en-IN" sz="2400" dirty="0"/>
              <a:t>what </a:t>
            </a:r>
            <a:r>
              <a:rPr lang="en-IN" sz="2400" dirty="0" smtClean="0"/>
              <a:t>way could </a:t>
            </a:r>
            <a:r>
              <a:rPr lang="en-IN" sz="2400" dirty="0"/>
              <a:t>this product be changed or improved? I’d like you to tell </a:t>
            </a:r>
            <a:r>
              <a:rPr lang="en-IN" sz="2400" dirty="0" smtClean="0"/>
              <a:t>me anything you can </a:t>
            </a:r>
            <a:r>
              <a:rPr lang="en-IN" sz="2400" dirty="0"/>
              <a:t>think of, no matter how minor it seems.</a:t>
            </a:r>
          </a:p>
          <a:p>
            <a:pPr marL="342900" indent="-342900" algn="just">
              <a:buFont typeface="Arial" panose="020B0604020202020204" pitchFamily="34" charset="0"/>
              <a:buChar char="•"/>
            </a:pPr>
            <a:r>
              <a:rPr lang="en-IN" sz="2400" dirty="0" smtClean="0"/>
              <a:t>What </a:t>
            </a:r>
            <a:r>
              <a:rPr lang="en-IN" sz="2400" dirty="0"/>
              <a:t>things do you like most about Federal Express’s service?</a:t>
            </a:r>
          </a:p>
          <a:p>
            <a:pPr marL="342900" indent="-342900" algn="just">
              <a:buFont typeface="Arial" panose="020B0604020202020204" pitchFamily="34" charset="0"/>
              <a:buChar char="•"/>
            </a:pPr>
            <a:r>
              <a:rPr lang="en-IN" sz="2400" dirty="0" smtClean="0"/>
              <a:t>Why </a:t>
            </a:r>
            <a:r>
              <a:rPr lang="en-IN" sz="2400" dirty="0"/>
              <a:t>do you buy more of your clothing in Nordstrom than in other stores?</a:t>
            </a:r>
          </a:p>
          <a:p>
            <a:pPr marL="342900" indent="-342900" algn="just">
              <a:buFont typeface="Arial" panose="020B0604020202020204" pitchFamily="34" charset="0"/>
              <a:buChar char="•"/>
            </a:pPr>
            <a:r>
              <a:rPr lang="en-IN" sz="2400" dirty="0" smtClean="0"/>
              <a:t>How </a:t>
            </a:r>
            <a:r>
              <a:rPr lang="en-IN" sz="2400" dirty="0"/>
              <a:t>can our stores better serve your needs?</a:t>
            </a:r>
          </a:p>
          <a:p>
            <a:pPr marL="342900" indent="-342900" algn="just">
              <a:buFont typeface="Arial" panose="020B0604020202020204" pitchFamily="34" charset="0"/>
              <a:buChar char="•"/>
            </a:pPr>
            <a:r>
              <a:rPr lang="en-IN" sz="2400" dirty="0" smtClean="0"/>
              <a:t>Please </a:t>
            </a:r>
            <a:r>
              <a:rPr lang="en-IN" sz="2400" dirty="0"/>
              <a:t>tell me anything at all that you remember about the BMW commercial you saw last night.</a:t>
            </a:r>
            <a:endParaRPr lang="en-IN" sz="2400" dirty="0" smtClean="0"/>
          </a:p>
          <a:p>
            <a:pPr algn="just"/>
            <a:endParaRPr lang="en-US" sz="2400" b="1" dirty="0">
              <a:solidFill>
                <a:srgbClr val="4D00CD"/>
              </a:solidFill>
              <a:latin typeface="MyriadPro-BoldSemiExt"/>
            </a:endParaRPr>
          </a:p>
          <a:p>
            <a:pPr algn="just"/>
            <a:endParaRPr lang="en-IN" sz="2000" b="1" dirty="0" smtClean="0">
              <a:solidFill>
                <a:srgbClr val="4D00CD"/>
              </a:solidFill>
              <a:latin typeface="MyriadPro-BoldSemiExt"/>
            </a:endParaRPr>
          </a:p>
          <a:p>
            <a:endParaRPr lang="en-US" b="1" dirty="0">
              <a:solidFill>
                <a:srgbClr val="4D00CD"/>
              </a:solidFill>
              <a:latin typeface="MyriadPro-BoldSemiExt"/>
            </a:endParaRPr>
          </a:p>
          <a:p>
            <a:endParaRPr lang="en-IN" b="1" dirty="0">
              <a:solidFill>
                <a:srgbClr val="4D00CD"/>
              </a:solidFill>
              <a:latin typeface="MyriadPro-BoldSemiExt"/>
            </a:endParaRP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fade">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fade">
                                      <p:cBhvr>
                                        <p:cTn id="27" dur="500"/>
                                        <p:tgtEl>
                                          <p:spTgt spid="2">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9" end="9"/>
                                            </p:txEl>
                                          </p:spTgt>
                                        </p:tgtEl>
                                        <p:attrNameLst>
                                          <p:attrName>style.visibility</p:attrName>
                                        </p:attrNameLst>
                                      </p:cBhvr>
                                      <p:to>
                                        <p:strVal val="visible"/>
                                      </p:to>
                                    </p:set>
                                    <p:animEffect transition="in" filter="fade">
                                      <p:cBhvr>
                                        <p:cTn id="32" dur="500"/>
                                        <p:tgtEl>
                                          <p:spTgt spid="2">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animEffect transition="in" filter="fade">
                                      <p:cBhvr>
                                        <p:cTn id="37"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3024</TotalTime>
  <Words>2250</Words>
  <Application>Microsoft Office PowerPoint</Application>
  <PresentationFormat>On-screen Show (4:3)</PresentationFormat>
  <Paragraphs>240</Paragraphs>
  <Slides>33</Slides>
  <Notes>0</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sairaj</cp:lastModifiedBy>
  <cp:revision>212</cp:revision>
  <dcterms:created xsi:type="dcterms:W3CDTF">2006-08-16T00:00:00Z</dcterms:created>
  <dcterms:modified xsi:type="dcterms:W3CDTF">2021-01-27T08:41:15Z</dcterms:modified>
</cp:coreProperties>
</file>