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sldIdLst>
    <p:sldId id="389" r:id="rId2"/>
    <p:sldId id="391" r:id="rId3"/>
    <p:sldId id="393" r:id="rId4"/>
    <p:sldId id="390" r:id="rId5"/>
    <p:sldId id="399" r:id="rId6"/>
    <p:sldId id="388" r:id="rId7"/>
    <p:sldId id="264" r:id="rId8"/>
    <p:sldId id="266" r:id="rId9"/>
    <p:sldId id="267" r:id="rId10"/>
    <p:sldId id="268" r:id="rId11"/>
    <p:sldId id="269" r:id="rId12"/>
    <p:sldId id="322" r:id="rId13"/>
    <p:sldId id="270" r:id="rId14"/>
    <p:sldId id="323" r:id="rId15"/>
    <p:sldId id="271" r:id="rId16"/>
    <p:sldId id="324" r:id="rId17"/>
    <p:sldId id="272" r:id="rId18"/>
    <p:sldId id="277" r:id="rId19"/>
    <p:sldId id="279" r:id="rId20"/>
    <p:sldId id="386" r:id="rId21"/>
    <p:sldId id="280" r:id="rId22"/>
    <p:sldId id="281" r:id="rId23"/>
    <p:sldId id="320" r:id="rId24"/>
    <p:sldId id="282" r:id="rId25"/>
    <p:sldId id="283" r:id="rId26"/>
    <p:sldId id="284" r:id="rId27"/>
    <p:sldId id="285" r:id="rId28"/>
    <p:sldId id="286" r:id="rId29"/>
    <p:sldId id="287" r:id="rId30"/>
    <p:sldId id="288" r:id="rId31"/>
    <p:sldId id="400" r:id="rId32"/>
    <p:sldId id="290" r:id="rId33"/>
    <p:sldId id="394" r:id="rId34"/>
    <p:sldId id="396" r:id="rId35"/>
    <p:sldId id="292" r:id="rId36"/>
    <p:sldId id="293" r:id="rId37"/>
    <p:sldId id="294" r:id="rId38"/>
    <p:sldId id="295" r:id="rId39"/>
    <p:sldId id="297" r:id="rId40"/>
    <p:sldId id="296" r:id="rId41"/>
    <p:sldId id="298" r:id="rId42"/>
    <p:sldId id="300" r:id="rId43"/>
    <p:sldId id="302" r:id="rId44"/>
    <p:sldId id="326" r:id="rId45"/>
    <p:sldId id="401" r:id="rId46"/>
    <p:sldId id="405" r:id="rId47"/>
    <p:sldId id="406" r:id="rId48"/>
  </p:sldIdLst>
  <p:sldSz cx="9144000" cy="6858000" type="screen4x3"/>
  <p:notesSz cx="6858000" cy="9144000"/>
  <p:custDataLst>
    <p:tags r:id="rId5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7ECFBB-451D-4D8E-9341-1385D7EC5E7D}" type="datetimeFigureOut">
              <a:rPr lang="en-US" smtClean="0"/>
              <a:pPr/>
              <a:t>27/01/2021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7713305-9F24-44E8-BF56-767F03727C2B}" type="slidenum">
              <a:rPr lang="en-US" smtClean="0"/>
              <a:pPr/>
              <a:t>‹#›</a:t>
            </a:fld>
            <a:endParaRPr lang="en-US"/>
          </a:p>
        </p:txBody>
      </p:sp>
    </p:spTree>
    <p:extLst>
      <p:ext uri="{BB962C8B-B14F-4D97-AF65-F5344CB8AC3E}">
        <p14:creationId xmlns="" xmlns:p14="http://schemas.microsoft.com/office/powerpoint/2010/main" val="10313785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27/01/2021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09800" y="1066800"/>
            <a:ext cx="4929426" cy="461665"/>
          </a:xfrm>
          <a:prstGeom prst="rect">
            <a:avLst/>
          </a:prstGeom>
        </p:spPr>
        <p:txBody>
          <a:bodyPr wrap="none">
            <a:spAutoFit/>
          </a:bodyPr>
          <a:lstStyle/>
          <a:p>
            <a:r>
              <a:rPr lang="en-US" sz="2400" b="1" dirty="0" smtClean="0">
                <a:latin typeface="Times New Roman" pitchFamily="18" charset="0"/>
                <a:cs typeface="Times New Roman" pitchFamily="18" charset="0"/>
              </a:rPr>
              <a:t>MEASUREMENT AND SCALING </a:t>
            </a:r>
          </a:p>
        </p:txBody>
      </p:sp>
      <p:pic>
        <p:nvPicPr>
          <p:cNvPr id="3" name="Picture 2" descr="G:\3 4 15\1207091200100_86_d1030_34.jpg"/>
          <p:cNvPicPr>
            <a:picLocks noChangeAspect="1" noChangeArrowheads="1"/>
          </p:cNvPicPr>
          <p:nvPr/>
        </p:nvPicPr>
        <p:blipFill>
          <a:blip r:embed="rId2"/>
          <a:srcRect r="10543" b="10345"/>
          <a:stretch>
            <a:fillRect/>
          </a:stretch>
        </p:blipFill>
        <p:spPr bwMode="auto">
          <a:xfrm>
            <a:off x="3810000" y="2286000"/>
            <a:ext cx="5105400" cy="4309753"/>
          </a:xfrm>
          <a:prstGeom prst="rect">
            <a:avLst/>
          </a:prstGeom>
          <a:noFill/>
          <a:ln w="38100">
            <a:solidFill>
              <a:schemeClr val="tx1"/>
            </a:solidFill>
          </a:ln>
        </p:spPr>
      </p:pic>
      <p:pic>
        <p:nvPicPr>
          <p:cNvPr id="1026" name="Picture 2" descr="http://i00.i.aliimg.com/img/pb/594/116/252/1275554505867_hz-myalibaba-temp12_1197.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381000" y="2285999"/>
            <a:ext cx="3276600" cy="4309753"/>
          </a:xfrm>
          <a:prstGeom prst="rect">
            <a:avLst/>
          </a:prstGeom>
          <a:noFill/>
          <a:ln w="38100">
            <a:solidFill>
              <a:schemeClr val="tx1"/>
            </a:solidFill>
          </a:ln>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2438400"/>
            <a:ext cx="6106223" cy="461665"/>
          </a:xfrm>
          <a:prstGeom prst="rect">
            <a:avLst/>
          </a:prstGeom>
        </p:spPr>
        <p:txBody>
          <a:bodyPr wrap="none">
            <a:spAutoFit/>
          </a:bodyPr>
          <a:lstStyle/>
          <a:p>
            <a:r>
              <a:rPr lang="en-US" sz="2400" b="1" dirty="0" smtClean="0">
                <a:latin typeface="Times New Roman" pitchFamily="18" charset="0"/>
                <a:cs typeface="Times New Roman" pitchFamily="18" charset="0"/>
              </a:rPr>
              <a:t>COMPARATIVE SCALING TECHNIQUES</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6678751"/>
          </a:xfrm>
          <a:prstGeom prst="rect">
            <a:avLst/>
          </a:prstGeom>
        </p:spPr>
        <p:txBody>
          <a:bodyPr wrap="square">
            <a:spAutoFit/>
          </a:bodyPr>
          <a:lstStyle/>
          <a:p>
            <a:pPr algn="just"/>
            <a:r>
              <a:rPr lang="en-US" sz="2400" b="1" dirty="0" smtClean="0">
                <a:latin typeface="Times New Roman" pitchFamily="18" charset="0"/>
                <a:cs typeface="Times New Roman" pitchFamily="18" charset="0"/>
              </a:rPr>
              <a:t>Paired comparison scaling </a:t>
            </a:r>
            <a:r>
              <a:rPr lang="en-US" sz="2400" dirty="0" smtClean="0">
                <a:latin typeface="Times New Roman" pitchFamily="18" charset="0"/>
                <a:cs typeface="Times New Roman" pitchFamily="18" charset="0"/>
              </a:rPr>
              <a:t>A comparative scaling technique in which a respondent is presented with two objects at a time and asked to select one object in the pair according to some criterion. The data obtained are ordinal in nature.</a:t>
            </a:r>
          </a:p>
          <a:p>
            <a:pPr algn="just"/>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Rank order scaling </a:t>
            </a:r>
            <a:r>
              <a:rPr lang="en-US" sz="2400" dirty="0" smtClean="0">
                <a:latin typeface="Times New Roman" pitchFamily="18" charset="0"/>
                <a:cs typeface="Times New Roman" pitchFamily="18" charset="0"/>
              </a:rPr>
              <a:t>A comparative scaling technique in which respondents are  presented  with several objects simultaneously and asked to order or rank them according to some criterion.</a:t>
            </a:r>
          </a:p>
          <a:p>
            <a:pPr algn="just"/>
            <a:endParaRPr lang="en-US" sz="2400" dirty="0" smtClean="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Constant sum scaling </a:t>
            </a:r>
            <a:r>
              <a:rPr lang="en-US" sz="2400" dirty="0" smtClean="0">
                <a:latin typeface="Times New Roman" pitchFamily="18" charset="0"/>
                <a:cs typeface="Times New Roman" pitchFamily="18" charset="0"/>
              </a:rPr>
              <a:t>A comparative scaling technique in which respondents are required to allocate a constant sum of units such as points, </a:t>
            </a:r>
            <a:r>
              <a:rPr lang="en-US" sz="2400" dirty="0" err="1" smtClean="0">
                <a:latin typeface="Times New Roman" pitchFamily="18" charset="0"/>
                <a:cs typeface="Times New Roman" pitchFamily="18" charset="0"/>
              </a:rPr>
              <a:t>euros</a:t>
            </a:r>
            <a:r>
              <a:rPr lang="en-US" sz="2400" dirty="0" smtClean="0">
                <a:latin typeface="Times New Roman" pitchFamily="18" charset="0"/>
                <a:cs typeface="Times New Roman" pitchFamily="18" charset="0"/>
              </a:rPr>
              <a:t>, chits, stickers or chips among a set of stimulus objects with respect to some criterion.</a:t>
            </a:r>
          </a:p>
          <a:p>
            <a:pPr algn="just"/>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2862322"/>
          </a:xfrm>
          <a:prstGeom prst="rect">
            <a:avLst/>
          </a:prstGeom>
        </p:spPr>
        <p:txBody>
          <a:bodyPr wrap="square">
            <a:spAutoFit/>
          </a:bodyPr>
          <a:lstStyle/>
          <a:p>
            <a:pPr algn="just"/>
            <a:r>
              <a:rPr lang="en-US" sz="2400" b="1" dirty="0" smtClean="0">
                <a:latin typeface="Times New Roman" pitchFamily="18" charset="0"/>
                <a:cs typeface="Times New Roman" pitchFamily="18" charset="0"/>
              </a:rPr>
              <a:t>Paired comparison scaling </a:t>
            </a:r>
            <a:r>
              <a:rPr lang="en-US" sz="2400" dirty="0" smtClean="0">
                <a:latin typeface="Times New Roman" pitchFamily="18" charset="0"/>
                <a:cs typeface="Times New Roman" pitchFamily="18" charset="0"/>
              </a:rPr>
              <a:t>A comparative scaling technique in which a respondent is presented with two objects at a time and asked to select one object in the pair according to some criterion. The data obtained are ordinal in nature.</a:t>
            </a:r>
          </a:p>
          <a:p>
            <a:pPr algn="just"/>
            <a:endParaRPr lang="en-US" sz="24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l="3333" r="1611"/>
          <a:stretch>
            <a:fillRect/>
          </a:stretch>
        </p:blipFill>
        <p:spPr bwMode="auto">
          <a:xfrm>
            <a:off x="0" y="838200"/>
            <a:ext cx="9144000" cy="5676900"/>
          </a:xfrm>
          <a:prstGeom prst="rect">
            <a:avLst/>
          </a:prstGeom>
          <a:noFill/>
          <a:ln w="28575">
            <a:solidFill>
              <a:schemeClr val="tx1"/>
            </a:solidFill>
            <a:miter lim="800000"/>
            <a:headEnd/>
            <a:tailEnd/>
          </a:ln>
          <a:effectLst/>
        </p:spPr>
      </p:pic>
      <p:sp>
        <p:nvSpPr>
          <p:cNvPr id="3" name="Rectangle 2"/>
          <p:cNvSpPr/>
          <p:nvPr/>
        </p:nvSpPr>
        <p:spPr>
          <a:xfrm>
            <a:off x="2971800" y="228600"/>
            <a:ext cx="4277518" cy="400110"/>
          </a:xfrm>
          <a:prstGeom prst="rect">
            <a:avLst/>
          </a:prstGeom>
        </p:spPr>
        <p:txBody>
          <a:bodyPr wrap="none">
            <a:spAutoFit/>
          </a:bodyPr>
          <a:lstStyle/>
          <a:p>
            <a:r>
              <a:rPr lang="en-US" sz="2000" b="1" dirty="0" smtClean="0">
                <a:latin typeface="Times New Roman" pitchFamily="18" charset="0"/>
                <a:cs typeface="Times New Roman" pitchFamily="18" charset="0"/>
              </a:rPr>
              <a:t>PAIRED COMPARISON SCALING </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fade">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2492990"/>
          </a:xfrm>
          <a:prstGeom prst="rect">
            <a:avLst/>
          </a:prstGeom>
        </p:spPr>
        <p:txBody>
          <a:bodyPr wrap="square">
            <a:spAutoFit/>
          </a:bodyPr>
          <a:lstStyle/>
          <a:p>
            <a:pPr algn="just"/>
            <a:endParaRPr lang="en-US" sz="20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Rank order scaling </a:t>
            </a:r>
            <a:r>
              <a:rPr lang="en-US" sz="2400" dirty="0" smtClean="0">
                <a:latin typeface="Times New Roman" pitchFamily="18" charset="0"/>
                <a:cs typeface="Times New Roman" pitchFamily="18" charset="0"/>
              </a:rPr>
              <a:t>A comparative scaling technique in which respondents are  presented  with several objects simultaneously and asked to order or rank them according to some criterion.</a:t>
            </a:r>
          </a:p>
          <a:p>
            <a:pPr algn="just"/>
            <a:endParaRPr lang="en-US" sz="24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l="1667" r="2500"/>
          <a:stretch>
            <a:fillRect/>
          </a:stretch>
        </p:blipFill>
        <p:spPr bwMode="auto">
          <a:xfrm>
            <a:off x="0" y="609600"/>
            <a:ext cx="9144000" cy="6048375"/>
          </a:xfrm>
          <a:prstGeom prst="rect">
            <a:avLst/>
          </a:prstGeom>
          <a:noFill/>
          <a:ln w="28575">
            <a:solidFill>
              <a:schemeClr val="tx1"/>
            </a:solidFill>
            <a:miter lim="800000"/>
            <a:headEnd/>
            <a:tailEnd/>
          </a:ln>
          <a:effectLst/>
        </p:spPr>
      </p:pic>
      <p:sp>
        <p:nvSpPr>
          <p:cNvPr id="3" name="Rectangle 2"/>
          <p:cNvSpPr/>
          <p:nvPr/>
        </p:nvSpPr>
        <p:spPr>
          <a:xfrm>
            <a:off x="3200400" y="0"/>
            <a:ext cx="3231975" cy="400110"/>
          </a:xfrm>
          <a:prstGeom prst="rect">
            <a:avLst/>
          </a:prstGeom>
        </p:spPr>
        <p:txBody>
          <a:bodyPr wrap="none">
            <a:spAutoFit/>
          </a:bodyPr>
          <a:lstStyle/>
          <a:p>
            <a:r>
              <a:rPr lang="en-US" sz="2000" b="1" dirty="0" smtClean="0">
                <a:latin typeface="Times New Roman" pitchFamily="18" charset="0"/>
                <a:cs typeface="Times New Roman" pitchFamily="18" charset="0"/>
              </a:rPr>
              <a:t>RANK ORDER SCALING </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fade">
                                      <p:cBhvr>
                                        <p:cTn id="7" dur="2000"/>
                                        <p:tgtEl>
                                          <p:spTgt spid="6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5" y="609600"/>
            <a:ext cx="9144000" cy="2985433"/>
          </a:xfrm>
          <a:prstGeom prst="rect">
            <a:avLst/>
          </a:prstGeom>
        </p:spPr>
        <p:txBody>
          <a:bodyPr wrap="square">
            <a:spAutoFit/>
          </a:bodyPr>
          <a:lstStyle/>
          <a:p>
            <a:pPr algn="just"/>
            <a:endParaRPr lang="en-US" sz="2000" dirty="0" smtClean="0">
              <a:latin typeface="Times New Roman" pitchFamily="18" charset="0"/>
              <a:cs typeface="Times New Roman" pitchFamily="18" charset="0"/>
            </a:endParaRPr>
          </a:p>
          <a:p>
            <a:pPr algn="just"/>
            <a:r>
              <a:rPr lang="en-US" sz="2400" b="1" dirty="0" smtClean="0">
                <a:latin typeface="Times New Roman" pitchFamily="18" charset="0"/>
                <a:cs typeface="Times New Roman" pitchFamily="18" charset="0"/>
              </a:rPr>
              <a:t>Constant sum scaling </a:t>
            </a:r>
            <a:r>
              <a:rPr lang="en-US" sz="2400" dirty="0" smtClean="0">
                <a:latin typeface="Times New Roman" pitchFamily="18" charset="0"/>
                <a:cs typeface="Times New Roman" pitchFamily="18" charset="0"/>
              </a:rPr>
              <a:t>A comparative scaling technique in which respondents are required to allocate a constant sum of units such as points, </a:t>
            </a:r>
            <a:r>
              <a:rPr lang="en-US" sz="2400" dirty="0" err="1" smtClean="0">
                <a:latin typeface="Times New Roman" pitchFamily="18" charset="0"/>
                <a:cs typeface="Times New Roman" pitchFamily="18" charset="0"/>
              </a:rPr>
              <a:t>euros</a:t>
            </a:r>
            <a:r>
              <a:rPr lang="en-US" sz="2400" dirty="0" smtClean="0">
                <a:latin typeface="Times New Roman" pitchFamily="18" charset="0"/>
                <a:cs typeface="Times New Roman" pitchFamily="18" charset="0"/>
              </a:rPr>
              <a:t>, chits, stickers or chips among a set of stimulus objects with respect to some criterion.</a:t>
            </a:r>
          </a:p>
          <a:p>
            <a:pPr algn="just"/>
            <a:endParaRPr lang="en-US" sz="2400" dirty="0" smtClean="0">
              <a:latin typeface="Times New Roman" pitchFamily="18" charset="0"/>
              <a:cs typeface="Times New Roman" pitchFamily="18" charset="0"/>
            </a:endParaRPr>
          </a:p>
          <a:p>
            <a:endParaRPr lang="en-US" sz="2400" dirty="0" smtClean="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b="2544"/>
          <a:stretch>
            <a:fillRect/>
          </a:stretch>
        </p:blipFill>
        <p:spPr bwMode="auto">
          <a:xfrm>
            <a:off x="0" y="838200"/>
            <a:ext cx="9144000" cy="6019800"/>
          </a:xfrm>
          <a:prstGeom prst="rect">
            <a:avLst/>
          </a:prstGeom>
          <a:noFill/>
          <a:ln w="19050">
            <a:solidFill>
              <a:schemeClr val="tx1"/>
            </a:solidFill>
            <a:miter lim="800000"/>
            <a:headEnd/>
            <a:tailEnd/>
          </a:ln>
          <a:effectLst/>
        </p:spPr>
      </p:pic>
      <p:sp>
        <p:nvSpPr>
          <p:cNvPr id="3" name="Rectangle 2"/>
          <p:cNvSpPr/>
          <p:nvPr/>
        </p:nvSpPr>
        <p:spPr>
          <a:xfrm>
            <a:off x="3048000" y="304800"/>
            <a:ext cx="3522503" cy="400110"/>
          </a:xfrm>
          <a:prstGeom prst="rect">
            <a:avLst/>
          </a:prstGeom>
        </p:spPr>
        <p:txBody>
          <a:bodyPr wrap="none">
            <a:spAutoFit/>
          </a:bodyPr>
          <a:lstStyle/>
          <a:p>
            <a:r>
              <a:rPr lang="en-US" sz="2000" b="1" dirty="0" smtClean="0">
                <a:latin typeface="Times New Roman" pitchFamily="18" charset="0"/>
                <a:cs typeface="Times New Roman" pitchFamily="18" charset="0"/>
              </a:rPr>
              <a:t>CONSTANT SUM SCALING </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2000"/>
                                        <p:tgtEl>
                                          <p:spTgt spid="7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4800"/>
            <a:ext cx="9144000" cy="2523768"/>
          </a:xfrm>
          <a:prstGeom prst="rect">
            <a:avLst/>
          </a:prstGeom>
        </p:spPr>
        <p:txBody>
          <a:bodyPr wrap="square">
            <a:spAutoFit/>
          </a:bodyPr>
          <a:lstStyle/>
          <a:p>
            <a:pPr algn="ctr"/>
            <a:r>
              <a:rPr lang="en-US" sz="2000" b="1" dirty="0" smtClean="0">
                <a:latin typeface="Times New Roman" pitchFamily="18" charset="0"/>
                <a:cs typeface="Times New Roman" pitchFamily="18" charset="0"/>
              </a:rPr>
              <a:t>CONTINUOUS RATING SCALE</a:t>
            </a:r>
          </a:p>
          <a:p>
            <a:endParaRPr lang="en-US" b="1" dirty="0" smtClean="0"/>
          </a:p>
          <a:p>
            <a:pPr algn="just"/>
            <a:r>
              <a:rPr lang="en-US" sz="2400" dirty="0" smtClean="0">
                <a:latin typeface="Times New Roman" pitchFamily="18" charset="0"/>
                <a:cs typeface="Times New Roman" pitchFamily="18" charset="0"/>
              </a:rPr>
              <a:t>A measurement scale that has respondents rate the objects by placing a mark at the appropriate position on a line that runs from one extreme of the criterion variable to the other. </a:t>
            </a:r>
            <a:r>
              <a:rPr lang="en-US" sz="2400" u="sng" dirty="0" smtClean="0">
                <a:latin typeface="Times New Roman" pitchFamily="18" charset="0"/>
                <a:cs typeface="Times New Roman" pitchFamily="18" charset="0"/>
              </a:rPr>
              <a:t>Also called graphic rating scale.</a:t>
            </a:r>
          </a:p>
          <a:p>
            <a:pPr algn="just"/>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Three versions of a continuous rating scale are illustrated in Figure</a:t>
            </a:r>
            <a:endParaRPr lang="en-US" sz="2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srcRect l="928" r="696"/>
          <a:stretch>
            <a:fillRect/>
          </a:stretch>
        </p:blipFill>
        <p:spPr bwMode="auto">
          <a:xfrm>
            <a:off x="0" y="3276600"/>
            <a:ext cx="9144000" cy="3362325"/>
          </a:xfrm>
          <a:prstGeom prst="rect">
            <a:avLst/>
          </a:prstGeom>
          <a:noFill/>
          <a:ln w="28575">
            <a:solidFill>
              <a:schemeClr val="tx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fade">
                                      <p:cBhvr>
                                        <p:cTn id="10" dur="500"/>
                                        <p:tgtEl>
                                          <p:spTgt spid="2">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2492990"/>
          </a:xfrm>
          <a:prstGeom prst="rect">
            <a:avLst/>
          </a:prstGeom>
        </p:spPr>
        <p:txBody>
          <a:bodyPr wrap="square">
            <a:spAutoFit/>
          </a:bodyPr>
          <a:lstStyle/>
          <a:p>
            <a:pPr algn="just"/>
            <a:endParaRPr lang="en-US" sz="2000" dirty="0" smtClean="0"/>
          </a:p>
          <a:p>
            <a:pPr algn="ctr"/>
            <a:r>
              <a:rPr lang="en-US" sz="2000" b="1" dirty="0" smtClean="0">
                <a:latin typeface="Times New Roman" pitchFamily="18" charset="0"/>
                <a:cs typeface="Times New Roman" pitchFamily="18" charset="0"/>
              </a:rPr>
              <a:t>LIKERT SCALE</a:t>
            </a:r>
          </a:p>
          <a:p>
            <a:pPr algn="just"/>
            <a:endParaRPr lang="en-US" sz="2000" dirty="0" smtClean="0">
              <a:latin typeface="Times New Roman" pitchFamily="18" charset="0"/>
              <a:cs typeface="Times New Roman" pitchFamily="18" charset="0"/>
            </a:endParaRPr>
          </a:p>
          <a:p>
            <a:pPr algn="just"/>
            <a:r>
              <a:rPr lang="en-US" sz="2400" dirty="0" smtClean="0">
                <a:solidFill>
                  <a:srgbClr val="00B050"/>
                </a:solidFill>
                <a:latin typeface="Times New Roman" pitchFamily="18" charset="0"/>
                <a:cs typeface="Times New Roman" pitchFamily="18" charset="0"/>
              </a:rPr>
              <a:t>A measurement scale with five response categories ranging from ‘strongly disagree’ to ‘strongly agree’ that requires respondents to indicate a degree of agreement or disagreement with each of a series of statements related to the stimulus objects.</a:t>
            </a:r>
            <a:endParaRPr lang="en-US" sz="2400" dirty="0">
              <a:solidFill>
                <a:srgbClr val="00B05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24000"/>
            <a:ext cx="9144000" cy="3046988"/>
          </a:xfrm>
          <a:prstGeom prst="rect">
            <a:avLst/>
          </a:prstGeom>
          <a:noFill/>
        </p:spPr>
        <p:txBody>
          <a:bodyPr wrap="square" rtlCol="0">
            <a:spAutoFit/>
          </a:bodyPr>
          <a:lstStyle/>
          <a:p>
            <a:pPr algn="just"/>
            <a:r>
              <a:rPr lang="en-US" sz="2400" dirty="0" smtClean="0">
                <a:latin typeface="Times New Roman" pitchFamily="18" charset="0"/>
                <a:cs typeface="Times New Roman" pitchFamily="18" charset="0"/>
              </a:rPr>
              <a:t>We have ten cans containing kerosene. The cans are numbered 1 to 10.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If we want to measure the kerosene volume of each container . We will pour the kerosene  of each can into a calibrated container .   Take the corresponding  reading and record it /assign to the can number.</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social science we have to develop the scale  to measure constructs of our interest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20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l="2500" b="80000"/>
          <a:stretch>
            <a:fillRect/>
          </a:stretch>
        </p:blipFill>
        <p:spPr bwMode="auto">
          <a:xfrm>
            <a:off x="0" y="0"/>
            <a:ext cx="9144000" cy="1371600"/>
          </a:xfrm>
          <a:prstGeom prst="rect">
            <a:avLst/>
          </a:prstGeom>
          <a:noFill/>
          <a:ln w="28575">
            <a:solidFill>
              <a:schemeClr val="tx1"/>
            </a:solidFill>
            <a:miter lim="800000"/>
            <a:headEnd/>
            <a:tailEnd/>
          </a:ln>
          <a:effectLst/>
        </p:spPr>
      </p:pic>
      <p:pic>
        <p:nvPicPr>
          <p:cNvPr id="3" name="Picture 2"/>
          <p:cNvPicPr>
            <a:picLocks noChangeAspect="1" noChangeArrowheads="1"/>
          </p:cNvPicPr>
          <p:nvPr/>
        </p:nvPicPr>
        <p:blipFill>
          <a:blip r:embed="rId2"/>
          <a:srcRect l="2500" t="20000" r="60937"/>
          <a:stretch>
            <a:fillRect/>
          </a:stretch>
        </p:blipFill>
        <p:spPr bwMode="auto">
          <a:xfrm>
            <a:off x="0" y="1371600"/>
            <a:ext cx="3429000" cy="5486400"/>
          </a:xfrm>
          <a:prstGeom prst="rect">
            <a:avLst/>
          </a:prstGeom>
          <a:noFill/>
          <a:ln w="28575">
            <a:solidFill>
              <a:schemeClr val="tx1"/>
            </a:solidFill>
            <a:miter lim="800000"/>
            <a:headEnd/>
            <a:tailEnd/>
          </a:ln>
          <a:effectLst/>
        </p:spPr>
      </p:pic>
      <p:pic>
        <p:nvPicPr>
          <p:cNvPr id="4" name="Picture 2"/>
          <p:cNvPicPr>
            <a:picLocks noChangeAspect="1" noChangeArrowheads="1"/>
          </p:cNvPicPr>
          <p:nvPr/>
        </p:nvPicPr>
        <p:blipFill>
          <a:blip r:embed="rId2"/>
          <a:srcRect l="39062" t="20000"/>
          <a:stretch>
            <a:fillRect/>
          </a:stretch>
        </p:blipFill>
        <p:spPr bwMode="auto">
          <a:xfrm>
            <a:off x="3429000" y="1371600"/>
            <a:ext cx="5715000" cy="5486400"/>
          </a:xfrm>
          <a:prstGeom prst="rect">
            <a:avLst/>
          </a:prstGeom>
          <a:noFill/>
          <a:ln w="28575">
            <a:solidFill>
              <a:schemeClr val="tx1"/>
            </a:solidFill>
            <a:miter lim="800000"/>
            <a:headEnd/>
            <a:tailEnd/>
          </a:ln>
          <a:effectLst/>
        </p:spPr>
      </p:pic>
      <p:sp>
        <p:nvSpPr>
          <p:cNvPr id="5" name="Left Brace 4"/>
          <p:cNvSpPr/>
          <p:nvPr/>
        </p:nvSpPr>
        <p:spPr>
          <a:xfrm rot="10800000">
            <a:off x="3276600" y="2057400"/>
            <a:ext cx="762000" cy="4572000"/>
          </a:xfrm>
          <a:prstGeom prst="leftBrace">
            <a:avLst/>
          </a:prstGeom>
          <a:no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4267200" y="3886200"/>
            <a:ext cx="2895600" cy="923330"/>
          </a:xfrm>
          <a:prstGeom prst="rect">
            <a:avLst/>
          </a:prstGeom>
          <a:noFill/>
        </p:spPr>
        <p:txBody>
          <a:bodyPr wrap="square" rtlCol="0">
            <a:spAutoFit/>
          </a:bodyPr>
          <a:lstStyle/>
          <a:p>
            <a:r>
              <a:rPr lang="en-US" b="1" dirty="0" smtClean="0">
                <a:solidFill>
                  <a:srgbClr val="FF0000"/>
                </a:solidFill>
              </a:rPr>
              <a:t>Items which collectively measure the concept of attitude towards Renault car </a:t>
            </a:r>
            <a:endParaRPr lang="en-US" b="1" dirty="0">
              <a:solidFill>
                <a:srgbClr val="FF0000"/>
              </a:solidFill>
            </a:endParaRPr>
          </a:p>
        </p:txBody>
      </p:sp>
      <p:sp>
        <p:nvSpPr>
          <p:cNvPr id="7" name="TextBox 6"/>
          <p:cNvSpPr txBox="1"/>
          <p:nvPr/>
        </p:nvSpPr>
        <p:spPr>
          <a:xfrm flipH="1">
            <a:off x="457200" y="1447800"/>
            <a:ext cx="2057400" cy="584775"/>
          </a:xfrm>
          <a:prstGeom prst="rect">
            <a:avLst/>
          </a:prstGeom>
          <a:noFill/>
        </p:spPr>
        <p:txBody>
          <a:bodyPr wrap="square" rtlCol="0">
            <a:spAutoFit/>
          </a:bodyPr>
          <a:lstStyle/>
          <a:p>
            <a:r>
              <a:rPr lang="en-US" sz="3200" dirty="0" smtClean="0">
                <a:solidFill>
                  <a:srgbClr val="00B050"/>
                </a:solidFill>
              </a:rPr>
              <a:t>Important </a:t>
            </a:r>
            <a:endParaRPr lang="en-US" sz="3200"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20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2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xit" presetSubtype="16" fill="hold" grpId="1" nodeType="clickEffect">
                                  <p:stCondLst>
                                    <p:cond delay="0"/>
                                  </p:stCondLst>
                                  <p:childTnLst>
                                    <p:animEffect transition="out" filter="box(in)">
                                      <p:cBhvr>
                                        <p:cTn id="26" dur="500"/>
                                        <p:tgtEl>
                                          <p:spTgt spid="6"/>
                                        </p:tgtEl>
                                      </p:cBhvr>
                                    </p:animEffect>
                                    <p:set>
                                      <p:cBhvr>
                                        <p:cTn id="27" dur="1" fill="hold">
                                          <p:stCondLst>
                                            <p:cond delay="499"/>
                                          </p:stCondLst>
                                        </p:cTn>
                                        <p:tgtEl>
                                          <p:spTgt spid="6"/>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 presetClass="exit" presetSubtype="16" fill="hold" grpId="1" nodeType="clickEffect">
                                  <p:stCondLst>
                                    <p:cond delay="0"/>
                                  </p:stCondLst>
                                  <p:childTnLst>
                                    <p:animEffect transition="out" filter="box(in)">
                                      <p:cBhvr>
                                        <p:cTn id="31" dur="500"/>
                                        <p:tgtEl>
                                          <p:spTgt spid="5"/>
                                        </p:tgtEl>
                                      </p:cBhvr>
                                    </p:animEffect>
                                    <p:set>
                                      <p:cBhvr>
                                        <p:cTn id="32" dur="1" fill="hold">
                                          <p:stCondLst>
                                            <p:cond delay="499"/>
                                          </p:stCondLst>
                                        </p:cTn>
                                        <p:tgtEl>
                                          <p:spTgt spid="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6"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5940088"/>
          </a:xfrm>
          <a:prstGeom prst="rect">
            <a:avLst/>
          </a:prstGeom>
        </p:spPr>
        <p:txBody>
          <a:bodyPr wrap="square">
            <a:spAutoFit/>
          </a:bodyPr>
          <a:lstStyle/>
          <a:p>
            <a:pPr algn="just"/>
            <a:r>
              <a:rPr lang="en-US" sz="2400" dirty="0" smtClean="0">
                <a:latin typeface="Times New Roman" pitchFamily="18" charset="0"/>
                <a:cs typeface="Times New Roman" pitchFamily="18" charset="0"/>
              </a:rPr>
              <a:t>To conduct the analysis, each statement is assigned a numerical score, ranging either from 1 to 5.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analysis can be conducted on an item-by-item basis (profile analysis), or a total (summated) score can be calculated for each respondent by summing across items.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Suppose that the </a:t>
            </a:r>
            <a:r>
              <a:rPr lang="en-US" sz="2400" dirty="0" err="1" smtClean="0">
                <a:latin typeface="Times New Roman" pitchFamily="18" charset="0"/>
                <a:cs typeface="Times New Roman" pitchFamily="18" charset="0"/>
              </a:rPr>
              <a:t>Likert</a:t>
            </a:r>
            <a:r>
              <a:rPr lang="en-US" sz="2400" dirty="0" smtClean="0">
                <a:latin typeface="Times New Roman" pitchFamily="18" charset="0"/>
                <a:cs typeface="Times New Roman" pitchFamily="18" charset="0"/>
              </a:rPr>
              <a:t> scale in Figure  used to measure attitudes towards Renault as well as Ford.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Profile analysis would involve comparing the two car manufacturers in terms of the average respondent ratings for each item. </a:t>
            </a:r>
          </a:p>
          <a:p>
            <a:pPr algn="just"/>
            <a:endParaRPr lang="en-US" sz="2400" dirty="0" smtClean="0">
              <a:latin typeface="Times New Roman" pitchFamily="18" charset="0"/>
              <a:cs typeface="Times New Roman" pitchFamily="18" charset="0"/>
            </a:endParaRPr>
          </a:p>
          <a:p>
            <a:pPr algn="just"/>
            <a:r>
              <a:rPr lang="en-US" sz="2400" u="sng" dirty="0" smtClean="0">
                <a:latin typeface="Times New Roman" pitchFamily="18" charset="0"/>
                <a:cs typeface="Times New Roman" pitchFamily="18" charset="0"/>
              </a:rPr>
              <a:t>The summated approach is most frequently used, and, as a result, the </a:t>
            </a:r>
            <a:r>
              <a:rPr lang="en-US" sz="2400" u="sng" dirty="0" err="1" smtClean="0">
                <a:latin typeface="Times New Roman" pitchFamily="18" charset="0"/>
                <a:cs typeface="Times New Roman" pitchFamily="18" charset="0"/>
              </a:rPr>
              <a:t>Likert</a:t>
            </a:r>
            <a:r>
              <a:rPr lang="en-US" sz="2400" u="sng" dirty="0" smtClean="0">
                <a:latin typeface="Times New Roman" pitchFamily="18" charset="0"/>
                <a:cs typeface="Times New Roman" pitchFamily="18" charset="0"/>
              </a:rPr>
              <a:t> scale is also referred to as a summated scale.</a:t>
            </a:r>
          </a:p>
          <a:p>
            <a:pPr algn="just"/>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20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20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2000"/>
                                        <p:tgtEl>
                                          <p:spTgt spid="2">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2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2500"/>
          <a:stretch>
            <a:fillRect/>
          </a:stretch>
        </p:blipFill>
        <p:spPr bwMode="auto">
          <a:xfrm>
            <a:off x="0" y="0"/>
            <a:ext cx="9144000" cy="6858000"/>
          </a:xfrm>
          <a:prstGeom prst="rect">
            <a:avLst/>
          </a:prstGeom>
          <a:noFill/>
          <a:ln w="28575">
            <a:solidFill>
              <a:schemeClr val="tx1"/>
            </a:solidFill>
            <a:miter lim="800000"/>
            <a:headEnd/>
            <a:tailEnd/>
          </a:ln>
          <a:effectLst/>
        </p:spPr>
      </p:pic>
      <p:sp>
        <p:nvSpPr>
          <p:cNvPr id="6" name="5-Point Star 5"/>
          <p:cNvSpPr/>
          <p:nvPr/>
        </p:nvSpPr>
        <p:spPr>
          <a:xfrm>
            <a:off x="3124200" y="2667000"/>
            <a:ext cx="228600" cy="228600"/>
          </a:xfrm>
          <a:prstGeom prst="star5">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5-Point Star 6"/>
          <p:cNvSpPr/>
          <p:nvPr/>
        </p:nvSpPr>
        <p:spPr>
          <a:xfrm>
            <a:off x="3124200" y="3733800"/>
            <a:ext cx="228600" cy="228600"/>
          </a:xfrm>
          <a:prstGeom prst="star5">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5-Point Star 7"/>
          <p:cNvSpPr/>
          <p:nvPr/>
        </p:nvSpPr>
        <p:spPr>
          <a:xfrm>
            <a:off x="3124200" y="4114800"/>
            <a:ext cx="228600" cy="228600"/>
          </a:xfrm>
          <a:prstGeom prst="star5">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5-Point Star 8"/>
          <p:cNvSpPr/>
          <p:nvPr/>
        </p:nvSpPr>
        <p:spPr>
          <a:xfrm>
            <a:off x="3048000" y="5334000"/>
            <a:ext cx="228600" cy="228600"/>
          </a:xfrm>
          <a:prstGeom prst="star5">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9144000" cy="6971139"/>
          </a:xfrm>
          <a:prstGeom prst="rect">
            <a:avLst/>
          </a:prstGeom>
        </p:spPr>
        <p:txBody>
          <a:bodyPr wrap="square">
            <a:spAutoFit/>
          </a:bodyPr>
          <a:lstStyle/>
          <a:p>
            <a:pPr algn="just"/>
            <a:r>
              <a:rPr lang="en-US" sz="2400" dirty="0" smtClean="0">
                <a:latin typeface="Times New Roman" pitchFamily="18" charset="0"/>
                <a:cs typeface="Times New Roman" pitchFamily="18" charset="0"/>
              </a:rPr>
              <a:t>When using this approach to determine the total score for each respondent on each car manufacturer, it is important to use a consistent scoring procedure. </a:t>
            </a:r>
          </a:p>
          <a:p>
            <a:pPr algn="just"/>
            <a:endParaRPr lang="en-US" sz="9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This requires that the categories assigned to the negative statements by the respondents be scored by reversing the scale. Note that for a negative statement, an agreement reflects an unfavorable response, whereas for a positive statement, agreement represents a favorable response. Accordingly, a ‘strongly agree’ response to a favorable statement and a ‘strongly disagree’ response to an unfavorable statement would both receive scores of 5.</a:t>
            </a:r>
          </a:p>
          <a:p>
            <a:pPr algn="just"/>
            <a:endParaRPr lang="en-US" sz="10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the example in Figure if a higher score is to denote a more favorable attitude, the scoring of items 2, 4, 5 and 7 will be reversed. </a:t>
            </a:r>
          </a:p>
          <a:p>
            <a:pPr algn="just"/>
            <a:endParaRPr lang="en-US" sz="10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respondent to this set of statements has an attitude score of 26. Each respondent’s total score for each car manufacturer is calculated. A respondent will have the most favorable attitude towards a car manufacturer with the highest score.</a:t>
            </a:r>
          </a:p>
          <a:p>
            <a:pPr algn="just"/>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20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20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19200"/>
            <a:ext cx="9144000" cy="3785652"/>
          </a:xfrm>
          <a:prstGeom prst="rect">
            <a:avLst/>
          </a:prstGeom>
        </p:spPr>
        <p:txBody>
          <a:bodyPr wrap="square">
            <a:spAutoFit/>
          </a:bodyPr>
          <a:lstStyle/>
          <a:p>
            <a:pPr algn="ctr"/>
            <a:r>
              <a:rPr lang="en-US" sz="2400" b="1" dirty="0" smtClean="0">
                <a:latin typeface="Times New Roman" pitchFamily="18" charset="0"/>
                <a:cs typeface="Times New Roman" pitchFamily="18" charset="0"/>
              </a:rPr>
              <a:t>SEMANTIC DIFFERENTIAL SCALE</a:t>
            </a:r>
          </a:p>
          <a:p>
            <a:pPr algn="just"/>
            <a:endParaRPr lang="en-US" sz="24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semantic differential is a rating scale with end points associated with bipolar labels.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a typical application, respondents rate objects on a number of itemized, rating scales bounded at each end by one of </a:t>
            </a:r>
            <a:r>
              <a:rPr lang="en-US" sz="2400" u="sng" dirty="0" smtClean="0">
                <a:latin typeface="Times New Roman" pitchFamily="18" charset="0"/>
                <a:cs typeface="Times New Roman" pitchFamily="18" charset="0"/>
              </a:rPr>
              <a:t>two bipolar adjectives</a:t>
            </a:r>
            <a:r>
              <a:rPr lang="en-US" sz="2400" dirty="0" smtClean="0">
                <a:latin typeface="Times New Roman" pitchFamily="18" charset="0"/>
                <a:cs typeface="Times New Roman" pitchFamily="18" charset="0"/>
              </a:rPr>
              <a:t>, such as ‘boring’ and ‘exciting’.</a:t>
            </a:r>
          </a:p>
          <a:p>
            <a:pPr algn="just"/>
            <a:endParaRPr lang="en-US" sz="2400" dirty="0" smtClean="0">
              <a:latin typeface="Times New Roman" pitchFamily="18" charset="0"/>
              <a:cs typeface="Times New Roman" pitchFamily="18" charset="0"/>
            </a:endParaRPr>
          </a:p>
          <a:p>
            <a:pPr algn="just"/>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l="1653" r="741" b="3297"/>
          <a:stretch>
            <a:fillRect/>
          </a:stretch>
        </p:blipFill>
        <p:spPr bwMode="auto">
          <a:xfrm>
            <a:off x="0" y="1676400"/>
            <a:ext cx="9144000" cy="3352800"/>
          </a:xfrm>
          <a:prstGeom prst="rect">
            <a:avLst/>
          </a:prstGeom>
          <a:noFill/>
          <a:ln w="28575">
            <a:solidFill>
              <a:schemeClr val="tx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 y="762000"/>
            <a:ext cx="9144000" cy="5078313"/>
          </a:xfrm>
          <a:prstGeom prst="rect">
            <a:avLst/>
          </a:prstGeom>
        </p:spPr>
        <p:txBody>
          <a:bodyPr wrap="square">
            <a:spAutoFit/>
          </a:bodyPr>
          <a:lstStyle/>
          <a:p>
            <a:pPr algn="ctr"/>
            <a:r>
              <a:rPr lang="en-US" sz="2000" b="1" dirty="0" smtClean="0">
                <a:latin typeface="Times New Roman" pitchFamily="18" charset="0"/>
                <a:cs typeface="Times New Roman" pitchFamily="18" charset="0"/>
              </a:rPr>
              <a:t>STAPEL SCALE</a:t>
            </a:r>
          </a:p>
          <a:p>
            <a:pPr algn="just"/>
            <a:endParaRPr lang="en-US" sz="20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err="1" smtClean="0">
                <a:latin typeface="Times New Roman" pitchFamily="18" charset="0"/>
                <a:cs typeface="Times New Roman" pitchFamily="18" charset="0"/>
              </a:rPr>
              <a:t>Stapel</a:t>
            </a:r>
            <a:r>
              <a:rPr lang="en-US" sz="2400" dirty="0" smtClean="0">
                <a:latin typeface="Times New Roman" pitchFamily="18" charset="0"/>
                <a:cs typeface="Times New Roman" pitchFamily="18" charset="0"/>
              </a:rPr>
              <a:t> scale is a </a:t>
            </a:r>
            <a:r>
              <a:rPr lang="en-US" sz="2400" dirty="0" err="1" smtClean="0">
                <a:latin typeface="Times New Roman" pitchFamily="18" charset="0"/>
                <a:cs typeface="Times New Roman" pitchFamily="18" charset="0"/>
              </a:rPr>
              <a:t>unipolar</a:t>
            </a:r>
            <a:r>
              <a:rPr lang="en-US" sz="2400" dirty="0" smtClean="0">
                <a:latin typeface="Times New Roman" pitchFamily="18" charset="0"/>
                <a:cs typeface="Times New Roman" pitchFamily="18" charset="0"/>
              </a:rPr>
              <a:t> rating scale with 10 categories numbered from –5 to +5, without a neutral point (zero).This scale is usually presented vertically.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Respondents are asked to indicate, by selecting an appropriate numerical response category, how accurately or inaccurately each term describes the object. The higher the number, the more accurately the term describes the object.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this example, Formula One is perceived as being prestigious but not elitist.</a:t>
            </a:r>
          </a:p>
          <a:p>
            <a:pPr algn="just"/>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20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0" y="685800"/>
            <a:ext cx="9144000" cy="57626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981200"/>
            <a:ext cx="5923032" cy="461665"/>
          </a:xfrm>
          <a:prstGeom prst="rect">
            <a:avLst/>
          </a:prstGeom>
        </p:spPr>
        <p:txBody>
          <a:bodyPr wrap="none">
            <a:spAutoFit/>
          </a:bodyPr>
          <a:lstStyle/>
          <a:p>
            <a:r>
              <a:rPr lang="en-US" sz="2400" b="1" u="sng" dirty="0" smtClean="0">
                <a:latin typeface="Times New Roman" pitchFamily="18" charset="0"/>
                <a:cs typeface="Times New Roman" pitchFamily="18" charset="0"/>
              </a:rPr>
              <a:t>ITEMIZED RATING SCALE DECISIONS</a:t>
            </a:r>
            <a:endParaRPr lang="en-US" sz="2400" b="1" u="sng"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12" y="1295400"/>
            <a:ext cx="9144000" cy="4154984"/>
          </a:xfrm>
          <a:prstGeom prst="rect">
            <a:avLst/>
          </a:prstGeom>
        </p:spPr>
        <p:txBody>
          <a:bodyPr wrap="square">
            <a:spAutoFit/>
          </a:bodyPr>
          <a:lstStyle/>
          <a:p>
            <a:pPr algn="just"/>
            <a:r>
              <a:rPr lang="en-US" sz="2400" dirty="0" smtClean="0">
                <a:latin typeface="Times New Roman" pitchFamily="18" charset="0"/>
                <a:cs typeface="Times New Roman" pitchFamily="18" charset="0"/>
              </a:rPr>
              <a:t>Non-comparative itemized rating scales can  take many different forms. </a:t>
            </a:r>
          </a:p>
          <a:p>
            <a:pPr algn="just"/>
            <a:endParaRPr lang="en-US" sz="2400" dirty="0" smtClean="0">
              <a:latin typeface="Times New Roman" pitchFamily="18" charset="0"/>
              <a:cs typeface="Times New Roman" pitchFamily="18" charset="0"/>
            </a:endParaRPr>
          </a:p>
          <a:p>
            <a:pPr algn="just"/>
            <a:r>
              <a:rPr lang="en-US" sz="2400" dirty="0" smtClean="0">
                <a:solidFill>
                  <a:srgbClr val="00B050"/>
                </a:solidFill>
                <a:latin typeface="Times New Roman" pitchFamily="18" charset="0"/>
                <a:cs typeface="Times New Roman" pitchFamily="18" charset="0"/>
              </a:rPr>
              <a:t>The researcher must make six major decisions when constructing any of these scales:</a:t>
            </a:r>
          </a:p>
          <a:p>
            <a:pPr algn="just"/>
            <a:endParaRPr lang="en-US" sz="2400" dirty="0" smtClean="0">
              <a:solidFill>
                <a:srgbClr val="00B050"/>
              </a:solidFill>
              <a:latin typeface="Times New Roman" pitchFamily="18" charset="0"/>
              <a:cs typeface="Times New Roman" pitchFamily="18" charset="0"/>
            </a:endParaRPr>
          </a:p>
          <a:p>
            <a:pPr marL="457200" indent="-457200" algn="just">
              <a:buFont typeface="+mj-lt"/>
              <a:buAutoNum type="arabicPeriod"/>
            </a:pPr>
            <a:r>
              <a:rPr lang="en-US" sz="2400" dirty="0" smtClean="0">
                <a:solidFill>
                  <a:srgbClr val="00B050"/>
                </a:solidFill>
                <a:latin typeface="Times New Roman" pitchFamily="18" charset="0"/>
                <a:cs typeface="Times New Roman" pitchFamily="18" charset="0"/>
              </a:rPr>
              <a:t>The number of scale categories to use</a:t>
            </a:r>
          </a:p>
          <a:p>
            <a:pPr marL="457200" indent="-457200" algn="just">
              <a:buFont typeface="+mj-lt"/>
              <a:buAutoNum type="arabicPeriod"/>
            </a:pPr>
            <a:r>
              <a:rPr lang="en-US" sz="2400" dirty="0" smtClean="0">
                <a:solidFill>
                  <a:srgbClr val="00B050"/>
                </a:solidFill>
                <a:latin typeface="Times New Roman" pitchFamily="18" charset="0"/>
                <a:cs typeface="Times New Roman" pitchFamily="18" charset="0"/>
              </a:rPr>
              <a:t>Balanced versus unbalanced scale</a:t>
            </a:r>
          </a:p>
          <a:p>
            <a:pPr marL="457200" indent="-457200" algn="just">
              <a:buFont typeface="+mj-lt"/>
              <a:buAutoNum type="arabicPeriod"/>
            </a:pPr>
            <a:r>
              <a:rPr lang="en-US" sz="2400" dirty="0" smtClean="0">
                <a:solidFill>
                  <a:srgbClr val="00B050"/>
                </a:solidFill>
                <a:latin typeface="Times New Roman" pitchFamily="18" charset="0"/>
                <a:cs typeface="Times New Roman" pitchFamily="18" charset="0"/>
              </a:rPr>
              <a:t>Odd or even number of categories</a:t>
            </a:r>
          </a:p>
          <a:p>
            <a:pPr marL="457200" indent="-457200" algn="just">
              <a:buFont typeface="+mj-lt"/>
              <a:buAutoNum type="arabicPeriod"/>
            </a:pPr>
            <a:r>
              <a:rPr lang="en-US" sz="2400" dirty="0" smtClean="0">
                <a:solidFill>
                  <a:srgbClr val="00B050"/>
                </a:solidFill>
                <a:latin typeface="Times New Roman" pitchFamily="18" charset="0"/>
                <a:cs typeface="Times New Roman" pitchFamily="18" charset="0"/>
              </a:rPr>
              <a:t>Forced versus non-forced choice</a:t>
            </a:r>
          </a:p>
          <a:p>
            <a:pPr marL="457200" indent="-457200" algn="just">
              <a:buFont typeface="+mj-lt"/>
              <a:buAutoNum type="arabicPeriod"/>
            </a:pPr>
            <a:r>
              <a:rPr lang="en-US" sz="2400" dirty="0" smtClean="0">
                <a:solidFill>
                  <a:srgbClr val="00B050"/>
                </a:solidFill>
                <a:latin typeface="Times New Roman" pitchFamily="18" charset="0"/>
                <a:cs typeface="Times New Roman" pitchFamily="18" charset="0"/>
              </a:rPr>
              <a:t>The nature and degree of the verbal description</a:t>
            </a:r>
          </a:p>
          <a:p>
            <a:pPr marL="457200" indent="-457200" algn="just">
              <a:buFont typeface="+mj-lt"/>
              <a:buAutoNum type="arabicPeriod"/>
            </a:pPr>
            <a:r>
              <a:rPr lang="en-US" sz="2400" dirty="0" smtClean="0">
                <a:solidFill>
                  <a:srgbClr val="00B050"/>
                </a:solidFill>
                <a:latin typeface="Times New Roman" pitchFamily="18" charset="0"/>
                <a:cs typeface="Times New Roman" pitchFamily="18" charset="0"/>
              </a:rPr>
              <a:t>The physical form of the scale.</a:t>
            </a:r>
            <a:endParaRPr lang="en-US" sz="2400" dirty="0">
              <a:solidFill>
                <a:srgbClr val="00B05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20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2000"/>
                                        <p:tgtEl>
                                          <p:spTgt spid="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20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2000"/>
                                        <p:tgtEl>
                                          <p:spTgt spid="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20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fade">
                                      <p:cBhvr>
                                        <p:cTn id="32" dur="20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rcRect t="7778" b="50000"/>
          <a:stretch>
            <a:fillRect/>
          </a:stretch>
        </p:blipFill>
        <p:spPr>
          <a:xfrm>
            <a:off x="0" y="1600200"/>
            <a:ext cx="9144000" cy="3124200"/>
          </a:xfrm>
          <a:prstGeom prst="rect">
            <a:avLst/>
          </a:prstGeom>
          <a:ln w="28575">
            <a:solidFill>
              <a:schemeClr val="tx1"/>
            </a:solidFill>
          </a:ln>
        </p:spPr>
      </p:pic>
    </p:spTree>
    <p:extLst>
      <p:ext uri="{BB962C8B-B14F-4D97-AF65-F5344CB8AC3E}">
        <p14:creationId xmlns="" xmlns:p14="http://schemas.microsoft.com/office/powerpoint/2010/main" val="161043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5293757"/>
          </a:xfrm>
          <a:prstGeom prst="rect">
            <a:avLst/>
          </a:prstGeom>
        </p:spPr>
        <p:txBody>
          <a:bodyPr wrap="square">
            <a:spAutoFit/>
          </a:bodyPr>
          <a:lstStyle/>
          <a:p>
            <a:pPr algn="just"/>
            <a:r>
              <a:rPr lang="en-US" sz="2400" b="1" dirty="0" smtClean="0"/>
              <a:t>Number of scale categories</a:t>
            </a:r>
          </a:p>
          <a:p>
            <a:pPr algn="just"/>
            <a:endParaRPr lang="en-US" sz="2400" b="1" dirty="0" smtClean="0"/>
          </a:p>
          <a:p>
            <a:pPr algn="just"/>
            <a:r>
              <a:rPr lang="en-US" sz="2400" dirty="0" smtClean="0">
                <a:latin typeface="Times New Roman" pitchFamily="18" charset="0"/>
                <a:cs typeface="Times New Roman" pitchFamily="18" charset="0"/>
              </a:rPr>
              <a:t>Two conflicting considerations are involved in deciding the number of scale categories or response options. </a:t>
            </a:r>
          </a:p>
          <a:p>
            <a:pPr algn="just"/>
            <a:endParaRPr lang="en-US" sz="900" dirty="0" smtClean="0">
              <a:latin typeface="Times New Roman" pitchFamily="18" charset="0"/>
              <a:cs typeface="Times New Roman" pitchFamily="18" charset="0"/>
            </a:endParaRPr>
          </a:p>
          <a:p>
            <a:pPr algn="just"/>
            <a:r>
              <a:rPr lang="en-US" sz="2400" u="sng" dirty="0" smtClean="0">
                <a:latin typeface="Times New Roman" pitchFamily="18" charset="0"/>
                <a:cs typeface="Times New Roman" pitchFamily="18" charset="0"/>
              </a:rPr>
              <a:t>The greater the number of scale categories, the finer the discrimination among stimulus objects that is possible. </a:t>
            </a:r>
          </a:p>
          <a:p>
            <a:pPr algn="just"/>
            <a:endParaRPr lang="en-US" sz="800" dirty="0" smtClean="0">
              <a:latin typeface="Times New Roman" pitchFamily="18" charset="0"/>
              <a:cs typeface="Times New Roman" pitchFamily="18" charset="0"/>
            </a:endParaRPr>
          </a:p>
          <a:p>
            <a:pPr algn="just"/>
            <a:r>
              <a:rPr lang="en-US" sz="2400" u="sng" dirty="0" smtClean="0">
                <a:latin typeface="Times New Roman" pitchFamily="18" charset="0"/>
                <a:cs typeface="Times New Roman" pitchFamily="18" charset="0"/>
              </a:rPr>
              <a:t>On the other hand, most respondents cannot  handle more than a few categories. </a:t>
            </a:r>
          </a:p>
          <a:p>
            <a:pPr algn="just"/>
            <a:endParaRPr lang="en-US" sz="2400" u="sng"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Traditional guidelines suggest that the appropriate number of categories should be between five and nine. Yet there is no single optimal number of categories. Several factors should be taken into account in deciding on the number of categories. </a:t>
            </a:r>
          </a:p>
          <a:p>
            <a:pPr algn="just"/>
            <a:endParaRPr lang="en-US" sz="9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20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20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2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525"/>
            <a:ext cx="9144000" cy="6740307"/>
          </a:xfrm>
          <a:prstGeom prst="rect">
            <a:avLst/>
          </a:prstGeom>
        </p:spPr>
        <p:txBody>
          <a:bodyPr wrap="square">
            <a:spAutoFit/>
          </a:bodyPr>
          <a:lstStyle/>
          <a:p>
            <a:pPr algn="just"/>
            <a:endParaRPr lang="en-US" sz="2400" dirty="0" smtClean="0">
              <a:solidFill>
                <a:srgbClr val="FF0000"/>
              </a:solidFill>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If </a:t>
            </a:r>
            <a:r>
              <a:rPr lang="en-US" sz="2400" dirty="0">
                <a:latin typeface="Times New Roman" pitchFamily="18" charset="0"/>
                <a:cs typeface="Times New Roman" pitchFamily="18" charset="0"/>
              </a:rPr>
              <a:t>the respondents are interested in the scaling task and are knowledgeable about the objects, many categories may be employed. On the other hand, if the respondents are not very knowledgeable or involved with the task, fewer categories should be used. </a:t>
            </a:r>
          </a:p>
          <a:p>
            <a:pPr algn="just"/>
            <a:endParaRPr lang="en-US" sz="2400" dirty="0">
              <a:latin typeface="Times New Roman" pitchFamily="18" charset="0"/>
              <a:cs typeface="Times New Roman" pitchFamily="18" charset="0"/>
            </a:endParaRPr>
          </a:p>
          <a:p>
            <a:pPr algn="just"/>
            <a:r>
              <a:rPr lang="en-US" sz="2400" u="sng" dirty="0">
                <a:latin typeface="Times New Roman" pitchFamily="18" charset="0"/>
                <a:cs typeface="Times New Roman" pitchFamily="18" charset="0"/>
              </a:rPr>
              <a:t>Likewise, the nature of the objects is also relevant. Some objects do not lend themselves to fine discrimination, so a small number of categories are sufficient. </a:t>
            </a:r>
          </a:p>
          <a:p>
            <a:pPr algn="just"/>
            <a:endParaRPr lang="en-US" sz="2400" dirty="0">
              <a:latin typeface="Times New Roman" pitchFamily="18" charset="0"/>
              <a:cs typeface="Times New Roman" pitchFamily="18" charset="0"/>
            </a:endParaRPr>
          </a:p>
          <a:p>
            <a:pPr algn="just"/>
            <a:r>
              <a:rPr lang="en-US" sz="2400" u="sng" dirty="0">
                <a:latin typeface="Times New Roman" pitchFamily="18" charset="0"/>
                <a:cs typeface="Times New Roman" pitchFamily="18" charset="0"/>
              </a:rPr>
              <a:t>Another important factor is the mode of data collection. If telephone interviews are involved, many categories may confuse the respondents. Likewise, space limitations may restrict the number of categories in mail questionnaires</a:t>
            </a:r>
            <a:r>
              <a:rPr lang="en-US" sz="2400" u="sng"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a:p>
            <a:pPr algn="just"/>
            <a:r>
              <a:rPr lang="en-US" sz="2400" u="sng" dirty="0">
                <a:latin typeface="Times New Roman" pitchFamily="18" charset="0"/>
                <a:cs typeface="Times New Roman" pitchFamily="18" charset="0"/>
              </a:rPr>
              <a:t>How the data are to be analyzed and used should also influence the number of categories. </a:t>
            </a:r>
          </a:p>
          <a:p>
            <a:pPr algn="just"/>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3285139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5632311"/>
          </a:xfrm>
          <a:prstGeom prst="rect">
            <a:avLst/>
          </a:prstGeom>
        </p:spPr>
        <p:txBody>
          <a:bodyPr wrap="square">
            <a:spAutoFit/>
          </a:bodyPr>
          <a:lstStyle/>
          <a:p>
            <a:pPr algn="just"/>
            <a:r>
              <a:rPr lang="en-US" sz="2400" b="1" dirty="0" smtClean="0">
                <a:latin typeface="Times New Roman" pitchFamily="18" charset="0"/>
                <a:cs typeface="Times New Roman" pitchFamily="18" charset="0"/>
              </a:rPr>
              <a:t>Balanced versus unbalanced scale</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a balanced scale, the number of favorable and unfavorable categories is equal; in an unbalanced scale, the categories are unequal.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general, in order to obtain objective data, the scale should be balanced.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If the distribution of responses is likely to be skewed, however, either positively or negatively, an unbalanced scale with more categories in the direction of </a:t>
            </a:r>
            <a:r>
              <a:rPr lang="en-US" sz="2400" dirty="0" err="1" smtClean="0">
                <a:latin typeface="Times New Roman" pitchFamily="18" charset="0"/>
                <a:cs typeface="Times New Roman" pitchFamily="18" charset="0"/>
              </a:rPr>
              <a:t>skewness</a:t>
            </a:r>
            <a:r>
              <a:rPr lang="en-US" sz="2400" dirty="0" smtClean="0">
                <a:latin typeface="Times New Roman" pitchFamily="18" charset="0"/>
                <a:cs typeface="Times New Roman" pitchFamily="18" charset="0"/>
              </a:rPr>
              <a:t> may be appropriate. </a:t>
            </a:r>
          </a:p>
          <a:p>
            <a:pPr algn="just"/>
            <a:endParaRPr lang="en-US" sz="2400" dirty="0">
              <a:latin typeface="Times New Roman" pitchFamily="18" charset="0"/>
              <a:cs typeface="Times New Roman" pitchFamily="18" charset="0"/>
            </a:endParaRP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Giving charity ----</a:t>
            </a:r>
          </a:p>
          <a:p>
            <a:pPr algn="just"/>
            <a:r>
              <a:rPr lang="en-US" sz="2400" dirty="0" smtClean="0">
                <a:latin typeface="Times New Roman" pitchFamily="18" charset="0"/>
                <a:cs typeface="Times New Roman" pitchFamily="18" charset="0"/>
              </a:rPr>
              <a:t>CSR-----</a:t>
            </a:r>
          </a:p>
          <a:p>
            <a:pPr algn="just"/>
            <a:r>
              <a:rPr lang="en-US" sz="2400" dirty="0" smtClean="0">
                <a:latin typeface="Times New Roman" pitchFamily="18" charset="0"/>
                <a:cs typeface="Times New Roman" pitchFamily="18" charset="0"/>
              </a:rPr>
              <a:t>IIM </a:t>
            </a:r>
            <a:r>
              <a:rPr lang="en-US" sz="2400" dirty="0" err="1" smtClean="0">
                <a:latin typeface="Times New Roman" pitchFamily="18" charset="0"/>
                <a:cs typeface="Times New Roman" pitchFamily="18" charset="0"/>
              </a:rPr>
              <a:t>Ahmedabad</a:t>
            </a:r>
            <a:r>
              <a:rPr lang="en-US" sz="2400" dirty="0" smtClean="0">
                <a:latin typeface="Times New Roman" pitchFamily="18" charset="0"/>
                <a:cs typeface="Times New Roman"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20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20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9" end="9"/>
                                            </p:txEl>
                                          </p:spTgt>
                                        </p:tgtEl>
                                        <p:attrNameLst>
                                          <p:attrName>style.visibility</p:attrName>
                                        </p:attrNameLst>
                                      </p:cBhvr>
                                      <p:to>
                                        <p:strVal val="visible"/>
                                      </p:to>
                                    </p:set>
                                    <p:animEffect transition="in" filter="fade">
                                      <p:cBhvr>
                                        <p:cTn id="22" dur="2000"/>
                                        <p:tgtEl>
                                          <p:spTgt spid="2">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animEffect transition="in" filter="fade">
                                      <p:cBhvr>
                                        <p:cTn id="27" dur="2000"/>
                                        <p:tgtEl>
                                          <p:spTgt spid="2">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1" end="11"/>
                                            </p:txEl>
                                          </p:spTgt>
                                        </p:tgtEl>
                                        <p:attrNameLst>
                                          <p:attrName>style.visibility</p:attrName>
                                        </p:attrNameLst>
                                      </p:cBhvr>
                                      <p:to>
                                        <p:strVal val="visible"/>
                                      </p:to>
                                    </p:set>
                                    <p:animEffect transition="in" filter="fade">
                                      <p:cBhvr>
                                        <p:cTn id="32" dur="20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l="1114" r="53173" b="4596"/>
          <a:stretch>
            <a:fillRect/>
          </a:stretch>
        </p:blipFill>
        <p:spPr bwMode="auto">
          <a:xfrm>
            <a:off x="0" y="1524000"/>
            <a:ext cx="4343400" cy="3482721"/>
          </a:xfrm>
          <a:prstGeom prst="rect">
            <a:avLst/>
          </a:prstGeom>
          <a:noFill/>
          <a:ln w="28575">
            <a:solidFill>
              <a:schemeClr val="tx1"/>
            </a:solidFill>
            <a:miter lim="800000"/>
            <a:headEnd/>
            <a:tailEnd/>
          </a:ln>
          <a:effectLst/>
        </p:spPr>
      </p:pic>
      <p:pic>
        <p:nvPicPr>
          <p:cNvPr id="3" name="Picture 2"/>
          <p:cNvPicPr>
            <a:picLocks noChangeAspect="1" noChangeArrowheads="1"/>
          </p:cNvPicPr>
          <p:nvPr/>
        </p:nvPicPr>
        <p:blipFill>
          <a:blip r:embed="rId2"/>
          <a:srcRect l="51639" r="2649" b="4596"/>
          <a:stretch>
            <a:fillRect/>
          </a:stretch>
        </p:blipFill>
        <p:spPr bwMode="auto">
          <a:xfrm>
            <a:off x="4572000" y="1524000"/>
            <a:ext cx="4343400" cy="3482721"/>
          </a:xfrm>
          <a:prstGeom prst="rect">
            <a:avLst/>
          </a:prstGeom>
          <a:noFill/>
          <a:ln w="28575">
            <a:solidFill>
              <a:schemeClr val="tx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38200"/>
            <a:ext cx="9144000" cy="3354765"/>
          </a:xfrm>
          <a:prstGeom prst="rect">
            <a:avLst/>
          </a:prstGeom>
        </p:spPr>
        <p:txBody>
          <a:bodyPr wrap="square">
            <a:spAutoFit/>
          </a:bodyPr>
          <a:lstStyle/>
          <a:p>
            <a:pPr algn="just"/>
            <a:r>
              <a:rPr lang="en-US" sz="2400" u="sng" dirty="0" smtClean="0">
                <a:latin typeface="Times New Roman" pitchFamily="18" charset="0"/>
                <a:cs typeface="Times New Roman" pitchFamily="18" charset="0"/>
              </a:rPr>
              <a:t>The use of an unbalanced rating scale can be justified in studies in which researchers know in advance that nearly all participants’ scores will lean in one direction or the other</a:t>
            </a:r>
            <a:r>
              <a:rPr lang="en-US" sz="2400" dirty="0" smtClean="0">
                <a:latin typeface="Times New Roman" pitchFamily="18" charset="0"/>
                <a:cs typeface="Times New Roman" pitchFamily="18" charset="0"/>
              </a:rPr>
              <a:t>. Raters are inclined to score attitude objects higher if the objects are very familiar and if they are ego-involved. </a:t>
            </a:r>
          </a:p>
          <a:p>
            <a:pPr algn="just"/>
            <a:endParaRPr lang="en-US" sz="2400" dirty="0" smtClean="0">
              <a:latin typeface="Times New Roman" pitchFamily="18" charset="0"/>
              <a:cs typeface="Times New Roman" pitchFamily="18" charset="0"/>
            </a:endParaRPr>
          </a:p>
          <a:p>
            <a:pPr algn="just"/>
            <a:r>
              <a:rPr lang="en-US" sz="2400" u="sng" dirty="0" smtClean="0">
                <a:latin typeface="Times New Roman" pitchFamily="18" charset="0"/>
                <a:cs typeface="Times New Roman" pitchFamily="18" charset="0"/>
              </a:rPr>
              <a:t>When researchers know that one side of the scale is not likely to be used, they try to achieve precision on the side that will most often receive the participant’s attention</a:t>
            </a:r>
            <a:r>
              <a:rPr lang="en-US" sz="2400" dirty="0" smtClean="0">
                <a:latin typeface="Times New Roman" pitchFamily="18" charset="0"/>
                <a:cs typeface="Times New Roman" pitchFamily="18" charset="0"/>
              </a:rPr>
              <a:t>. </a:t>
            </a:r>
          </a:p>
          <a:p>
            <a:pPr algn="just"/>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5262979"/>
          </a:xfrm>
          <a:prstGeom prst="rect">
            <a:avLst/>
          </a:prstGeom>
        </p:spPr>
        <p:txBody>
          <a:bodyPr wrap="square">
            <a:spAutoFit/>
          </a:bodyPr>
          <a:lstStyle/>
          <a:p>
            <a:pPr algn="just"/>
            <a:r>
              <a:rPr lang="en-US" sz="2400" b="1" dirty="0" smtClean="0">
                <a:latin typeface="Times New Roman" pitchFamily="18" charset="0"/>
                <a:cs typeface="Times New Roman" pitchFamily="18" charset="0"/>
              </a:rPr>
              <a:t>Odd or even number of categories</a:t>
            </a:r>
          </a:p>
          <a:p>
            <a:pPr algn="just"/>
            <a:endParaRPr lang="en-US" sz="2400" dirty="0" smtClean="0">
              <a:latin typeface="Times New Roman" pitchFamily="18" charset="0"/>
              <a:cs typeface="Times New Roman" pitchFamily="18" charset="0"/>
            </a:endParaRPr>
          </a:p>
          <a:p>
            <a:pPr algn="just"/>
            <a:r>
              <a:rPr lang="en-US" sz="2400" u="sng" dirty="0" smtClean="0">
                <a:latin typeface="Times New Roman" pitchFamily="18" charset="0"/>
                <a:cs typeface="Times New Roman" pitchFamily="18" charset="0"/>
              </a:rPr>
              <a:t>With an odd number of categories, the middle scale position is generally designated as  neutral or impartial.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decision to use an odd or even number of categories depends on whether some of the respondents may be neutral on the response being measured. </a:t>
            </a:r>
            <a:r>
              <a:rPr lang="en-US" sz="2400" u="sng" dirty="0" smtClean="0">
                <a:latin typeface="Times New Roman" pitchFamily="18" charset="0"/>
                <a:cs typeface="Times New Roman" pitchFamily="18" charset="0"/>
              </a:rPr>
              <a:t>If a neutral or indifferent response is possible from at least some of the respondents, an odd number of categories should be used. </a:t>
            </a:r>
          </a:p>
          <a:p>
            <a:pPr algn="just"/>
            <a:endParaRPr lang="en-US" sz="2400" dirty="0" smtClean="0">
              <a:latin typeface="Times New Roman" pitchFamily="18" charset="0"/>
              <a:cs typeface="Times New Roman" pitchFamily="18" charset="0"/>
            </a:endParaRPr>
          </a:p>
          <a:p>
            <a:pPr algn="just"/>
            <a:r>
              <a:rPr lang="en-US" sz="2400" u="sng" dirty="0" smtClean="0">
                <a:latin typeface="Times New Roman" pitchFamily="18" charset="0"/>
                <a:cs typeface="Times New Roman" pitchFamily="18" charset="0"/>
              </a:rPr>
              <a:t>If, on the other hand, the researcher wants to force a response or believes that no neutral or indifferent response exists, a rating scale with an even number of categories should be used. </a:t>
            </a:r>
          </a:p>
          <a:p>
            <a:pPr algn="just"/>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20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3337"/>
            <a:ext cx="9144000" cy="6447919"/>
          </a:xfrm>
          <a:prstGeom prst="rect">
            <a:avLst/>
          </a:prstGeom>
        </p:spPr>
        <p:txBody>
          <a:bodyPr wrap="square">
            <a:spAutoFit/>
          </a:bodyPr>
          <a:lstStyle/>
          <a:p>
            <a:pPr algn="just"/>
            <a:r>
              <a:rPr lang="en-US" sz="2400" b="1" dirty="0" smtClean="0">
                <a:latin typeface="Times New Roman" pitchFamily="18" charset="0"/>
                <a:cs typeface="Times New Roman" pitchFamily="18" charset="0"/>
              </a:rPr>
              <a:t>Forced versus non-forced choice</a:t>
            </a:r>
          </a:p>
          <a:p>
            <a:endParaRPr lang="en-US" sz="9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On forced rating scales the respondents are forced to express an opinion because a ‘no opinion’ option is not provided. In such a case, respondents without an opinion may mark the middle scale position. </a:t>
            </a:r>
          </a:p>
          <a:p>
            <a:pPr algn="just"/>
            <a:endParaRPr lang="en-US" sz="10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Researchers often exclude the response choice “no opinion,” “undecided,” “don’t know,” “uncertain,” or “neutral” when they know that most participants have an attitude on the topic. It is reasonable in this circumstance to constrain participants so that they focus on alternatives carefully and do not idly choose the middle position. </a:t>
            </a:r>
          </a:p>
          <a:p>
            <a:pPr algn="just"/>
            <a:endParaRPr lang="en-US" sz="10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However, </a:t>
            </a:r>
            <a:r>
              <a:rPr lang="en-US" sz="2400" u="sng" dirty="0" smtClean="0">
                <a:latin typeface="Times New Roman" pitchFamily="18" charset="0"/>
                <a:cs typeface="Times New Roman" pitchFamily="18" charset="0"/>
              </a:rPr>
              <a:t>when many participants are clearly undecided and the scale does not allow them to express their uncertainty, the forced-choice scale biases results.</a:t>
            </a:r>
          </a:p>
          <a:p>
            <a:pPr algn="just"/>
            <a:endParaRPr lang="en-US"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In situations where the respondents are expected to have no opinion, as opposed to simply being reluctant to disclose it, the accuracy of data may be improved by a non-forced scale that includes a ‘no opinion’ category.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20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20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2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57200"/>
            <a:ext cx="9144000" cy="6001643"/>
          </a:xfrm>
          <a:prstGeom prst="rect">
            <a:avLst/>
          </a:prstGeom>
        </p:spPr>
        <p:txBody>
          <a:bodyPr wrap="square">
            <a:spAutoFit/>
          </a:bodyPr>
          <a:lstStyle/>
          <a:p>
            <a:r>
              <a:rPr lang="en-US" sz="2400" b="1" dirty="0" smtClean="0">
                <a:latin typeface="Times New Roman" pitchFamily="18" charset="0"/>
                <a:cs typeface="Times New Roman" pitchFamily="18" charset="0"/>
              </a:rPr>
              <a:t>Nature and degree of verbal description</a:t>
            </a:r>
          </a:p>
          <a:p>
            <a:endParaRPr lang="en-US" sz="24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nature and degree of verbal description associated with scale categories varies considerably and can have an effect on the responses.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Scale categories may have verbal, numerical or even pictorial descriptions. Furthermore, the researcher must decide whether to label every scale category, label only some scale categories, or label only extreme scale categories.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Surprisingly, providing a verbal description for each category may not improve the accuracy or reliability of the data. Yet, an argument can be made for labeling all or many scale categories to reduce scale ambiguity. The category descriptions should be located as close to the response categories as possible.</a:t>
            </a:r>
          </a:p>
          <a:p>
            <a:pPr algn="just"/>
            <a:endParaRPr lang="en-US" sz="24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20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1975" t="2252" r="3239" b="2041"/>
          <a:stretch>
            <a:fillRect/>
          </a:stretch>
        </p:blipFill>
        <p:spPr bwMode="auto">
          <a:xfrm>
            <a:off x="1676400" y="0"/>
            <a:ext cx="5715000" cy="6858000"/>
          </a:xfrm>
          <a:prstGeom prst="rect">
            <a:avLst/>
          </a:prstGeom>
          <a:noFill/>
          <a:ln w="28575">
            <a:solidFill>
              <a:schemeClr val="tx1"/>
            </a:solid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144000" cy="5632311"/>
          </a:xfrm>
          <a:prstGeom prst="rect">
            <a:avLst/>
          </a:prstGeom>
        </p:spPr>
        <p:txBody>
          <a:bodyPr wrap="square">
            <a:spAutoFit/>
          </a:bodyPr>
          <a:lstStyle/>
          <a:p>
            <a:pPr algn="just"/>
            <a:r>
              <a:rPr lang="en-US" sz="2400" b="1" dirty="0" smtClean="0">
                <a:latin typeface="Times New Roman" pitchFamily="18" charset="0"/>
                <a:cs typeface="Times New Roman" pitchFamily="18" charset="0"/>
              </a:rPr>
              <a:t>Physical form of the scale</a:t>
            </a:r>
          </a:p>
          <a:p>
            <a:pPr algn="just"/>
            <a:endParaRPr lang="en-US" sz="2400" b="1"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 number of options are available with respect to scale form or configuration.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Scales can be presented vertically or horizontally. Categories can be expressed by boxes, discrete lines or units on a continuum and may or may not have numbers assigned to them. If numerical values are used, they may be positive, negative or both. </a:t>
            </a:r>
          </a:p>
          <a:p>
            <a:pPr algn="just"/>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Two unique rating scale configurations used in marketing research are the thermometer scale and the smiling face scale. For the thermometer scale, the higher the temperature, the more favorable the evaluation. Likewise, happier faces indicate evaluations that are more favorable. These scales are especially useful for children</a:t>
            </a: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20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762"/>
            <a:ext cx="9144000" cy="6632585"/>
          </a:xfrm>
          <a:prstGeom prst="rect">
            <a:avLst/>
          </a:prstGeom>
        </p:spPr>
        <p:txBody>
          <a:bodyPr wrap="square">
            <a:spAutoFit/>
          </a:bodyPr>
          <a:lstStyle/>
          <a:p>
            <a:pPr algn="just"/>
            <a:r>
              <a:rPr lang="en-US" sz="2400" u="sng" dirty="0" smtClean="0">
                <a:latin typeface="Times New Roman" pitchFamily="18" charset="0"/>
                <a:cs typeface="Times New Roman" pitchFamily="18" charset="0"/>
              </a:rPr>
              <a:t>Measurement means assigning numbers or other symbols to characteristics of objects according to certain pre-specified rules. </a:t>
            </a:r>
          </a:p>
          <a:p>
            <a:pPr algn="just"/>
            <a:endParaRPr lang="en-US" sz="900" dirty="0" smtClean="0">
              <a:latin typeface="Times New Roman" pitchFamily="18" charset="0"/>
              <a:cs typeface="Times New Roman" pitchFamily="18" charset="0"/>
            </a:endParaRPr>
          </a:p>
          <a:p>
            <a:pPr algn="just"/>
            <a:r>
              <a:rPr lang="en-US" sz="2400" u="sng" dirty="0" smtClean="0">
                <a:latin typeface="Times New Roman" pitchFamily="18" charset="0"/>
                <a:cs typeface="Times New Roman" pitchFamily="18" charset="0"/>
              </a:rPr>
              <a:t>We measure not the object but some characteristic of it. Thus, we do not measure consumers, We measure  their perceptions, attitudes, preferences or other relevant characteristics. </a:t>
            </a:r>
          </a:p>
          <a:p>
            <a:pPr algn="just"/>
            <a:endParaRPr lang="en-US" sz="1000" dirty="0" smtClean="0">
              <a:latin typeface="Times New Roman" pitchFamily="18" charset="0"/>
              <a:cs typeface="Times New Roman" pitchFamily="18" charset="0"/>
            </a:endParaRPr>
          </a:p>
          <a:p>
            <a:pPr algn="just"/>
            <a:r>
              <a:rPr lang="en-US" sz="2400" u="sng" dirty="0" smtClean="0">
                <a:latin typeface="Times New Roman" pitchFamily="18" charset="0"/>
                <a:cs typeface="Times New Roman" pitchFamily="18" charset="0"/>
              </a:rPr>
              <a:t>In research, numbers are usually assigned for one of two reasons. First, numbers permit statistical analysis of the resulting data. Second, numbers facilitate universal communication of measurement rules and results.</a:t>
            </a:r>
          </a:p>
          <a:p>
            <a:pPr algn="just"/>
            <a:endParaRPr lang="en-US" sz="1000" dirty="0" smtClean="0">
              <a:latin typeface="Times New Roman" pitchFamily="18" charset="0"/>
              <a:cs typeface="Times New Roman" pitchFamily="18" charset="0"/>
            </a:endParaRPr>
          </a:p>
          <a:p>
            <a:pPr algn="just"/>
            <a:r>
              <a:rPr lang="en-US" sz="2400" u="sng" dirty="0" smtClean="0">
                <a:latin typeface="Times New Roman" pitchFamily="18" charset="0"/>
                <a:cs typeface="Times New Roman" pitchFamily="18" charset="0"/>
              </a:rPr>
              <a:t>Scaling involves creating a continuum upon which the characteristics of the measured objects are located. </a:t>
            </a:r>
          </a:p>
          <a:p>
            <a:pPr algn="just"/>
            <a:endParaRPr lang="en-US" sz="12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To illustrate, consider a scale for locating consumers according to the characteristic ‘attitude towards Formula One racing’. Each respondent is assigned a number indicating an unfavorable attitude (measured as 1), a neutral attitude (measured as 2) or a favorable attitude (measured as 3).</a:t>
            </a:r>
          </a:p>
          <a:p>
            <a:pPr algn="just"/>
            <a:endParaRPr lang="en-US" sz="10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Measurement is the actual assignment of 1, 2 or 3 to each respondent.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20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20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1138238" y="0"/>
            <a:ext cx="6867525" cy="68580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sairaj\Desktop\1.png"/>
          <p:cNvPicPr>
            <a:picLocks noChangeAspect="1" noChangeArrowheads="1"/>
          </p:cNvPicPr>
          <p:nvPr/>
        </p:nvPicPr>
        <p:blipFill>
          <a:blip r:embed="rId2"/>
          <a:srcRect b="13478"/>
          <a:stretch>
            <a:fillRect/>
          </a:stretch>
        </p:blipFill>
        <p:spPr bwMode="auto">
          <a:xfrm>
            <a:off x="381000" y="1238250"/>
            <a:ext cx="8305800" cy="4705350"/>
          </a:xfrm>
          <a:prstGeom prst="rect">
            <a:avLst/>
          </a:prstGeom>
          <a:noFill/>
          <a:ln w="28575">
            <a:solidFill>
              <a:schemeClr val="tx1"/>
            </a:solidFill>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295400"/>
            <a:ext cx="7915628" cy="461665"/>
          </a:xfrm>
          <a:prstGeom prst="rect">
            <a:avLst/>
          </a:prstGeom>
        </p:spPr>
        <p:txBody>
          <a:bodyPr wrap="none">
            <a:spAutoFit/>
          </a:bodyPr>
          <a:lstStyle/>
          <a:p>
            <a:r>
              <a:rPr lang="en-US" sz="2400" b="1" dirty="0" smtClean="0">
                <a:latin typeface="Times New Roman" pitchFamily="18" charset="0"/>
                <a:cs typeface="Times New Roman" pitchFamily="18" charset="0"/>
              </a:rPr>
              <a:t>THE DEVELOPMENT AND EVALUATION OF SCALES</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0"/>
            <a:ext cx="9144000" cy="3170099"/>
          </a:xfrm>
          <a:prstGeom prst="rect">
            <a:avLst/>
          </a:prstGeom>
        </p:spPr>
        <p:txBody>
          <a:bodyPr wrap="square">
            <a:spAutoFit/>
          </a:bodyPr>
          <a:lstStyle/>
          <a:p>
            <a:r>
              <a:rPr lang="en-US" sz="2000" b="1" dirty="0" smtClean="0">
                <a:latin typeface="Times New Roman" pitchFamily="18" charset="0"/>
                <a:cs typeface="Times New Roman" pitchFamily="18" charset="0"/>
              </a:rPr>
              <a:t>Reliability</a:t>
            </a:r>
          </a:p>
          <a:p>
            <a:endParaRPr lang="en-US"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extent to which a scale produces consistent results if repeated measurements  are made on the characteristic.</a:t>
            </a:r>
          </a:p>
          <a:p>
            <a:pPr algn="just"/>
            <a:endParaRPr lang="en-US" sz="2000" dirty="0" smtClean="0">
              <a:latin typeface="Times New Roman" pitchFamily="18" charset="0"/>
              <a:cs typeface="Times New Roman" pitchFamily="18" charset="0"/>
            </a:endParaRPr>
          </a:p>
          <a:p>
            <a:r>
              <a:rPr lang="en-US" sz="2000" b="1" dirty="0" smtClean="0">
                <a:latin typeface="Times New Roman" pitchFamily="18" charset="0"/>
                <a:cs typeface="Times New Roman" pitchFamily="18" charset="0"/>
              </a:rPr>
              <a:t>Validity</a:t>
            </a:r>
          </a:p>
          <a:p>
            <a:endParaRPr lang="en-US" sz="2000"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The extent to which a measurement represents characteristics that exist in the phenomenon  under investigation.</a:t>
            </a:r>
          </a:p>
          <a:p>
            <a:pPr algn="just"/>
            <a:endParaRPr lang="en-US" sz="2000" dirty="0" smtClean="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19400" y="2743200"/>
            <a:ext cx="3768852" cy="769441"/>
          </a:xfrm>
          <a:prstGeom prst="rect">
            <a:avLst/>
          </a:prstGeom>
          <a:noFill/>
        </p:spPr>
        <p:txBody>
          <a:bodyPr wrap="none" rtlCol="0">
            <a:spAutoFit/>
          </a:bodyPr>
          <a:lstStyle/>
          <a:p>
            <a:r>
              <a:rPr lang="en-US" sz="4400" b="1" dirty="0" smtClean="0">
                <a:latin typeface="Times New Roman" pitchFamily="18" charset="0"/>
                <a:cs typeface="Times New Roman" pitchFamily="18" charset="0"/>
              </a:rPr>
              <a:t>THANK YOU </a:t>
            </a:r>
            <a:endParaRPr lang="en-US" sz="4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nter image description here"/>
          <p:cNvPicPr>
            <a:picLocks noChangeAspect="1" noChangeArrowheads="1"/>
          </p:cNvPicPr>
          <p:nvPr/>
        </p:nvPicPr>
        <p:blipFill>
          <a:blip r:embed="rId2"/>
          <a:srcRect/>
          <a:stretch>
            <a:fillRect/>
          </a:stretch>
        </p:blipFill>
        <p:spPr bwMode="auto">
          <a:xfrm>
            <a:off x="1295400" y="0"/>
            <a:ext cx="7086600" cy="6858000"/>
          </a:xfrm>
          <a:prstGeom prst="rect">
            <a:avLst/>
          </a:prstGeom>
          <a:noFill/>
          <a:ln w="28575">
            <a:solidFill>
              <a:schemeClr val="tx1"/>
            </a:solidFill>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1" name="Picture 1" descr="C:\Users\sairaj\Desktop\1.bmp"/>
          <p:cNvPicPr>
            <a:picLocks noChangeAspect="1" noChangeArrowheads="1"/>
          </p:cNvPicPr>
          <p:nvPr/>
        </p:nvPicPr>
        <p:blipFill>
          <a:blip r:embed="rId2"/>
          <a:srcRect l="24549" r="30834" b="11045"/>
          <a:stretch>
            <a:fillRect/>
          </a:stretch>
        </p:blipFill>
        <p:spPr bwMode="auto">
          <a:xfrm>
            <a:off x="0" y="0"/>
            <a:ext cx="9144000" cy="6858000"/>
          </a:xfrm>
          <a:prstGeom prst="rect">
            <a:avLst/>
          </a:prstGeom>
          <a:noFill/>
          <a:ln w="28575">
            <a:solidFill>
              <a:schemeClr val="tx1"/>
            </a:solidFill>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914400" y="3429000"/>
            <a:ext cx="7315200" cy="15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rot="5400000">
            <a:off x="723900" y="3390900"/>
            <a:ext cx="381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1639094" y="3390106"/>
            <a:ext cx="381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5296694" y="3466306"/>
            <a:ext cx="381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6211094" y="3466306"/>
            <a:ext cx="381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7125494" y="3466306"/>
            <a:ext cx="381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8039894" y="3466306"/>
            <a:ext cx="381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4382294" y="3466306"/>
            <a:ext cx="381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3467894" y="3466306"/>
            <a:ext cx="381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2553494" y="3466306"/>
            <a:ext cx="38100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762000" y="3733800"/>
            <a:ext cx="301686" cy="369332"/>
          </a:xfrm>
          <a:prstGeom prst="rect">
            <a:avLst/>
          </a:prstGeom>
          <a:noFill/>
        </p:spPr>
        <p:txBody>
          <a:bodyPr wrap="none" rtlCol="0">
            <a:spAutoFit/>
          </a:bodyPr>
          <a:lstStyle/>
          <a:p>
            <a:r>
              <a:rPr lang="en-US" dirty="0" smtClean="0"/>
              <a:t>1</a:t>
            </a:r>
            <a:endParaRPr lang="en-US" dirty="0"/>
          </a:p>
        </p:txBody>
      </p:sp>
      <p:sp>
        <p:nvSpPr>
          <p:cNvPr id="17" name="TextBox 16"/>
          <p:cNvSpPr txBox="1"/>
          <p:nvPr/>
        </p:nvSpPr>
        <p:spPr>
          <a:xfrm>
            <a:off x="1676400" y="3733800"/>
            <a:ext cx="301686" cy="369332"/>
          </a:xfrm>
          <a:prstGeom prst="rect">
            <a:avLst/>
          </a:prstGeom>
          <a:noFill/>
        </p:spPr>
        <p:txBody>
          <a:bodyPr wrap="none" rtlCol="0">
            <a:spAutoFit/>
          </a:bodyPr>
          <a:lstStyle/>
          <a:p>
            <a:r>
              <a:rPr lang="en-US" dirty="0" smtClean="0"/>
              <a:t>2</a:t>
            </a:r>
            <a:endParaRPr lang="en-US" dirty="0"/>
          </a:p>
        </p:txBody>
      </p:sp>
      <p:sp>
        <p:nvSpPr>
          <p:cNvPr id="18" name="TextBox 17"/>
          <p:cNvSpPr txBox="1"/>
          <p:nvPr/>
        </p:nvSpPr>
        <p:spPr>
          <a:xfrm>
            <a:off x="6248400" y="3733800"/>
            <a:ext cx="301686" cy="369332"/>
          </a:xfrm>
          <a:prstGeom prst="rect">
            <a:avLst/>
          </a:prstGeom>
          <a:noFill/>
        </p:spPr>
        <p:txBody>
          <a:bodyPr wrap="none" rtlCol="0">
            <a:spAutoFit/>
          </a:bodyPr>
          <a:lstStyle/>
          <a:p>
            <a:r>
              <a:rPr lang="en-US" dirty="0" smtClean="0"/>
              <a:t>7</a:t>
            </a:r>
            <a:endParaRPr lang="en-US" dirty="0"/>
          </a:p>
        </p:txBody>
      </p:sp>
      <p:sp>
        <p:nvSpPr>
          <p:cNvPr id="19" name="TextBox 18"/>
          <p:cNvSpPr txBox="1"/>
          <p:nvPr/>
        </p:nvSpPr>
        <p:spPr>
          <a:xfrm>
            <a:off x="5334000" y="3733800"/>
            <a:ext cx="301686" cy="369332"/>
          </a:xfrm>
          <a:prstGeom prst="rect">
            <a:avLst/>
          </a:prstGeom>
          <a:noFill/>
        </p:spPr>
        <p:txBody>
          <a:bodyPr wrap="none" rtlCol="0">
            <a:spAutoFit/>
          </a:bodyPr>
          <a:lstStyle/>
          <a:p>
            <a:r>
              <a:rPr lang="en-US" dirty="0" smtClean="0"/>
              <a:t>6</a:t>
            </a:r>
            <a:endParaRPr lang="en-US" dirty="0"/>
          </a:p>
        </p:txBody>
      </p:sp>
      <p:sp>
        <p:nvSpPr>
          <p:cNvPr id="20" name="TextBox 19"/>
          <p:cNvSpPr txBox="1"/>
          <p:nvPr/>
        </p:nvSpPr>
        <p:spPr>
          <a:xfrm>
            <a:off x="4419600" y="3733800"/>
            <a:ext cx="301686" cy="369332"/>
          </a:xfrm>
          <a:prstGeom prst="rect">
            <a:avLst/>
          </a:prstGeom>
          <a:noFill/>
        </p:spPr>
        <p:txBody>
          <a:bodyPr wrap="none" rtlCol="0">
            <a:spAutoFit/>
          </a:bodyPr>
          <a:lstStyle/>
          <a:p>
            <a:r>
              <a:rPr lang="en-US" dirty="0" smtClean="0"/>
              <a:t>5</a:t>
            </a:r>
            <a:endParaRPr lang="en-US" dirty="0"/>
          </a:p>
        </p:txBody>
      </p:sp>
      <p:sp>
        <p:nvSpPr>
          <p:cNvPr id="21" name="TextBox 20"/>
          <p:cNvSpPr txBox="1"/>
          <p:nvPr/>
        </p:nvSpPr>
        <p:spPr>
          <a:xfrm>
            <a:off x="3505200" y="3733800"/>
            <a:ext cx="301686" cy="369332"/>
          </a:xfrm>
          <a:prstGeom prst="rect">
            <a:avLst/>
          </a:prstGeom>
          <a:noFill/>
        </p:spPr>
        <p:txBody>
          <a:bodyPr wrap="none" rtlCol="0">
            <a:spAutoFit/>
          </a:bodyPr>
          <a:lstStyle/>
          <a:p>
            <a:r>
              <a:rPr lang="en-US" dirty="0" smtClean="0"/>
              <a:t>4</a:t>
            </a:r>
            <a:endParaRPr lang="en-US" dirty="0"/>
          </a:p>
        </p:txBody>
      </p:sp>
      <p:sp>
        <p:nvSpPr>
          <p:cNvPr id="22" name="TextBox 21"/>
          <p:cNvSpPr txBox="1"/>
          <p:nvPr/>
        </p:nvSpPr>
        <p:spPr>
          <a:xfrm>
            <a:off x="2590800" y="3733800"/>
            <a:ext cx="301686" cy="369332"/>
          </a:xfrm>
          <a:prstGeom prst="rect">
            <a:avLst/>
          </a:prstGeom>
          <a:noFill/>
        </p:spPr>
        <p:txBody>
          <a:bodyPr wrap="none" rtlCol="0">
            <a:spAutoFit/>
          </a:bodyPr>
          <a:lstStyle/>
          <a:p>
            <a:r>
              <a:rPr lang="en-US" dirty="0" smtClean="0"/>
              <a:t>3</a:t>
            </a:r>
            <a:endParaRPr lang="en-US" dirty="0"/>
          </a:p>
        </p:txBody>
      </p:sp>
      <p:sp>
        <p:nvSpPr>
          <p:cNvPr id="23" name="TextBox 22"/>
          <p:cNvSpPr txBox="1"/>
          <p:nvPr/>
        </p:nvSpPr>
        <p:spPr>
          <a:xfrm>
            <a:off x="7162800" y="3733800"/>
            <a:ext cx="301686" cy="369332"/>
          </a:xfrm>
          <a:prstGeom prst="rect">
            <a:avLst/>
          </a:prstGeom>
          <a:noFill/>
        </p:spPr>
        <p:txBody>
          <a:bodyPr wrap="none" rtlCol="0">
            <a:spAutoFit/>
          </a:bodyPr>
          <a:lstStyle/>
          <a:p>
            <a:r>
              <a:rPr lang="en-US" dirty="0" smtClean="0"/>
              <a:t>8</a:t>
            </a:r>
            <a:endParaRPr lang="en-US" dirty="0"/>
          </a:p>
        </p:txBody>
      </p:sp>
      <p:sp>
        <p:nvSpPr>
          <p:cNvPr id="24" name="TextBox 23"/>
          <p:cNvSpPr txBox="1"/>
          <p:nvPr/>
        </p:nvSpPr>
        <p:spPr>
          <a:xfrm>
            <a:off x="8077200" y="3733800"/>
            <a:ext cx="301686" cy="369332"/>
          </a:xfrm>
          <a:prstGeom prst="rect">
            <a:avLst/>
          </a:prstGeom>
          <a:noFill/>
        </p:spPr>
        <p:txBody>
          <a:bodyPr wrap="none" rtlCol="0">
            <a:spAutoFit/>
          </a:bodyPr>
          <a:lstStyle/>
          <a:p>
            <a:r>
              <a:rPr lang="en-US" dirty="0" smtClean="0"/>
              <a:t>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3 4 15\download.png"/>
          <p:cNvPicPr>
            <a:picLocks noChangeAspect="1" noChangeArrowheads="1"/>
          </p:cNvPicPr>
          <p:nvPr/>
        </p:nvPicPr>
        <p:blipFill>
          <a:blip r:embed="rId2"/>
          <a:srcRect t="10729" r="39167" b="17741"/>
          <a:stretch>
            <a:fillRect/>
          </a:stretch>
        </p:blipFill>
        <p:spPr bwMode="auto">
          <a:xfrm>
            <a:off x="0" y="914400"/>
            <a:ext cx="5486400" cy="3048000"/>
          </a:xfrm>
          <a:prstGeom prst="rect">
            <a:avLst/>
          </a:prstGeom>
          <a:noFill/>
          <a:ln w="38100">
            <a:solidFill>
              <a:schemeClr val="tx1"/>
            </a:solidFill>
          </a:ln>
        </p:spPr>
      </p:pic>
      <p:pic>
        <p:nvPicPr>
          <p:cNvPr id="3" name="Picture 2" descr="G:\3 4 15\download.png"/>
          <p:cNvPicPr>
            <a:picLocks noChangeAspect="1" noChangeArrowheads="1"/>
          </p:cNvPicPr>
          <p:nvPr/>
        </p:nvPicPr>
        <p:blipFill>
          <a:blip r:embed="rId2"/>
          <a:srcRect l="60833" t="10729"/>
          <a:stretch>
            <a:fillRect/>
          </a:stretch>
        </p:blipFill>
        <p:spPr bwMode="auto">
          <a:xfrm>
            <a:off x="5562600" y="914400"/>
            <a:ext cx="3581400" cy="3803952"/>
          </a:xfrm>
          <a:prstGeom prst="rect">
            <a:avLst/>
          </a:prstGeom>
          <a:noFill/>
          <a:ln w="38100">
            <a:solidFill>
              <a:schemeClr val="tx1"/>
            </a:solidFill>
          </a:ln>
        </p:spPr>
      </p:pic>
      <p:pic>
        <p:nvPicPr>
          <p:cNvPr id="4" name="Picture 2" descr="G:\3 4 15\download.png"/>
          <p:cNvPicPr>
            <a:picLocks noChangeAspect="1" noChangeArrowheads="1"/>
          </p:cNvPicPr>
          <p:nvPr/>
        </p:nvPicPr>
        <p:blipFill>
          <a:blip r:embed="rId2"/>
          <a:srcRect t="82259" r="39167"/>
          <a:stretch>
            <a:fillRect/>
          </a:stretch>
        </p:blipFill>
        <p:spPr bwMode="auto">
          <a:xfrm>
            <a:off x="0" y="3962400"/>
            <a:ext cx="5486400" cy="755952"/>
          </a:xfrm>
          <a:prstGeom prst="rect">
            <a:avLst/>
          </a:prstGeom>
          <a:noFill/>
          <a:ln w="38100">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00200"/>
            <a:ext cx="9144000" cy="3416320"/>
          </a:xfrm>
          <a:prstGeom prst="rect">
            <a:avLst/>
          </a:prstGeom>
        </p:spPr>
        <p:txBody>
          <a:bodyPr wrap="square">
            <a:spAutoFit/>
          </a:bodyPr>
          <a:lstStyle/>
          <a:p>
            <a:r>
              <a:rPr lang="en-US" sz="2400" dirty="0" smtClean="0">
                <a:latin typeface="Times New Roman" pitchFamily="18" charset="0"/>
                <a:cs typeface="Times New Roman" pitchFamily="18" charset="0"/>
              </a:rPr>
              <a:t>Primary scales of measurement</a:t>
            </a:r>
          </a:p>
          <a:p>
            <a:endParaRPr lang="en-US" sz="2400" dirty="0" smtClean="0">
              <a:latin typeface="Times New Roman" pitchFamily="18" charset="0"/>
              <a:cs typeface="Times New Roman" pitchFamily="18" charset="0"/>
            </a:endParaRPr>
          </a:p>
          <a:p>
            <a:pPr marL="284163" indent="-284163">
              <a:buFont typeface="Arial" pitchFamily="34" charset="0"/>
              <a:buChar char="•"/>
            </a:pPr>
            <a:r>
              <a:rPr lang="en-US" sz="2400" dirty="0" smtClean="0">
                <a:latin typeface="Times New Roman" pitchFamily="18" charset="0"/>
                <a:cs typeface="Times New Roman" pitchFamily="18" charset="0"/>
              </a:rPr>
              <a:t>Nominal</a:t>
            </a:r>
          </a:p>
          <a:p>
            <a:pPr marL="284163" indent="-284163">
              <a:buFont typeface="Arial" pitchFamily="34" charset="0"/>
              <a:buChar char="•"/>
            </a:pPr>
            <a:r>
              <a:rPr lang="en-US" sz="2400" dirty="0" smtClean="0">
                <a:latin typeface="Times New Roman" pitchFamily="18" charset="0"/>
                <a:cs typeface="Times New Roman" pitchFamily="18" charset="0"/>
              </a:rPr>
              <a:t>Ordinal</a:t>
            </a:r>
          </a:p>
          <a:p>
            <a:pPr marL="284163" indent="-284163">
              <a:buFont typeface="Arial" pitchFamily="34" charset="0"/>
              <a:buChar char="•"/>
            </a:pPr>
            <a:r>
              <a:rPr lang="en-US" sz="2400" dirty="0" smtClean="0">
                <a:latin typeface="Times New Roman" pitchFamily="18" charset="0"/>
                <a:cs typeface="Times New Roman" pitchFamily="18" charset="0"/>
              </a:rPr>
              <a:t>Interval</a:t>
            </a:r>
          </a:p>
          <a:p>
            <a:pPr marL="284163" indent="-284163">
              <a:buFont typeface="Arial" pitchFamily="34" charset="0"/>
              <a:buChar char="•"/>
            </a:pPr>
            <a:r>
              <a:rPr lang="en-US" sz="2400" dirty="0" smtClean="0">
                <a:latin typeface="Times New Roman" pitchFamily="18" charset="0"/>
                <a:cs typeface="Times New Roman" pitchFamily="18" charset="0"/>
              </a:rPr>
              <a:t>Scale</a:t>
            </a:r>
          </a:p>
          <a:p>
            <a:pPr marL="284163" indent="-284163">
              <a:buFont typeface="Arial" pitchFamily="34" charset="0"/>
              <a:buChar char="•"/>
            </a:pPr>
            <a:endParaRPr lang="en-US" sz="2400" dirty="0" smtClean="0">
              <a:latin typeface="Times New Roman" pitchFamily="18" charset="0"/>
              <a:cs typeface="Times New Roman" pitchFamily="18" charset="0"/>
            </a:endParaRPr>
          </a:p>
          <a:p>
            <a:pPr marL="284163" indent="-284163">
              <a:buFont typeface="Arial" pitchFamily="34" charset="0"/>
              <a:buChar char="•"/>
            </a:pPr>
            <a:endParaRPr lang="en-US" sz="2400" dirty="0" smtClean="0">
              <a:latin typeface="Times New Roman" pitchFamily="18" charset="0"/>
              <a:cs typeface="Times New Roman" pitchFamily="18" charset="0"/>
            </a:endParaRPr>
          </a:p>
          <a:p>
            <a:pPr marL="284163" indent="-284163">
              <a:buFont typeface="Arial" pitchFamily="34" charset="0"/>
              <a:buChar char="•"/>
            </a:pPr>
            <a:r>
              <a:rPr lang="en-US" sz="2400" dirty="0" smtClean="0">
                <a:latin typeface="Times New Roman" pitchFamily="18" charset="0"/>
                <a:cs typeface="Times New Roman" pitchFamily="18" charset="0"/>
              </a:rPr>
              <a:t>Video and exercise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20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20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20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8" end="8"/>
                                            </p:txEl>
                                          </p:spTgt>
                                        </p:tgtEl>
                                        <p:attrNameLst>
                                          <p:attrName>style.visibility</p:attrName>
                                        </p:attrNameLst>
                                      </p:cBhvr>
                                      <p:to>
                                        <p:strVal val="visible"/>
                                      </p:to>
                                    </p:set>
                                    <p:animEffect transition="in" filter="fade">
                                      <p:cBhvr>
                                        <p:cTn id="21" dur="2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676400"/>
            <a:ext cx="6680931" cy="461665"/>
          </a:xfrm>
          <a:prstGeom prst="rect">
            <a:avLst/>
          </a:prstGeom>
        </p:spPr>
        <p:txBody>
          <a:bodyPr wrap="none">
            <a:spAutoFit/>
          </a:bodyPr>
          <a:lstStyle/>
          <a:p>
            <a:r>
              <a:rPr lang="en-US" sz="2400" b="1" dirty="0" smtClean="0">
                <a:latin typeface="Times New Roman" pitchFamily="18" charset="0"/>
                <a:cs typeface="Times New Roman" pitchFamily="18" charset="0"/>
              </a:rPr>
              <a:t>A COMPARISON OF SCALING TECHNIQUES</a:t>
            </a:r>
            <a:endParaRPr lang="en-US" sz="24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2400"/>
            <a:ext cx="9144000" cy="830997"/>
          </a:xfrm>
          <a:prstGeom prst="rect">
            <a:avLst/>
          </a:prstGeom>
        </p:spPr>
        <p:txBody>
          <a:bodyPr wrap="square">
            <a:spAutoFit/>
          </a:bodyPr>
          <a:lstStyle/>
          <a:p>
            <a:pPr algn="just"/>
            <a:r>
              <a:rPr lang="en-US" sz="2400" dirty="0" smtClean="0">
                <a:latin typeface="Times New Roman" pitchFamily="18" charset="0"/>
                <a:cs typeface="Times New Roman" pitchFamily="18" charset="0"/>
              </a:rPr>
              <a:t>The scaling techniques commonly employed in research can be classified into comparative and non-comparative scales</a:t>
            </a:r>
            <a:endParaRPr lang="en-US" sz="2400" dirty="0">
              <a:latin typeface="Times New Roman" pitchFamily="18" charset="0"/>
              <a:cs typeface="Times New Roman" pitchFamily="18" charset="0"/>
            </a:endParaRPr>
          </a:p>
        </p:txBody>
      </p:sp>
      <p:pic>
        <p:nvPicPr>
          <p:cNvPr id="1026" name="Picture 2" descr="C:\Users\sairaj\Desktop\55.bmp"/>
          <p:cNvPicPr>
            <a:picLocks noChangeAspect="1" noChangeArrowheads="1"/>
          </p:cNvPicPr>
          <p:nvPr/>
        </p:nvPicPr>
        <p:blipFill>
          <a:blip r:embed="rId2"/>
          <a:srcRect/>
          <a:stretch>
            <a:fillRect/>
          </a:stretch>
        </p:blipFill>
        <p:spPr bwMode="auto">
          <a:xfrm>
            <a:off x="0" y="1143000"/>
            <a:ext cx="9144000" cy="5305425"/>
          </a:xfrm>
          <a:prstGeom prst="rect">
            <a:avLst/>
          </a:prstGeom>
          <a:noFill/>
        </p:spPr>
      </p:pic>
      <p:sp>
        <p:nvSpPr>
          <p:cNvPr id="4" name="TextBox 3"/>
          <p:cNvSpPr txBox="1"/>
          <p:nvPr/>
        </p:nvSpPr>
        <p:spPr>
          <a:xfrm flipH="1">
            <a:off x="457200" y="4953000"/>
            <a:ext cx="2057400" cy="584775"/>
          </a:xfrm>
          <a:prstGeom prst="rect">
            <a:avLst/>
          </a:prstGeom>
          <a:noFill/>
        </p:spPr>
        <p:txBody>
          <a:bodyPr wrap="square" rtlCol="0">
            <a:spAutoFit/>
          </a:bodyPr>
          <a:lstStyle/>
          <a:p>
            <a:r>
              <a:rPr lang="en-US" sz="3200" dirty="0" smtClean="0">
                <a:solidFill>
                  <a:srgbClr val="00B050"/>
                </a:solidFill>
              </a:rPr>
              <a:t>Important </a:t>
            </a:r>
            <a:endParaRPr lang="en-US" sz="3200"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 y="76200"/>
            <a:ext cx="9144000" cy="6986528"/>
          </a:xfrm>
          <a:prstGeom prst="rect">
            <a:avLst/>
          </a:prstGeom>
        </p:spPr>
        <p:txBody>
          <a:bodyPr wrap="square">
            <a:spAutoFit/>
          </a:bodyPr>
          <a:lstStyle/>
          <a:p>
            <a:pPr algn="just"/>
            <a:r>
              <a:rPr lang="en-US" sz="2400" b="1" u="sng" dirty="0" smtClean="0">
                <a:latin typeface="Times New Roman" pitchFamily="18" charset="0"/>
                <a:cs typeface="Times New Roman" pitchFamily="18" charset="0"/>
              </a:rPr>
              <a:t>Comparative scales </a:t>
            </a:r>
            <a:r>
              <a:rPr lang="en-US" sz="2400" b="1" dirty="0" smtClean="0">
                <a:latin typeface="Times New Roman" pitchFamily="18" charset="0"/>
                <a:cs typeface="Times New Roman" pitchFamily="18" charset="0"/>
              </a:rPr>
              <a:t>involve the direct comparison of stimulus objects. </a:t>
            </a:r>
            <a:r>
              <a:rPr lang="en-US" sz="2400" dirty="0" smtClean="0">
                <a:latin typeface="Times New Roman" pitchFamily="18" charset="0"/>
                <a:cs typeface="Times New Roman" pitchFamily="18" charset="0"/>
              </a:rPr>
              <a:t>For example, </a:t>
            </a:r>
            <a:r>
              <a:rPr lang="en-US" sz="2400" u="sng" dirty="0" smtClean="0">
                <a:latin typeface="Times New Roman" pitchFamily="18" charset="0"/>
                <a:cs typeface="Times New Roman" pitchFamily="18" charset="0"/>
              </a:rPr>
              <a:t>respondents may be asked whether they prefer Coke or Pepsi.</a:t>
            </a:r>
            <a:r>
              <a:rPr lang="en-US" sz="2400" dirty="0" smtClean="0">
                <a:latin typeface="Times New Roman" pitchFamily="18" charset="0"/>
                <a:cs typeface="Times New Roman" pitchFamily="18" charset="0"/>
              </a:rPr>
              <a:t> </a:t>
            </a:r>
            <a:r>
              <a:rPr lang="en-US" sz="2400" u="sng" dirty="0" smtClean="0">
                <a:latin typeface="Times New Roman" pitchFamily="18" charset="0"/>
                <a:cs typeface="Times New Roman" pitchFamily="18" charset="0"/>
              </a:rPr>
              <a:t>Comparative scale data must be interpreted in relative terms and have only ordinal or rank order properties. </a:t>
            </a:r>
            <a:r>
              <a:rPr lang="en-US" sz="2400" dirty="0" smtClean="0">
                <a:latin typeface="Times New Roman" pitchFamily="18" charset="0"/>
                <a:cs typeface="Times New Roman" pitchFamily="18" charset="0"/>
              </a:rPr>
              <a:t>For this reason, comparative scaling is also referred to as non-metric scaling. </a:t>
            </a:r>
          </a:p>
          <a:p>
            <a:pPr algn="just"/>
            <a:endParaRPr lang="en-US" sz="8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As shown in Fig, comparative scales include paired comparisons, rank order, constant sum scales</a:t>
            </a:r>
          </a:p>
          <a:p>
            <a:pPr algn="just"/>
            <a:endParaRPr lang="en-US" sz="800" dirty="0" smtClean="0">
              <a:latin typeface="Times New Roman" pitchFamily="18" charset="0"/>
              <a:cs typeface="Times New Roman" pitchFamily="18" charset="0"/>
            </a:endParaRPr>
          </a:p>
          <a:p>
            <a:pPr algn="just"/>
            <a:r>
              <a:rPr lang="en-US" sz="2400" b="1" u="sng" dirty="0" smtClean="0">
                <a:latin typeface="Times New Roman" pitchFamily="18" charset="0"/>
                <a:cs typeface="Times New Roman" pitchFamily="18" charset="0"/>
              </a:rPr>
              <a:t>Non-comparative scales</a:t>
            </a:r>
            <a:r>
              <a:rPr lang="en-US" sz="2400" b="1" dirty="0" smtClean="0">
                <a:latin typeface="Times New Roman" pitchFamily="18" charset="0"/>
                <a:cs typeface="Times New Roman" pitchFamily="18" charset="0"/>
              </a:rPr>
              <a:t>, </a:t>
            </a:r>
            <a:r>
              <a:rPr lang="en-US" sz="2400" b="1" u="sng" dirty="0" smtClean="0">
                <a:latin typeface="Times New Roman" pitchFamily="18" charset="0"/>
                <a:cs typeface="Times New Roman" pitchFamily="18" charset="0"/>
              </a:rPr>
              <a:t>also referred to as monadic or metric scales</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In this each object is</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scaled independently of the others in the stimulus set. The resulting data are generally assumed to be interval or ratio scaled. </a:t>
            </a:r>
            <a:r>
              <a:rPr lang="en-US" sz="2400" u="sng" dirty="0" smtClean="0">
                <a:latin typeface="Times New Roman" pitchFamily="18" charset="0"/>
                <a:cs typeface="Times New Roman" pitchFamily="18" charset="0"/>
              </a:rPr>
              <a:t>For example, respondents may be asked to evaluate Coke on a 1 to 6 preference scale (1 = not at all preferred, 6 = greatly preferred). </a:t>
            </a:r>
          </a:p>
          <a:p>
            <a:pPr algn="just"/>
            <a:endParaRPr lang="en-US" sz="10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As can be seen in Figure non-comparative scales can be continuous rating or itemized rating scales. The itemized rating scales can be further classified as </a:t>
            </a:r>
            <a:r>
              <a:rPr lang="en-US" sz="2400" dirty="0" err="1" smtClean="0">
                <a:latin typeface="Times New Roman" pitchFamily="18" charset="0"/>
                <a:cs typeface="Times New Roman" pitchFamily="18" charset="0"/>
              </a:rPr>
              <a:t>Likert</a:t>
            </a:r>
            <a:r>
              <a:rPr lang="en-US" sz="2400" dirty="0" smtClean="0">
                <a:latin typeface="Times New Roman" pitchFamily="18" charset="0"/>
                <a:cs typeface="Times New Roman" pitchFamily="18" charset="0"/>
              </a:rPr>
              <a:t>, semantic differential or </a:t>
            </a:r>
            <a:r>
              <a:rPr lang="en-US" sz="2400" dirty="0" err="1" smtClean="0">
                <a:latin typeface="Times New Roman" pitchFamily="18" charset="0"/>
                <a:cs typeface="Times New Roman" pitchFamily="18" charset="0"/>
              </a:rPr>
              <a:t>Stapel</a:t>
            </a:r>
            <a:r>
              <a:rPr lang="en-US" sz="2400" dirty="0" smtClean="0">
                <a:latin typeface="Times New Roman" pitchFamily="18" charset="0"/>
                <a:cs typeface="Times New Roman" pitchFamily="18" charset="0"/>
              </a:rPr>
              <a:t> scales. </a:t>
            </a:r>
            <a:r>
              <a:rPr lang="en-US" sz="2400" u="sng" dirty="0" smtClean="0">
                <a:latin typeface="Times New Roman" pitchFamily="18" charset="0"/>
                <a:cs typeface="Times New Roman" pitchFamily="18" charset="0"/>
              </a:rPr>
              <a:t>Non comparative scaling is the most widely used scaling technique in marketing research.</a:t>
            </a:r>
            <a:endParaRPr lang="en-US" sz="2400" u="sng"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20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20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_AMO_REPORTCONTROLSVISIBLE" val="Empty"/>
  <p:tag name="_AMO_UNIQUEIDENTIFIER" val="b603c981-fe57-493d-b6ec-d6a5e59f1e9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1651</TotalTime>
  <Words>2281</Words>
  <Application>Microsoft Office PowerPoint</Application>
  <PresentationFormat>On-screen Show (4:3)</PresentationFormat>
  <Paragraphs>187</Paragraphs>
  <Slides>47</Slides>
  <Notes>0</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sairaj</dc:creator>
  <cp:lastModifiedBy>sairaj</cp:lastModifiedBy>
  <cp:revision>180</cp:revision>
  <dcterms:created xsi:type="dcterms:W3CDTF">2006-08-16T00:00:00Z</dcterms:created>
  <dcterms:modified xsi:type="dcterms:W3CDTF">2021-01-27T09:00:11Z</dcterms:modified>
</cp:coreProperties>
</file>