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8"/>
  </p:notesMasterIdLst>
  <p:sldIdLst>
    <p:sldId id="286" r:id="rId2"/>
    <p:sldId id="279" r:id="rId3"/>
    <p:sldId id="280" r:id="rId4"/>
    <p:sldId id="281" r:id="rId5"/>
    <p:sldId id="288" r:id="rId6"/>
    <p:sldId id="282" r:id="rId7"/>
    <p:sldId id="289" r:id="rId8"/>
    <p:sldId id="283" r:id="rId9"/>
    <p:sldId id="290" r:id="rId10"/>
    <p:sldId id="284" r:id="rId11"/>
    <p:sldId id="291" r:id="rId12"/>
    <p:sldId id="285" r:id="rId13"/>
    <p:sldId id="292" r:id="rId14"/>
    <p:sldId id="287" r:id="rId15"/>
    <p:sldId id="293" r:id="rId16"/>
    <p:sldId id="295"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ECF241-2D78-4A76-9B31-AF7AD8012D75}" type="datetimeFigureOut">
              <a:rPr lang="en-US" smtClean="0"/>
              <a:pPr/>
              <a:t>9/21/2022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E6B841-FD4C-4454-B531-BA0BAF59A3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en-US"/>
              <a:t>Click to edit Master 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838200"/>
            <a:ext cx="9144000" cy="4343400"/>
          </a:xfrm>
          <a:prstGeom prst="rect">
            <a:avLst/>
          </a:prstGeom>
          <a:solidFill>
            <a:srgbClr val="8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9" name="Right Triangle 8"/>
          <p:cNvSpPr/>
          <p:nvPr/>
        </p:nvSpPr>
        <p:spPr>
          <a:xfrm rot="5400000">
            <a:off x="3020714" y="-2182513"/>
            <a:ext cx="1424112" cy="7465540"/>
          </a:xfrm>
          <a:prstGeom prst="rtTriangl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Right Triangle 7"/>
          <p:cNvSpPr/>
          <p:nvPr/>
        </p:nvSpPr>
        <p:spPr>
          <a:xfrm rot="5400000">
            <a:off x="-1143000" y="1981200"/>
            <a:ext cx="3810000" cy="1524000"/>
          </a:xfrm>
          <a:prstGeom prst="rtTriangle">
            <a:avLst/>
          </a:pr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Rectangle 29"/>
          <p:cNvSpPr/>
          <p:nvPr/>
        </p:nvSpPr>
        <p:spPr>
          <a:xfrm rot="5400000">
            <a:off x="3947089" y="-3032686"/>
            <a:ext cx="1249825" cy="9144000"/>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Right Triangle 11"/>
          <p:cNvSpPr/>
          <p:nvPr/>
        </p:nvSpPr>
        <p:spPr>
          <a:xfrm rot="10800000">
            <a:off x="65529" y="838200"/>
            <a:ext cx="9078472" cy="1645408"/>
          </a:xfrm>
          <a:prstGeom prst="rtTriangle">
            <a:avLst/>
          </a:pr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 name="Right Triangle 12"/>
          <p:cNvSpPr/>
          <p:nvPr/>
        </p:nvSpPr>
        <p:spPr>
          <a:xfrm>
            <a:off x="0" y="762000"/>
            <a:ext cx="9144000" cy="1524000"/>
          </a:xfrm>
          <a:prstGeom prst="rtTriangle">
            <a:avLst/>
          </a:prstGeom>
          <a:solidFill>
            <a:schemeClr val="accent2">
              <a:lumMod val="50000"/>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96996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8822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70153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0601E-A8CB-4DF7-8B95-2F5728640EAF}"/>
              </a:ext>
            </a:extLst>
          </p:cNvPr>
          <p:cNvSpPr>
            <a:spLocks noGrp="1"/>
          </p:cNvSpPr>
          <p:nvPr>
            <p:ph type="title"/>
          </p:nvPr>
        </p:nvSpPr>
        <p:spPr>
          <a:xfrm>
            <a:off x="457201" y="277813"/>
            <a:ext cx="8226425" cy="1136650"/>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0F7F52-A37E-4653-BCED-AB930B20F733}"/>
              </a:ext>
            </a:extLst>
          </p:cNvPr>
          <p:cNvSpPr>
            <a:spLocks noGrp="1"/>
          </p:cNvSpPr>
          <p:nvPr>
            <p:ph type="body" sz="half" idx="1"/>
          </p:nvPr>
        </p:nvSpPr>
        <p:spPr>
          <a:xfrm>
            <a:off x="457201" y="1600200"/>
            <a:ext cx="4037013" cy="4522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Online Image Placeholder 3">
            <a:extLst>
              <a:ext uri="{FF2B5EF4-FFF2-40B4-BE49-F238E27FC236}">
                <a16:creationId xmlns:a16="http://schemas.microsoft.com/office/drawing/2014/main" id="{58263C4B-5E9B-4BEF-9B8F-78A3499EAE4A}"/>
              </a:ext>
            </a:extLst>
          </p:cNvPr>
          <p:cNvSpPr>
            <a:spLocks noGrp="1"/>
          </p:cNvSpPr>
          <p:nvPr>
            <p:ph type="clipArt" sz="half" idx="2"/>
          </p:nvPr>
        </p:nvSpPr>
        <p:spPr>
          <a:xfrm>
            <a:off x="4646614" y="1600200"/>
            <a:ext cx="4037012" cy="4522788"/>
          </a:xfrm>
        </p:spPr>
        <p:txBody>
          <a:bodyPr/>
          <a:lstStyle/>
          <a:p>
            <a:r>
              <a:rPr lang="en-US"/>
              <a:t>Click icon to add online image</a:t>
            </a:r>
            <a:endParaRPr lang="en-IN"/>
          </a:p>
        </p:txBody>
      </p:sp>
      <p:sp>
        <p:nvSpPr>
          <p:cNvPr id="5" name="Date Placeholder 4">
            <a:extLst>
              <a:ext uri="{FF2B5EF4-FFF2-40B4-BE49-F238E27FC236}">
                <a16:creationId xmlns:a16="http://schemas.microsoft.com/office/drawing/2014/main" id="{7745CFB8-38B7-46B1-AB31-E6BA760BF232}"/>
              </a:ext>
            </a:extLst>
          </p:cNvPr>
          <p:cNvSpPr>
            <a:spLocks noGrp="1"/>
          </p:cNvSpPr>
          <p:nvPr>
            <p:ph type="dt" idx="10"/>
          </p:nvPr>
        </p:nvSpPr>
        <p:spPr>
          <a:xfrm>
            <a:off x="457200" y="6245227"/>
            <a:ext cx="2130425" cy="473075"/>
          </a:xfrm>
        </p:spPr>
        <p:txBody>
          <a:bodyPr/>
          <a:lstStyle>
            <a:lvl1pPr>
              <a:defRPr/>
            </a:lvl1pPr>
          </a:lstStyle>
          <a:p>
            <a:fld id="{1D8BD707-D9CF-40AE-B4C6-C98DA3205C09}" type="datetimeFigureOut">
              <a:rPr lang="en-US" smtClean="0"/>
              <a:pPr/>
              <a:t>9/21/2022</a:t>
            </a:fld>
            <a:endParaRPr lang="en-US"/>
          </a:p>
        </p:txBody>
      </p:sp>
      <p:sp>
        <p:nvSpPr>
          <p:cNvPr id="6" name="Footer Placeholder 5">
            <a:extLst>
              <a:ext uri="{FF2B5EF4-FFF2-40B4-BE49-F238E27FC236}">
                <a16:creationId xmlns:a16="http://schemas.microsoft.com/office/drawing/2014/main" id="{3A1F7756-37C1-4A35-82A9-D9EA4900F837}"/>
              </a:ext>
            </a:extLst>
          </p:cNvPr>
          <p:cNvSpPr>
            <a:spLocks noGrp="1"/>
          </p:cNvSpPr>
          <p:nvPr>
            <p:ph type="ftr" idx="11"/>
          </p:nvPr>
        </p:nvSpPr>
        <p:spPr>
          <a:xfrm>
            <a:off x="3124201" y="6245227"/>
            <a:ext cx="2892425" cy="473075"/>
          </a:xfrm>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54247AB5-18BE-4076-8185-33C7FC23D14B}"/>
              </a:ext>
            </a:extLst>
          </p:cNvPr>
          <p:cNvSpPr>
            <a:spLocks noGrp="1"/>
          </p:cNvSpPr>
          <p:nvPr>
            <p:ph type="sldNum" idx="12"/>
          </p:nvPr>
        </p:nvSpPr>
        <p:spPr>
          <a:xfrm>
            <a:off x="6553201" y="6245227"/>
            <a:ext cx="2130425" cy="4730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2630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B180D-C27E-4672-89D5-BFC012FF9E14}"/>
              </a:ext>
            </a:extLst>
          </p:cNvPr>
          <p:cNvSpPr>
            <a:spLocks noGrp="1"/>
          </p:cNvSpPr>
          <p:nvPr>
            <p:ph type="title"/>
          </p:nvPr>
        </p:nvSpPr>
        <p:spPr>
          <a:xfrm>
            <a:off x="457201" y="277813"/>
            <a:ext cx="8226425" cy="1136650"/>
          </a:xfrm>
        </p:spPr>
        <p:txBody>
          <a:bodyPr/>
          <a:lstStyle/>
          <a:p>
            <a:r>
              <a:rPr lang="en-US"/>
              <a:t>Click to edit Master title style</a:t>
            </a:r>
            <a:endParaRPr lang="en-IN"/>
          </a:p>
        </p:txBody>
      </p:sp>
      <p:sp>
        <p:nvSpPr>
          <p:cNvPr id="3" name="Online Image Placeholder 2">
            <a:extLst>
              <a:ext uri="{FF2B5EF4-FFF2-40B4-BE49-F238E27FC236}">
                <a16:creationId xmlns:a16="http://schemas.microsoft.com/office/drawing/2014/main" id="{744216F5-4EF3-4BF2-9B2F-9764AE1FA2F5}"/>
              </a:ext>
            </a:extLst>
          </p:cNvPr>
          <p:cNvSpPr>
            <a:spLocks noGrp="1"/>
          </p:cNvSpPr>
          <p:nvPr>
            <p:ph type="clipArt" sz="half" idx="1"/>
          </p:nvPr>
        </p:nvSpPr>
        <p:spPr>
          <a:xfrm>
            <a:off x="457201" y="1600200"/>
            <a:ext cx="4037013" cy="4522788"/>
          </a:xfrm>
        </p:spPr>
        <p:txBody>
          <a:bodyPr/>
          <a:lstStyle/>
          <a:p>
            <a:r>
              <a:rPr lang="en-US"/>
              <a:t>Click icon to add online image</a:t>
            </a:r>
            <a:endParaRPr lang="en-IN"/>
          </a:p>
        </p:txBody>
      </p:sp>
      <p:sp>
        <p:nvSpPr>
          <p:cNvPr id="4" name="Text Placeholder 3">
            <a:extLst>
              <a:ext uri="{FF2B5EF4-FFF2-40B4-BE49-F238E27FC236}">
                <a16:creationId xmlns:a16="http://schemas.microsoft.com/office/drawing/2014/main" id="{D34E5742-F4D4-4B7F-A898-3A00563F273E}"/>
              </a:ext>
            </a:extLst>
          </p:cNvPr>
          <p:cNvSpPr>
            <a:spLocks noGrp="1"/>
          </p:cNvSpPr>
          <p:nvPr>
            <p:ph type="body" sz="half" idx="2"/>
          </p:nvPr>
        </p:nvSpPr>
        <p:spPr>
          <a:xfrm>
            <a:off x="4646614" y="1600200"/>
            <a:ext cx="4037012" cy="45227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CE7769-C4A7-4DA0-BF93-B7EE248DEA35}"/>
              </a:ext>
            </a:extLst>
          </p:cNvPr>
          <p:cNvSpPr>
            <a:spLocks noGrp="1"/>
          </p:cNvSpPr>
          <p:nvPr>
            <p:ph type="dt" idx="10"/>
          </p:nvPr>
        </p:nvSpPr>
        <p:spPr>
          <a:xfrm>
            <a:off x="457200" y="6245227"/>
            <a:ext cx="2130425" cy="473075"/>
          </a:xfrm>
        </p:spPr>
        <p:txBody>
          <a:bodyPr/>
          <a:lstStyle>
            <a:lvl1pPr>
              <a:defRPr/>
            </a:lvl1pPr>
          </a:lstStyle>
          <a:p>
            <a:fld id="{1D8BD707-D9CF-40AE-B4C6-C98DA3205C09}" type="datetimeFigureOut">
              <a:rPr lang="en-US" smtClean="0"/>
              <a:pPr/>
              <a:t>9/21/2022</a:t>
            </a:fld>
            <a:endParaRPr lang="en-US"/>
          </a:p>
        </p:txBody>
      </p:sp>
      <p:sp>
        <p:nvSpPr>
          <p:cNvPr id="6" name="Footer Placeholder 5">
            <a:extLst>
              <a:ext uri="{FF2B5EF4-FFF2-40B4-BE49-F238E27FC236}">
                <a16:creationId xmlns:a16="http://schemas.microsoft.com/office/drawing/2014/main" id="{F94D8E93-6DE0-4529-8D70-6FAE114F8F60}"/>
              </a:ext>
            </a:extLst>
          </p:cNvPr>
          <p:cNvSpPr>
            <a:spLocks noGrp="1"/>
          </p:cNvSpPr>
          <p:nvPr>
            <p:ph type="ftr" idx="11"/>
          </p:nvPr>
        </p:nvSpPr>
        <p:spPr>
          <a:xfrm>
            <a:off x="3124201" y="6245227"/>
            <a:ext cx="2892425" cy="473075"/>
          </a:xfrm>
        </p:spPr>
        <p:txBody>
          <a:bodyPr/>
          <a:lstStyle>
            <a:lvl1pPr>
              <a:defRPr/>
            </a:lvl1pPr>
          </a:lstStyle>
          <a:p>
            <a:endParaRPr lang="en-US"/>
          </a:p>
        </p:txBody>
      </p:sp>
      <p:sp>
        <p:nvSpPr>
          <p:cNvPr id="7" name="Slide Number Placeholder 6">
            <a:extLst>
              <a:ext uri="{FF2B5EF4-FFF2-40B4-BE49-F238E27FC236}">
                <a16:creationId xmlns:a16="http://schemas.microsoft.com/office/drawing/2014/main" id="{0696E8D6-0454-44D5-99C4-D079AE0BA848}"/>
              </a:ext>
            </a:extLst>
          </p:cNvPr>
          <p:cNvSpPr>
            <a:spLocks noGrp="1"/>
          </p:cNvSpPr>
          <p:nvPr>
            <p:ph type="sldNum" idx="12"/>
          </p:nvPr>
        </p:nvSpPr>
        <p:spPr>
          <a:xfrm>
            <a:off x="6553201" y="6245227"/>
            <a:ext cx="2130425" cy="473075"/>
          </a:xfrm>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194707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rgbClr val="FFFF00"/>
          </a:solidFill>
          <a:effectLst>
            <a:outerShdw blurRad="50800" dist="38100" dir="13500000" algn="br" rotWithShape="0">
              <a:prstClr val="black">
                <a:alpha val="40000"/>
              </a:prstClr>
            </a:outerShdw>
          </a:effectLst>
        </p:spPr>
        <p:style>
          <a:lnRef idx="0">
            <a:schemeClr val="accent1"/>
          </a:lnRef>
          <a:fillRef idx="3">
            <a:schemeClr val="accent1"/>
          </a:fillRef>
          <a:effectRef idx="3">
            <a:schemeClr val="accent1"/>
          </a:effectRef>
          <a:fontRef idx="none"/>
        </p:style>
        <p:txBody>
          <a:bodyPr/>
          <a:lstStyle>
            <a:lvl1pPr>
              <a:defRPr>
                <a:solidFill>
                  <a:srgbClr val="00B050"/>
                </a:solidFill>
                <a:effectLst>
                  <a:innerShdw blurRad="63500" dist="50800" dir="10800000">
                    <a:prstClr val="black">
                      <a:alpha val="50000"/>
                    </a:prstClr>
                  </a:inn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1D8BD707-D9CF-40AE-B4C6-C98DA3205C09}" type="datetimeFigureOut">
              <a:rPr lang="en-US" smtClean="0"/>
              <a:pPr/>
              <a:t>9/21/2022</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59703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0" y="0"/>
            <a:ext cx="9144000" cy="807720"/>
          </a:xfrm>
          <a:prstGeom prst="rect">
            <a:avLst/>
          </a:prstGeom>
          <a:gradFill flip="none" rotWithShape="1">
            <a:gsLst>
              <a:gs pos="0">
                <a:schemeClr val="accent2">
                  <a:lumMod val="50000"/>
                  <a:tint val="66000"/>
                  <a:satMod val="160000"/>
                  <a:alpha val="19000"/>
                </a:schemeClr>
              </a:gs>
              <a:gs pos="50000">
                <a:schemeClr val="accent2">
                  <a:lumMod val="50000"/>
                  <a:tint val="44500"/>
                  <a:satMod val="160000"/>
                  <a:alpha val="68000"/>
                </a:schemeClr>
              </a:gs>
              <a:gs pos="100000">
                <a:schemeClr val="accent2">
                  <a:lumMod val="50000"/>
                  <a:tint val="23500"/>
                  <a:satMod val="160000"/>
                  <a:alpha val="22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a:p>
        </p:txBody>
      </p:sp>
      <p:sp>
        <p:nvSpPr>
          <p:cNvPr id="9" name="Rectangle 8"/>
          <p:cNvSpPr/>
          <p:nvPr/>
        </p:nvSpPr>
        <p:spPr>
          <a:xfrm>
            <a:off x="0" y="6675120"/>
            <a:ext cx="9144000" cy="182880"/>
          </a:xfrm>
          <a:prstGeom prst="rect">
            <a:avLst/>
          </a:prstGeom>
          <a:gradFill flip="none" rotWithShape="1">
            <a:gsLst>
              <a:gs pos="0">
                <a:srgbClr val="800000">
                  <a:alpha val="37000"/>
                </a:srgbClr>
              </a:gs>
              <a:gs pos="27000">
                <a:schemeClr val="accent2">
                  <a:lumMod val="75000"/>
                  <a:alpha val="49000"/>
                </a:schemeClr>
              </a:gs>
              <a:gs pos="55000">
                <a:schemeClr val="accent6">
                  <a:lumMod val="50000"/>
                  <a:alpha val="47000"/>
                </a:schemeClr>
              </a:gs>
              <a:gs pos="78000">
                <a:schemeClr val="accent6">
                  <a:lumMod val="75000"/>
                  <a:alpha val="5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10" name="Picture 9" descr="F:\BRIMS Logo.png"/>
          <p:cNvPicPr>
            <a:picLocks noChangeAspect="1" noChangeArrowheads="1"/>
          </p:cNvPicPr>
          <p:nvPr/>
        </p:nvPicPr>
        <p:blipFill>
          <a:blip r:embed="rId2" cstate="print"/>
          <a:srcRect/>
          <a:stretch>
            <a:fillRect/>
          </a:stretch>
        </p:blipFill>
        <p:spPr bwMode="auto">
          <a:xfrm>
            <a:off x="8421799" y="34480"/>
            <a:ext cx="603389" cy="655320"/>
          </a:xfrm>
          <a:prstGeom prst="rect">
            <a:avLst/>
          </a:prstGeom>
          <a:noFill/>
        </p:spPr>
      </p:pic>
    </p:spTree>
    <p:extLst>
      <p:ext uri="{BB962C8B-B14F-4D97-AF65-F5344CB8AC3E}">
        <p14:creationId xmlns:p14="http://schemas.microsoft.com/office/powerpoint/2010/main" val="262803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3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0069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4"/>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876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9/21/2022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034687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9/21/2022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2208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75492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500" b="1"/>
            </a:lvl1pPr>
          </a:lstStyle>
          <a:p>
            <a:r>
              <a:rPr lang="en-US"/>
              <a:t>Click to edit Master title style</a:t>
            </a:r>
            <a:endParaRPr lang="en-IN"/>
          </a:p>
        </p:txBody>
      </p:sp>
      <p:sp>
        <p:nvSpPr>
          <p:cNvPr id="3" name="Content Placeholder 2"/>
          <p:cNvSpPr>
            <a:spLocks noGrp="1"/>
          </p:cNvSpPr>
          <p:nvPr>
            <p:ph idx="1"/>
          </p:nvPr>
        </p:nvSpPr>
        <p:spPr>
          <a:xfrm>
            <a:off x="3575050" y="273054"/>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98216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29097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4"/>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pPr/>
              <a:t>9/21/2022</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94138353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Lst>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a:solidFill>
                  <a:schemeClr val="tx1"/>
                </a:solidFill>
              </a:rPr>
              <a:t>Determination of Sample Size</a:t>
            </a:r>
            <a:endParaRPr dirty="0"/>
          </a:p>
        </p:txBody>
      </p:sp>
      <p:sp>
        <p:nvSpPr>
          <p:cNvPr id="4" name="Content Placeholder 3"/>
          <p:cNvSpPr>
            <a:spLocks noGrp="1"/>
          </p:cNvSpPr>
          <p:nvPr>
            <p:ph sz="half" idx="2"/>
          </p:nvPr>
        </p:nvSpPr>
        <p:spPr>
          <a:xfrm>
            <a:off x="457200" y="1905000"/>
            <a:ext cx="8153400" cy="4221163"/>
          </a:xfrm>
        </p:spPr>
        <p:txBody>
          <a:bodyPr/>
          <a:lstStyle/>
          <a:p>
            <a:r>
              <a:rPr lang="en-US" sz="2800" b="1" dirty="0"/>
              <a:t>Subjective methods</a:t>
            </a:r>
          </a:p>
          <a:p>
            <a:r>
              <a:rPr lang="en-US" sz="2800" b="1" dirty="0"/>
              <a:t>The rule of thumb approach: </a:t>
            </a:r>
            <a:r>
              <a:rPr lang="en-US" sz="2800" b="1" dirty="0" err="1"/>
              <a:t>eg</a:t>
            </a:r>
            <a:r>
              <a:rPr lang="en-US" sz="2800" b="1" dirty="0"/>
              <a:t>. 5% of population</a:t>
            </a:r>
          </a:p>
          <a:p>
            <a:r>
              <a:rPr lang="en-US" sz="2800" b="1" dirty="0"/>
              <a:t>Conventional approach: </a:t>
            </a:r>
            <a:r>
              <a:rPr lang="en-US" sz="2800" b="1" dirty="0" err="1"/>
              <a:t>eg</a:t>
            </a:r>
            <a:r>
              <a:rPr lang="en-US" sz="2800" b="1" dirty="0"/>
              <a:t>. Average of sample sizes of similar other studies;</a:t>
            </a:r>
          </a:p>
          <a:p>
            <a:r>
              <a:rPr lang="en-US" sz="2800" b="1" dirty="0"/>
              <a:t>Cost basis approach: The number that can be studied with the available fund</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20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685800" y="762000"/>
            <a:ext cx="7086600" cy="4524375"/>
          </a:xfrm>
          <a:prstGeom prst="rect">
            <a:avLst/>
          </a:prstGeom>
          <a:noFill/>
          <a:ln w="9525">
            <a:noFill/>
            <a:miter lim="800000"/>
            <a:headEnd/>
            <a:tailEnd/>
          </a:ln>
        </p:spPr>
        <p:txBody>
          <a:bodyPr>
            <a:spAutoFit/>
          </a:bodyPr>
          <a:lstStyle/>
          <a:p>
            <a:r>
              <a:rPr lang="en-US" sz="2400"/>
              <a:t>A Telecom Company wants do customer satisfaction study .They want to know over all satisfaction level of the people   among the age group below 30 years, 30 to 50 years and above 50 years. They use 7 point  scale for making questionnaire  1 means  low satisfied and 7 means highest satisfied . They want to find over all sample size as well as number of people in each strata if they want 90 % of confidence level and tolerable error  is 3% then then find the the sample size</a:t>
            </a:r>
          </a:p>
          <a:p>
            <a:r>
              <a:rPr lang="en-US" sz="2400"/>
              <a:t>.  ASSUME That  there is normal variability in population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ChangeArrowheads="1"/>
          </p:cNvSpPr>
          <p:nvPr/>
        </p:nvSpPr>
        <p:spPr bwMode="auto">
          <a:xfrm>
            <a:off x="685800" y="762000"/>
            <a:ext cx="7086600" cy="4154984"/>
          </a:xfrm>
          <a:prstGeom prst="rect">
            <a:avLst/>
          </a:prstGeom>
          <a:noFill/>
          <a:ln w="9525">
            <a:noFill/>
            <a:miter lim="800000"/>
            <a:headEnd/>
            <a:tailEnd/>
          </a:ln>
        </p:spPr>
        <p:txBody>
          <a:bodyPr>
            <a:spAutoFit/>
          </a:bodyPr>
          <a:lstStyle/>
          <a:p>
            <a:r>
              <a:rPr lang="en-US" sz="2400" dirty="0"/>
              <a:t> Company wants do customer satisfaction study .They want to know over all satisfaction level of the people   among the age group below 25 years, 25 to 50 years and above 50 years. They use 8 point  scale for making questionnaire  1 means  low satisfied and 8 means highest satisfied . They want to find over all sample size as well as number of people in each strata if they want 95 % of confidence level and tolerable error  is 5% then then find the  sample size</a:t>
            </a:r>
          </a:p>
          <a:p>
            <a:r>
              <a:rPr lang="en-US" sz="2400" dirty="0"/>
              <a:t>.  ASSUME That  there is normal variability in population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idx="1"/>
          </p:nvPr>
        </p:nvSpPr>
        <p:spPr>
          <a:xfrm>
            <a:off x="2057400" y="685800"/>
            <a:ext cx="4040188" cy="639763"/>
          </a:xfrm>
        </p:spPr>
        <p:txBody>
          <a:bodyPr>
            <a:normAutofit lnSpcReduction="10000"/>
          </a:bodyPr>
          <a:lstStyle/>
          <a:p>
            <a:pPr algn="ctr"/>
            <a:r>
              <a:rPr lang="en-US" sz="3600"/>
              <a:t>Calculate </a:t>
            </a:r>
          </a:p>
        </p:txBody>
      </p:sp>
      <p:sp>
        <p:nvSpPr>
          <p:cNvPr id="16387" name="Content Placeholder 3"/>
          <p:cNvSpPr>
            <a:spLocks noGrp="1"/>
          </p:cNvSpPr>
          <p:nvPr>
            <p:ph sz="half" idx="2"/>
          </p:nvPr>
        </p:nvSpPr>
        <p:spPr>
          <a:xfrm>
            <a:off x="457200" y="1524000"/>
            <a:ext cx="8077200" cy="4602163"/>
          </a:xfrm>
        </p:spPr>
        <p:txBody>
          <a:bodyPr/>
          <a:lstStyle/>
          <a:p>
            <a:r>
              <a:rPr lang="en-US" dirty="0"/>
              <a:t> FMCG Company wants do customer satisfaction study .They want to know over all satisfaction level of the people   among the age group below 30 years, 30 to 45 years and above 45 years. They use 7 point  scale for making questionnaire  1 means  low satisfied and 7 means highest satisfied . They want to find over all sample size as well as number of people in each strata if they want 95 % of confidence level and tolerable error  is 5% then then find the  sample size.  ASSUME That  there is VERY HIGH variability in population</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idx="1"/>
          </p:nvPr>
        </p:nvSpPr>
        <p:spPr>
          <a:xfrm>
            <a:off x="2057400" y="685800"/>
            <a:ext cx="4040188" cy="639763"/>
          </a:xfrm>
        </p:spPr>
        <p:txBody>
          <a:bodyPr>
            <a:normAutofit lnSpcReduction="10000"/>
          </a:bodyPr>
          <a:lstStyle/>
          <a:p>
            <a:pPr algn="ctr"/>
            <a:r>
              <a:rPr lang="en-US" sz="3600"/>
              <a:t>Calculate </a:t>
            </a:r>
          </a:p>
        </p:txBody>
      </p:sp>
      <p:sp>
        <p:nvSpPr>
          <p:cNvPr id="16387" name="Content Placeholder 3"/>
          <p:cNvSpPr>
            <a:spLocks noGrp="1"/>
          </p:cNvSpPr>
          <p:nvPr>
            <p:ph sz="half" idx="2"/>
          </p:nvPr>
        </p:nvSpPr>
        <p:spPr>
          <a:xfrm>
            <a:off x="457200" y="1524000"/>
            <a:ext cx="8077200" cy="4602163"/>
          </a:xfrm>
        </p:spPr>
        <p:txBody>
          <a:bodyPr/>
          <a:lstStyle/>
          <a:p>
            <a:r>
              <a:rPr lang="en-US" dirty="0"/>
              <a:t> Company wants do customer dissatisfaction study .They want to know over all satisfaction level of the people   among the age group below 20 years, 20 to 45 years and above 45 years. They use 6 point  scale for making questionnaire  1 means  low satisfied and 8 means highest satisfied . They want to find over all sample size as well as number of people in each strata if they want 90 % of confidence level and tolerable error  is 3% then then find the  sample size.  ASSUME That  there is VERY HIGH variability in population</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idx="1"/>
          </p:nvPr>
        </p:nvSpPr>
        <p:spPr>
          <a:xfrm>
            <a:off x="2057400" y="685800"/>
            <a:ext cx="4040188" cy="639763"/>
          </a:xfrm>
        </p:spPr>
        <p:txBody>
          <a:bodyPr>
            <a:normAutofit lnSpcReduction="10000"/>
          </a:bodyPr>
          <a:lstStyle/>
          <a:p>
            <a:pPr algn="ctr"/>
            <a:r>
              <a:rPr lang="en-US" sz="3600"/>
              <a:t>Calculate </a:t>
            </a:r>
          </a:p>
        </p:txBody>
      </p:sp>
      <p:sp>
        <p:nvSpPr>
          <p:cNvPr id="16387" name="Content Placeholder 3"/>
          <p:cNvSpPr>
            <a:spLocks noGrp="1"/>
          </p:cNvSpPr>
          <p:nvPr>
            <p:ph sz="half" idx="2"/>
          </p:nvPr>
        </p:nvSpPr>
        <p:spPr>
          <a:xfrm>
            <a:off x="457200" y="1524000"/>
            <a:ext cx="8077200" cy="4602163"/>
          </a:xfrm>
        </p:spPr>
        <p:txBody>
          <a:bodyPr/>
          <a:lstStyle/>
          <a:p>
            <a:r>
              <a:rPr lang="en-US" dirty="0"/>
              <a:t> FMCG Company wants do customer satisfaction study .They want to know over all satisfaction level of the people   among the age group below 20 years, 20 to 45 years and above 45 years. They use 7 point  scale for making questionnaire  1 means  low satisfied and 7 means highest satisfied . They want to find over all sample size as well as number of people in each strata if they want 90 % of confidence level and tolerable error  is 3% then then find the  sample size.  ASSUME That  there is VERY HIGH variability in population</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idx="1"/>
          </p:nvPr>
        </p:nvSpPr>
        <p:spPr>
          <a:xfrm>
            <a:off x="2057400" y="685800"/>
            <a:ext cx="4040188" cy="639763"/>
          </a:xfrm>
        </p:spPr>
        <p:txBody>
          <a:bodyPr>
            <a:normAutofit lnSpcReduction="10000"/>
          </a:bodyPr>
          <a:lstStyle/>
          <a:p>
            <a:pPr algn="ctr"/>
            <a:r>
              <a:rPr lang="en-US" sz="3600"/>
              <a:t>Calculate </a:t>
            </a:r>
          </a:p>
        </p:txBody>
      </p:sp>
      <p:sp>
        <p:nvSpPr>
          <p:cNvPr id="16387" name="Content Placeholder 3"/>
          <p:cNvSpPr>
            <a:spLocks noGrp="1"/>
          </p:cNvSpPr>
          <p:nvPr>
            <p:ph sz="half" idx="2"/>
          </p:nvPr>
        </p:nvSpPr>
        <p:spPr>
          <a:xfrm>
            <a:off x="457200" y="1524000"/>
            <a:ext cx="8077200" cy="4602163"/>
          </a:xfrm>
        </p:spPr>
        <p:txBody>
          <a:bodyPr/>
          <a:lstStyle/>
          <a:p>
            <a:r>
              <a:rPr lang="en-US" dirty="0"/>
              <a:t> Retail Company wants do customer satisfaction study .They want to know over all satisfaction level of the people   among the age group below 25 years, 25 to 35 years and above 35 years. They use 8 point  scale for making questionnaire  1 means  low satisfied and 8 means highest satisfied . They want to find over all sample size as well as number of people in each strata if they want 95 % of confidence level and tolerable error  is 5% then then find the  sample size.  ASSUME That  there is VERY HIGH variability in population</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Placeholder 2"/>
          <p:cNvSpPr>
            <a:spLocks noGrp="1"/>
          </p:cNvSpPr>
          <p:nvPr>
            <p:ph type="body" idx="1"/>
          </p:nvPr>
        </p:nvSpPr>
        <p:spPr>
          <a:xfrm>
            <a:off x="2057400" y="685800"/>
            <a:ext cx="4040188" cy="639763"/>
          </a:xfrm>
        </p:spPr>
        <p:txBody>
          <a:bodyPr>
            <a:normAutofit fontScale="70000" lnSpcReduction="20000"/>
          </a:bodyPr>
          <a:lstStyle/>
          <a:p>
            <a:pPr algn="ctr"/>
            <a:r>
              <a:rPr lang="en-US" sz="3600" dirty="0"/>
              <a:t>When population is known </a:t>
            </a:r>
          </a:p>
        </p:txBody>
      </p:sp>
      <p:sp>
        <p:nvSpPr>
          <p:cNvPr id="16387" name="Content Placeholder 3"/>
          <p:cNvSpPr>
            <a:spLocks noGrp="1"/>
          </p:cNvSpPr>
          <p:nvPr>
            <p:ph sz="half" idx="2"/>
          </p:nvPr>
        </p:nvSpPr>
        <p:spPr>
          <a:xfrm>
            <a:off x="457200" y="1524000"/>
            <a:ext cx="8077200" cy="4602163"/>
          </a:xfrm>
        </p:spPr>
        <p:txBody>
          <a:bodyPr/>
          <a:lstStyle/>
          <a:p>
            <a:pPr marL="0" indent="0">
              <a:buNone/>
            </a:pPr>
            <a:r>
              <a:rPr lang="en-US" dirty="0"/>
              <a:t>Media effectives study is being conducted on the population of 6000 respondent. Calculate sample size for the study when margin of error in 5% and confidence level is 95%</a:t>
            </a:r>
          </a:p>
          <a:p>
            <a:pPr marL="0" indent="0">
              <a:buNone/>
            </a:pPr>
            <a:endParaRPr lang="en-US" dirty="0"/>
          </a:p>
          <a:p>
            <a:pPr marL="0" indent="0">
              <a:buNone/>
            </a:pPr>
            <a:endParaRPr lang="en-US" dirty="0"/>
          </a:p>
          <a:p>
            <a:pPr marL="0" indent="0">
              <a:buNone/>
            </a:pPr>
            <a:r>
              <a:rPr lang="pt-BR" sz="2800" b="1" i="0" dirty="0">
                <a:solidFill>
                  <a:srgbClr val="202124"/>
                </a:solidFill>
                <a:effectLst/>
                <a:latin typeface="arial" panose="020B0604020202020204" pitchFamily="34" charset="0"/>
              </a:rPr>
              <a:t>n= N/ (1+N (e) </a:t>
            </a:r>
            <a:r>
              <a:rPr lang="pt-BR" sz="2800" b="1" i="0" baseline="30000" dirty="0">
                <a:solidFill>
                  <a:srgbClr val="202124"/>
                </a:solidFill>
                <a:effectLst/>
                <a:latin typeface="arial" panose="020B0604020202020204" pitchFamily="34" charset="0"/>
              </a:rPr>
              <a:t>2</a:t>
            </a:r>
            <a:r>
              <a:rPr lang="pt-BR" sz="2800" b="1" i="0" dirty="0">
                <a:solidFill>
                  <a:srgbClr val="202124"/>
                </a:solidFill>
                <a:effectLst/>
                <a:latin typeface="arial" panose="020B0604020202020204" pitchFamily="34" charset="0"/>
              </a:rPr>
              <a:t>)</a:t>
            </a:r>
            <a:endParaRPr lang="en-US" sz="2800" dirty="0"/>
          </a:p>
          <a:p>
            <a:pPr marL="0" indent="0">
              <a:buNone/>
            </a:pPr>
            <a:endParaRPr lang="en-US" dirty="0"/>
          </a:p>
        </p:txBody>
      </p:sp>
    </p:spTree>
    <p:extLst>
      <p:ext uri="{BB962C8B-B14F-4D97-AF65-F5344CB8AC3E}">
        <p14:creationId xmlns:p14="http://schemas.microsoft.com/office/powerpoint/2010/main" val="1428791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457200" y="609600"/>
            <a:ext cx="7924800" cy="4297363"/>
          </a:xfrm>
        </p:spPr>
        <p:txBody>
          <a:bodyPr/>
          <a:lstStyle/>
          <a:p>
            <a:pPr marL="342900" lvl="1" indent="-342900">
              <a:buFont typeface="Arial" charset="0"/>
              <a:buChar char="•"/>
              <a:defRPr/>
            </a:pPr>
            <a:r>
              <a:rPr lang="en-US" sz="2800" b="1" dirty="0"/>
              <a:t>Statistical formulae</a:t>
            </a:r>
          </a:p>
          <a:p>
            <a:pPr>
              <a:defRPr/>
            </a:pPr>
            <a:r>
              <a:rPr lang="en-US" dirty="0"/>
              <a:t>N=(Zs/e)^2</a:t>
            </a:r>
          </a:p>
          <a:p>
            <a:pPr lvl="1">
              <a:defRPr/>
            </a:pPr>
            <a:r>
              <a:rPr lang="en-US" sz="2400" dirty="0"/>
              <a:t>N=Sample size</a:t>
            </a:r>
          </a:p>
          <a:p>
            <a:pPr lvl="1">
              <a:defRPr/>
            </a:pPr>
            <a:r>
              <a:rPr lang="en-US" sz="2400" dirty="0"/>
              <a:t>Z=z score of the normal distribution	</a:t>
            </a:r>
          </a:p>
          <a:p>
            <a:pPr lvl="2">
              <a:defRPr/>
            </a:pPr>
            <a:r>
              <a:rPr lang="en-US" sz="2400" dirty="0"/>
              <a:t>At 95% confidence level z=1.96</a:t>
            </a:r>
          </a:p>
          <a:p>
            <a:pPr lvl="2">
              <a:defRPr/>
            </a:pPr>
            <a:r>
              <a:rPr lang="en-US" sz="2400" dirty="0"/>
              <a:t>At 90%confidence level z=1.645</a:t>
            </a:r>
          </a:p>
          <a:p>
            <a:pPr lvl="1">
              <a:defRPr/>
            </a:pPr>
            <a:r>
              <a:rPr lang="en-US" sz="2400" dirty="0"/>
              <a:t>S=Standard deviation</a:t>
            </a:r>
          </a:p>
          <a:p>
            <a:pPr lvl="1">
              <a:defRPr/>
            </a:pPr>
            <a:r>
              <a:rPr lang="en-US" sz="2400" dirty="0"/>
              <a:t>E=permissible error</a:t>
            </a:r>
          </a:p>
          <a:p>
            <a:pPr>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t>Standard deviation </a:t>
            </a:r>
            <a:endParaRPr dirty="0"/>
          </a:p>
        </p:txBody>
      </p:sp>
      <p:sp>
        <p:nvSpPr>
          <p:cNvPr id="4" name="Content Placeholder 3"/>
          <p:cNvSpPr>
            <a:spLocks noGrp="1"/>
          </p:cNvSpPr>
          <p:nvPr>
            <p:ph sz="half" idx="2"/>
          </p:nvPr>
        </p:nvSpPr>
        <p:spPr>
          <a:xfrm>
            <a:off x="457200" y="1676400"/>
            <a:ext cx="7696200" cy="4449763"/>
          </a:xfrm>
        </p:spPr>
        <p:txBody>
          <a:bodyPr/>
          <a:lstStyle/>
          <a:p>
            <a:r>
              <a:rPr lang="en-US" sz="3600" dirty="0"/>
              <a:t>Past studies ‘ SD </a:t>
            </a:r>
          </a:p>
          <a:p>
            <a:r>
              <a:rPr lang="en-US" sz="3600" dirty="0"/>
              <a:t>Small pilot Sample test for </a:t>
            </a:r>
          </a:p>
          <a:p>
            <a:r>
              <a:rPr lang="en-US" sz="3600" dirty="0"/>
              <a:t>Range method</a:t>
            </a:r>
          </a:p>
          <a:p>
            <a:pPr>
              <a:buFont typeface="Arial" charset="0"/>
              <a:buNone/>
            </a:pPr>
            <a:endParaRPr 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2"/>
          <p:cNvSpPr>
            <a:spLocks noGrp="1"/>
          </p:cNvSpPr>
          <p:nvPr>
            <p:ph type="body" idx="1"/>
          </p:nvPr>
        </p:nvSpPr>
        <p:spPr>
          <a:xfrm>
            <a:off x="1905000" y="381000"/>
            <a:ext cx="4040188" cy="639763"/>
          </a:xfrm>
        </p:spPr>
        <p:txBody>
          <a:bodyPr>
            <a:normAutofit fontScale="92500" lnSpcReduction="10000"/>
          </a:bodyPr>
          <a:lstStyle/>
          <a:p>
            <a:pPr algn="ctr"/>
            <a:r>
              <a:rPr lang="en-US" sz="4000"/>
              <a:t>       Calculate    </a:t>
            </a:r>
          </a:p>
        </p:txBody>
      </p:sp>
      <p:sp>
        <p:nvSpPr>
          <p:cNvPr id="12291" name="Content Placeholder 3"/>
          <p:cNvSpPr>
            <a:spLocks noGrp="1"/>
          </p:cNvSpPr>
          <p:nvPr>
            <p:ph sz="half" idx="2"/>
          </p:nvPr>
        </p:nvSpPr>
        <p:spPr>
          <a:xfrm>
            <a:off x="457200" y="1143000"/>
            <a:ext cx="7924800" cy="4983163"/>
          </a:xfrm>
        </p:spPr>
        <p:txBody>
          <a:bodyPr/>
          <a:lstStyle/>
          <a:p>
            <a:r>
              <a:rPr lang="en-US" sz="2800" dirty="0"/>
              <a:t>For estimating satisfaction level of the customer MR firm has made questionnaire of 10 questions of  scale 1 to 8. MR Firm want 95  % of confidence level and tolerable error is 5 %  </a:t>
            </a:r>
          </a:p>
          <a:p>
            <a:endParaRPr lang="en-US" sz="2800" dirty="0"/>
          </a:p>
          <a:p>
            <a:r>
              <a:rPr lang="en-US" sz="2800" dirty="0"/>
              <a:t> For estimating satisfaction level of the customer MR firm has made questionnaire of 8 questions of  scale 1 to 10. MR Firm want 90  % of confidence level and tolerable error is 3 %  </a:t>
            </a:r>
          </a:p>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20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fade">
                                      <p:cBhvr>
                                        <p:cTn id="12" dur="20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Placeholder 2"/>
          <p:cNvSpPr>
            <a:spLocks noGrp="1"/>
          </p:cNvSpPr>
          <p:nvPr>
            <p:ph type="body" idx="1"/>
          </p:nvPr>
        </p:nvSpPr>
        <p:spPr>
          <a:xfrm>
            <a:off x="1905000" y="381000"/>
            <a:ext cx="4040188" cy="639763"/>
          </a:xfrm>
        </p:spPr>
        <p:txBody>
          <a:bodyPr>
            <a:normAutofit fontScale="92500" lnSpcReduction="10000"/>
          </a:bodyPr>
          <a:lstStyle/>
          <a:p>
            <a:pPr algn="ctr"/>
            <a:r>
              <a:rPr lang="en-US" sz="4000"/>
              <a:t>       Calculate    </a:t>
            </a:r>
          </a:p>
        </p:txBody>
      </p:sp>
      <p:sp>
        <p:nvSpPr>
          <p:cNvPr id="12291" name="Content Placeholder 3"/>
          <p:cNvSpPr>
            <a:spLocks noGrp="1"/>
          </p:cNvSpPr>
          <p:nvPr>
            <p:ph sz="half" idx="2"/>
          </p:nvPr>
        </p:nvSpPr>
        <p:spPr>
          <a:xfrm>
            <a:off x="457200" y="1143000"/>
            <a:ext cx="7924800" cy="4983163"/>
          </a:xfrm>
        </p:spPr>
        <p:txBody>
          <a:bodyPr/>
          <a:lstStyle/>
          <a:p>
            <a:r>
              <a:rPr lang="en-US" sz="2800" dirty="0"/>
              <a:t>To measure dissatisfaction level of the customer company has made questionnaire of 12 questions of  scale 1 to 9. MR Firm want 90  % of confidence level and tolerable error is 6 %  </a:t>
            </a:r>
          </a:p>
          <a:p>
            <a:endParaRPr lang="en-US" sz="2800" dirty="0"/>
          </a:p>
          <a:p>
            <a:r>
              <a:rPr lang="en-US" sz="2800" dirty="0"/>
              <a:t> To measure dissatisfaction level of the customer MR firm has made questionnaire of 14 questions of  scale 1 to 10. MR Firm want 90  % of confidence level and tolerable error is 3 %  </a:t>
            </a:r>
          </a:p>
          <a:p>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Effect transition="in" filter="fade">
                                      <p:cBhvr>
                                        <p:cTn id="7" dur="2000"/>
                                        <p:tgtEl>
                                          <p:spTgt spid="12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91">
                                            <p:txEl>
                                              <p:pRg st="2" end="2"/>
                                            </p:txEl>
                                          </p:spTgt>
                                        </p:tgtEl>
                                        <p:attrNameLst>
                                          <p:attrName>style.visibility</p:attrName>
                                        </p:attrNameLst>
                                      </p:cBhvr>
                                      <p:to>
                                        <p:strVal val="visible"/>
                                      </p:to>
                                    </p:set>
                                    <p:animEffect transition="in" filter="fade">
                                      <p:cBhvr>
                                        <p:cTn id="12" dur="2000"/>
                                        <p:tgtEl>
                                          <p:spTgt spid="122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2"/>
          <p:cNvSpPr>
            <a:spLocks noGrp="1"/>
          </p:cNvSpPr>
          <p:nvPr>
            <p:ph type="body" idx="1"/>
          </p:nvPr>
        </p:nvSpPr>
        <p:spPr>
          <a:xfrm>
            <a:off x="2057400" y="685800"/>
            <a:ext cx="4040188" cy="639763"/>
          </a:xfrm>
        </p:spPr>
        <p:txBody>
          <a:bodyPr>
            <a:normAutofit lnSpcReduction="10000"/>
          </a:bodyPr>
          <a:lstStyle/>
          <a:p>
            <a:pPr algn="ctr"/>
            <a:r>
              <a:rPr lang="en-US" sz="3600"/>
              <a:t>Calculate </a:t>
            </a:r>
          </a:p>
        </p:txBody>
      </p:sp>
      <p:sp>
        <p:nvSpPr>
          <p:cNvPr id="13315" name="Content Placeholder 3"/>
          <p:cNvSpPr>
            <a:spLocks noGrp="1"/>
          </p:cNvSpPr>
          <p:nvPr>
            <p:ph sz="half" idx="2"/>
          </p:nvPr>
        </p:nvSpPr>
        <p:spPr>
          <a:xfrm>
            <a:off x="457200" y="1524000"/>
            <a:ext cx="8077200" cy="4602163"/>
          </a:xfrm>
        </p:spPr>
        <p:txBody>
          <a:bodyPr/>
          <a:lstStyle/>
          <a:p>
            <a:r>
              <a:rPr lang="en-US"/>
              <a:t>A tooth paste company wants to know dissatisfaction level of their company  and every one person out of 4 persons uses their paste  . They  have made dichotomous questionnaire  if they want 95 % of confidence level and tolerable error  is 5% then then find the the sample size</a:t>
            </a:r>
          </a:p>
          <a:p>
            <a:endParaRPr lang="en-US"/>
          </a:p>
          <a:p>
            <a:r>
              <a:rPr lang="en-US"/>
              <a:t>A tooth paste company wants to know dissatisfaction level of their company  and every one person out of 3 persons uses their paste  . They  have made dichotomous questionnaire  if they want 90 % of confidence level and tolerable error  is 3% then then find the the sample size</a:t>
            </a:r>
          </a:p>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20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fade">
                                      <p:cBhvr>
                                        <p:cTn id="12" dur="20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Placeholder 2"/>
          <p:cNvSpPr>
            <a:spLocks noGrp="1"/>
          </p:cNvSpPr>
          <p:nvPr>
            <p:ph type="body" idx="1"/>
          </p:nvPr>
        </p:nvSpPr>
        <p:spPr>
          <a:xfrm>
            <a:off x="2057400" y="685800"/>
            <a:ext cx="4040188" cy="639763"/>
          </a:xfrm>
        </p:spPr>
        <p:txBody>
          <a:bodyPr>
            <a:normAutofit lnSpcReduction="10000"/>
          </a:bodyPr>
          <a:lstStyle/>
          <a:p>
            <a:pPr algn="ctr"/>
            <a:r>
              <a:rPr lang="en-US" sz="3600"/>
              <a:t>Calculate </a:t>
            </a:r>
          </a:p>
        </p:txBody>
      </p:sp>
      <p:sp>
        <p:nvSpPr>
          <p:cNvPr id="13315" name="Content Placeholder 3"/>
          <p:cNvSpPr>
            <a:spLocks noGrp="1"/>
          </p:cNvSpPr>
          <p:nvPr>
            <p:ph sz="half" idx="2"/>
          </p:nvPr>
        </p:nvSpPr>
        <p:spPr>
          <a:xfrm>
            <a:off x="457200" y="1524000"/>
            <a:ext cx="8077200" cy="4602163"/>
          </a:xfrm>
        </p:spPr>
        <p:txBody>
          <a:bodyPr/>
          <a:lstStyle/>
          <a:p>
            <a:r>
              <a:rPr lang="en-US" dirty="0"/>
              <a:t>A detergent company wants to know dissatisfaction level of the customers.  It is assumed that  every one person out of 5 uses their detergent  . They  have made dichotomous questionnaire  if they want 95 % of confidence level and tolerable error  is 5% then then find the  sample size</a:t>
            </a:r>
          </a:p>
          <a:p>
            <a:endParaRPr lang="en-US" dirty="0"/>
          </a:p>
          <a:p>
            <a:r>
              <a:rPr lang="en-US" dirty="0"/>
              <a:t>Fairness cream manufacturer wants to know dissatisfaction level of the customers and it is assumed that every  one person out of 6  uses their cream   . They  have made dichotomous questionnaire  if they want 90 % of confidence level and tolerable error  is 3% then then find the  sample size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fade">
                                      <p:cBhvr>
                                        <p:cTn id="7" dur="20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fade">
                                      <p:cBhvr>
                                        <p:cTn id="12" dur="20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2"/>
          <p:cNvSpPr>
            <a:spLocks noGrp="1"/>
          </p:cNvSpPr>
          <p:nvPr>
            <p:ph type="body" idx="1"/>
          </p:nvPr>
        </p:nvSpPr>
        <p:spPr>
          <a:xfrm>
            <a:off x="2057400" y="685800"/>
            <a:ext cx="4040188" cy="639763"/>
          </a:xfrm>
        </p:spPr>
        <p:txBody>
          <a:bodyPr>
            <a:normAutofit lnSpcReduction="10000"/>
          </a:bodyPr>
          <a:lstStyle/>
          <a:p>
            <a:pPr algn="ctr"/>
            <a:r>
              <a:rPr lang="en-US" sz="3600"/>
              <a:t>Calculate </a:t>
            </a:r>
          </a:p>
        </p:txBody>
      </p:sp>
      <p:sp>
        <p:nvSpPr>
          <p:cNvPr id="14339" name="Content Placeholder 3"/>
          <p:cNvSpPr>
            <a:spLocks noGrp="1"/>
          </p:cNvSpPr>
          <p:nvPr>
            <p:ph sz="half" idx="2"/>
          </p:nvPr>
        </p:nvSpPr>
        <p:spPr>
          <a:xfrm>
            <a:off x="457200" y="1524000"/>
            <a:ext cx="8077200" cy="4602163"/>
          </a:xfrm>
        </p:spPr>
        <p:txBody>
          <a:bodyPr/>
          <a:lstStyle/>
          <a:p>
            <a:r>
              <a:rPr lang="en-US" dirty="0"/>
              <a:t> TV CHANNEL wants to  do customer satisfaction study .They want to know over all satisfaction level of the people   among the age group below 25 years, 25 to 40 years and above 40 years. They use 7 point  scale for making questionnaire  1 means  low satisfied and 7 means highest satisfied . They want to find over all sample size as well as number of people in each strata if they want 95 % of confidence level and tolerable error  is 5% then then find the </a:t>
            </a:r>
            <a:r>
              <a:rPr lang="en-US" dirty="0" err="1"/>
              <a:t>the</a:t>
            </a:r>
            <a:r>
              <a:rPr lang="en-US" dirty="0"/>
              <a:t> sample size.  ASSUME That  there is normal variability in population</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Placeholder 2"/>
          <p:cNvSpPr>
            <a:spLocks noGrp="1"/>
          </p:cNvSpPr>
          <p:nvPr>
            <p:ph type="body" idx="1"/>
          </p:nvPr>
        </p:nvSpPr>
        <p:spPr>
          <a:xfrm>
            <a:off x="2057400" y="685800"/>
            <a:ext cx="4040188" cy="639763"/>
          </a:xfrm>
        </p:spPr>
        <p:txBody>
          <a:bodyPr>
            <a:normAutofit lnSpcReduction="10000"/>
          </a:bodyPr>
          <a:lstStyle/>
          <a:p>
            <a:pPr algn="ctr"/>
            <a:r>
              <a:rPr lang="en-US" sz="3600"/>
              <a:t>Calculate </a:t>
            </a:r>
          </a:p>
        </p:txBody>
      </p:sp>
      <p:sp>
        <p:nvSpPr>
          <p:cNvPr id="14339" name="Content Placeholder 3"/>
          <p:cNvSpPr>
            <a:spLocks noGrp="1"/>
          </p:cNvSpPr>
          <p:nvPr>
            <p:ph sz="half" idx="2"/>
          </p:nvPr>
        </p:nvSpPr>
        <p:spPr>
          <a:xfrm>
            <a:off x="457200" y="1524000"/>
            <a:ext cx="8077200" cy="4602163"/>
          </a:xfrm>
        </p:spPr>
        <p:txBody>
          <a:bodyPr/>
          <a:lstStyle/>
          <a:p>
            <a:r>
              <a:rPr lang="en-US" dirty="0"/>
              <a:t>  Company wants to  do customer dissatisfaction study .They want to know over all satisfaction level of the people   among the age group below 20 years, 20 to 30 years and above 30 years. They use 8 point  scale for making questionnaire  1 means  low satisfied and 8 means highest satisfied . They want to find over all sample size as well as number of people in each strata if they want 90 % of confidence level and tolerable error  is 6% then then find the </a:t>
            </a:r>
            <a:r>
              <a:rPr lang="en-US" dirty="0" err="1"/>
              <a:t>the</a:t>
            </a:r>
            <a:r>
              <a:rPr lang="en-US" dirty="0"/>
              <a:t> sample size.  ASSUME That  there is normal variability in population</a:t>
            </a:r>
          </a:p>
          <a:p>
            <a:endParaRPr lang="en-US" dirty="0"/>
          </a:p>
        </p:txBody>
      </p:sp>
    </p:spTree>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Basics (1)</Template>
  <TotalTime>2663</TotalTime>
  <Words>1323</Words>
  <Application>Microsoft Office PowerPoint</Application>
  <PresentationFormat>On-screen Show (4:3)</PresentationFormat>
  <Paragraphs>54</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Arial</vt:lpstr>
      <vt:lpstr>Calibri</vt:lpstr>
      <vt:lpstr>2_Office Theme</vt:lpstr>
      <vt:lpstr>Determination of Sample Size</vt:lpstr>
      <vt:lpstr>PowerPoint Presentation</vt:lpstr>
      <vt:lpstr>Standard deviation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methodology</dc:title>
  <dc:creator>Acer</dc:creator>
  <cp:lastModifiedBy>Drvnbrims02</cp:lastModifiedBy>
  <cp:revision>137</cp:revision>
  <dcterms:created xsi:type="dcterms:W3CDTF">2006-08-16T00:00:00Z</dcterms:created>
  <dcterms:modified xsi:type="dcterms:W3CDTF">2022-09-21T11:39:21Z</dcterms:modified>
</cp:coreProperties>
</file>