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587" r:id="rId2"/>
    <p:sldId id="541" r:id="rId3"/>
    <p:sldId id="540" r:id="rId4"/>
    <p:sldId id="338" r:id="rId5"/>
    <p:sldId id="365" r:id="rId6"/>
    <p:sldId id="363" r:id="rId7"/>
    <p:sldId id="364" r:id="rId8"/>
    <p:sldId id="502" r:id="rId9"/>
    <p:sldId id="503" r:id="rId10"/>
    <p:sldId id="504" r:id="rId11"/>
    <p:sldId id="505" r:id="rId12"/>
    <p:sldId id="510" r:id="rId13"/>
    <p:sldId id="509" r:id="rId14"/>
    <p:sldId id="506" r:id="rId15"/>
    <p:sldId id="507" r:id="rId16"/>
    <p:sldId id="508" r:id="rId17"/>
    <p:sldId id="511" r:id="rId18"/>
    <p:sldId id="512" r:id="rId19"/>
    <p:sldId id="513" r:id="rId20"/>
    <p:sldId id="514" r:id="rId21"/>
    <p:sldId id="515" r:id="rId22"/>
    <p:sldId id="316" r:id="rId23"/>
    <p:sldId id="381" r:id="rId24"/>
    <p:sldId id="3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C50D4C-016F-4FC2-80A8-CDF728958DB8}" type="datetimeFigureOut">
              <a:rPr lang="en-US" smtClean="0"/>
              <a:t>8/19/2022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7086A4-B6D1-43D2-A018-3B1931CCF4C2}" type="slidenum">
              <a:rPr lang="en-US" smtClean="0"/>
              <a:t>‹#›</a:t>
            </a:fld>
            <a:endParaRPr lang="en-US"/>
          </a:p>
        </p:txBody>
      </p:sp>
    </p:spTree>
    <p:extLst>
      <p:ext uri="{BB962C8B-B14F-4D97-AF65-F5344CB8AC3E}">
        <p14:creationId xmlns:p14="http://schemas.microsoft.com/office/powerpoint/2010/main" val="2738269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891FA89-2036-42CE-B015-7B8102CBE30D}"/>
              </a:ext>
            </a:extLst>
          </p:cNvPr>
          <p:cNvSpPr>
            <a:spLocks noGrp="1" noChangeArrowheads="1"/>
          </p:cNvSpPr>
          <p:nvPr>
            <p:ph type="sldNum" sz="quarter" idx="5"/>
          </p:nvPr>
        </p:nvSpPr>
        <p:spPr/>
        <p:txBody>
          <a:bodyPr/>
          <a:lstStyle/>
          <a:p>
            <a:fld id="{5BBEA81F-DC90-4D73-BDBD-6CA7F9D36614}" type="slidenum">
              <a:rPr lang="zh-TW" altLang="en-US"/>
              <a:t>4</a:t>
            </a:fld>
            <a:endParaRPr lang="zh-TW" altLang="en-US"/>
          </a:p>
        </p:txBody>
      </p:sp>
      <p:sp>
        <p:nvSpPr>
          <p:cNvPr id="11266" name="Rectangle 2">
            <a:extLst>
              <a:ext uri="{FF2B5EF4-FFF2-40B4-BE49-F238E27FC236}">
                <a16:creationId xmlns:a16="http://schemas.microsoft.com/office/drawing/2014/main" id="{ED7345B4-405F-4660-BE9D-5091ECC2D4E2}"/>
              </a:ext>
            </a:extLst>
          </p:cNvPr>
          <p:cNvSpPr>
            <a:spLocks noGrp="1" noRot="1" noChangeAspect="1" noChangeArrowheads="1" noTextEdit="1"/>
          </p:cNvSpPr>
          <p:nvPr>
            <p:ph type="sldImg"/>
          </p:nvPr>
        </p:nvSpPr>
        <p:spPr>
          <a:ln cap="flat"/>
        </p:spPr>
      </p:sp>
      <p:sp>
        <p:nvSpPr>
          <p:cNvPr id="11267" name="Rectangle 3">
            <a:extLst>
              <a:ext uri="{FF2B5EF4-FFF2-40B4-BE49-F238E27FC236}">
                <a16:creationId xmlns:a16="http://schemas.microsoft.com/office/drawing/2014/main" id="{5106548C-4B0A-4F2E-A282-E2DA5FB06684}"/>
              </a:ext>
            </a:extLst>
          </p:cNvPr>
          <p:cNvSpPr>
            <a:spLocks noGrp="1" noChangeArrowheads="1"/>
          </p:cNvSpPr>
          <p:nvPr>
            <p:ph type="body" idx="1"/>
          </p:nvPr>
        </p:nvSpPr>
        <p:spPr/>
        <p:txBody>
          <a:bodyPr/>
          <a:lstStyle/>
          <a:p>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3C80C26-5992-44EB-B7B4-3ED48E2DFABC}"/>
              </a:ext>
            </a:extLst>
          </p:cNvPr>
          <p:cNvSpPr>
            <a:spLocks noGrp="1" noChangeArrowheads="1"/>
          </p:cNvSpPr>
          <p:nvPr>
            <p:ph type="sldNum" sz="quarter" idx="5"/>
          </p:nvPr>
        </p:nvSpPr>
        <p:spPr/>
        <p:txBody>
          <a:bodyPr/>
          <a:lstStyle/>
          <a:p>
            <a:fld id="{64868C47-5E7C-499A-BF0C-EF977024E027}" type="slidenum">
              <a:rPr lang="zh-TW" altLang="en-US"/>
              <a:t>6</a:t>
            </a:fld>
            <a:endParaRPr lang="zh-TW" altLang="en-US"/>
          </a:p>
        </p:txBody>
      </p:sp>
      <p:sp>
        <p:nvSpPr>
          <p:cNvPr id="113666" name="Rectangle 2">
            <a:extLst>
              <a:ext uri="{FF2B5EF4-FFF2-40B4-BE49-F238E27FC236}">
                <a16:creationId xmlns:a16="http://schemas.microsoft.com/office/drawing/2014/main" id="{D0186E2A-022A-4AC4-BE22-E961BD57F5CB}"/>
              </a:ext>
            </a:extLst>
          </p:cNvPr>
          <p:cNvSpPr>
            <a:spLocks noGrp="1" noRot="1" noChangeAspect="1" noChangeArrowheads="1" noTextEdit="1"/>
          </p:cNvSpPr>
          <p:nvPr>
            <p:ph type="sldImg"/>
          </p:nvPr>
        </p:nvSpPr>
        <p:spPr>
          <a:ln cap="flat"/>
        </p:spPr>
      </p:sp>
      <p:sp>
        <p:nvSpPr>
          <p:cNvPr id="113667" name="Rectangle 3">
            <a:extLst>
              <a:ext uri="{FF2B5EF4-FFF2-40B4-BE49-F238E27FC236}">
                <a16:creationId xmlns:a16="http://schemas.microsoft.com/office/drawing/2014/main" id="{6222720B-0FD5-42DF-98F0-C46E2796D25D}"/>
              </a:ext>
            </a:extLst>
          </p:cNvPr>
          <p:cNvSpPr>
            <a:spLocks noGrp="1" noChangeArrowheads="1"/>
          </p:cNvSpPr>
          <p:nvPr>
            <p:ph type="body" idx="1"/>
          </p:nvPr>
        </p:nvSpPr>
        <p:spPr/>
        <p:txBody>
          <a:bodyPr/>
          <a:lstStyle/>
          <a:p>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5C5E3BD-2C39-48D4-B7AC-3633591C02AC}"/>
              </a:ext>
            </a:extLst>
          </p:cNvPr>
          <p:cNvSpPr>
            <a:spLocks noGrp="1" noChangeArrowheads="1"/>
          </p:cNvSpPr>
          <p:nvPr>
            <p:ph type="sldNum" sz="quarter" idx="5"/>
          </p:nvPr>
        </p:nvSpPr>
        <p:spPr/>
        <p:txBody>
          <a:bodyPr/>
          <a:lstStyle/>
          <a:p>
            <a:fld id="{16E41486-04CB-4A37-8381-78F8D1CFF064}" type="slidenum">
              <a:rPr lang="zh-TW" altLang="en-US"/>
              <a:t>22</a:t>
            </a:fld>
            <a:endParaRPr lang="zh-TW" altLang="en-US"/>
          </a:p>
        </p:txBody>
      </p:sp>
      <p:sp>
        <p:nvSpPr>
          <p:cNvPr id="60418" name="Rectangle 1026">
            <a:extLst>
              <a:ext uri="{FF2B5EF4-FFF2-40B4-BE49-F238E27FC236}">
                <a16:creationId xmlns:a16="http://schemas.microsoft.com/office/drawing/2014/main" id="{A321D7FF-A1D1-4492-BAC1-58A92C0B5223}"/>
              </a:ext>
            </a:extLst>
          </p:cNvPr>
          <p:cNvSpPr>
            <a:spLocks noGrp="1" noRot="1" noChangeAspect="1" noChangeArrowheads="1" noTextEdit="1"/>
          </p:cNvSpPr>
          <p:nvPr>
            <p:ph type="sldImg"/>
          </p:nvPr>
        </p:nvSpPr>
        <p:spPr>
          <a:ln cap="flat"/>
        </p:spPr>
      </p:sp>
      <p:sp>
        <p:nvSpPr>
          <p:cNvPr id="60419" name="Rectangle 1027">
            <a:extLst>
              <a:ext uri="{FF2B5EF4-FFF2-40B4-BE49-F238E27FC236}">
                <a16:creationId xmlns:a16="http://schemas.microsoft.com/office/drawing/2014/main" id="{CD1BB1CD-0A0F-42BE-87E4-0BD5075A9C93}"/>
              </a:ext>
            </a:extLst>
          </p:cNvPr>
          <p:cNvSpPr>
            <a:spLocks noGrp="1" noChangeArrowheads="1"/>
          </p:cNvSpPr>
          <p:nvPr>
            <p:ph type="body" idx="1"/>
          </p:nvPr>
        </p:nvSpPr>
        <p:spPr/>
        <p:txBody>
          <a:bodyPr/>
          <a:lstStyle/>
          <a:p>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7549F-A78E-444C-F6EB-2F9B897DC8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9CFB7D-57EC-03E8-C72E-CEA823658F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264947-0C95-D85C-BF0A-23D0D4ACEB04}"/>
              </a:ext>
            </a:extLst>
          </p:cNvPr>
          <p:cNvSpPr>
            <a:spLocks noGrp="1"/>
          </p:cNvSpPr>
          <p:nvPr>
            <p:ph type="dt" sz="half" idx="10"/>
          </p:nvPr>
        </p:nvSpPr>
        <p:spPr/>
        <p:txBody>
          <a:bodyPr/>
          <a:lstStyle/>
          <a:p>
            <a:fld id="{086D70E0-710E-453B-BA25-26B8EBDA0843}" type="datetimeFigureOut">
              <a:rPr lang="en-US" smtClean="0"/>
              <a:t>8/19/2022</a:t>
            </a:fld>
            <a:endParaRPr lang="en-US"/>
          </a:p>
        </p:txBody>
      </p:sp>
      <p:sp>
        <p:nvSpPr>
          <p:cNvPr id="5" name="Footer Placeholder 4">
            <a:extLst>
              <a:ext uri="{FF2B5EF4-FFF2-40B4-BE49-F238E27FC236}">
                <a16:creationId xmlns:a16="http://schemas.microsoft.com/office/drawing/2014/main" id="{1F3A21B3-CD90-7D02-0CF8-A6B863B221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E9996B-C307-119F-C946-7B17EAFAB635}"/>
              </a:ext>
            </a:extLst>
          </p:cNvPr>
          <p:cNvSpPr>
            <a:spLocks noGrp="1"/>
          </p:cNvSpPr>
          <p:nvPr>
            <p:ph type="sldNum" sz="quarter" idx="12"/>
          </p:nvPr>
        </p:nvSpPr>
        <p:spPr/>
        <p:txBody>
          <a:bodyPr/>
          <a:lstStyle/>
          <a:p>
            <a:fld id="{79DAF90C-55B6-435E-B941-A6814E70D0C0}" type="slidenum">
              <a:rPr lang="en-US" smtClean="0"/>
              <a:t>‹#›</a:t>
            </a:fld>
            <a:endParaRPr lang="en-US"/>
          </a:p>
        </p:txBody>
      </p:sp>
    </p:spTree>
    <p:extLst>
      <p:ext uri="{BB962C8B-B14F-4D97-AF65-F5344CB8AC3E}">
        <p14:creationId xmlns:p14="http://schemas.microsoft.com/office/powerpoint/2010/main" val="954644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189FB-49A2-6DF8-ECCC-D932F68727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661F5E-4F3A-3668-B5D6-BF6FC8363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827E9F-56FC-D64A-A156-AB748E8936CF}"/>
              </a:ext>
            </a:extLst>
          </p:cNvPr>
          <p:cNvSpPr>
            <a:spLocks noGrp="1"/>
          </p:cNvSpPr>
          <p:nvPr>
            <p:ph type="dt" sz="half" idx="10"/>
          </p:nvPr>
        </p:nvSpPr>
        <p:spPr/>
        <p:txBody>
          <a:bodyPr/>
          <a:lstStyle/>
          <a:p>
            <a:fld id="{086D70E0-710E-453B-BA25-26B8EBDA0843}" type="datetimeFigureOut">
              <a:rPr lang="en-US" smtClean="0"/>
              <a:t>8/19/2022</a:t>
            </a:fld>
            <a:endParaRPr lang="en-US"/>
          </a:p>
        </p:txBody>
      </p:sp>
      <p:sp>
        <p:nvSpPr>
          <p:cNvPr id="5" name="Footer Placeholder 4">
            <a:extLst>
              <a:ext uri="{FF2B5EF4-FFF2-40B4-BE49-F238E27FC236}">
                <a16:creationId xmlns:a16="http://schemas.microsoft.com/office/drawing/2014/main" id="{E6B4ACF1-7E09-A690-EDA0-F16383859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067B9B-35D5-4552-4AD0-2E8504BDC443}"/>
              </a:ext>
            </a:extLst>
          </p:cNvPr>
          <p:cNvSpPr>
            <a:spLocks noGrp="1"/>
          </p:cNvSpPr>
          <p:nvPr>
            <p:ph type="sldNum" sz="quarter" idx="12"/>
          </p:nvPr>
        </p:nvSpPr>
        <p:spPr/>
        <p:txBody>
          <a:bodyPr/>
          <a:lstStyle/>
          <a:p>
            <a:fld id="{79DAF90C-55B6-435E-B941-A6814E70D0C0}" type="slidenum">
              <a:rPr lang="en-US" smtClean="0"/>
              <a:t>‹#›</a:t>
            </a:fld>
            <a:endParaRPr lang="en-US"/>
          </a:p>
        </p:txBody>
      </p:sp>
    </p:spTree>
    <p:extLst>
      <p:ext uri="{BB962C8B-B14F-4D97-AF65-F5344CB8AC3E}">
        <p14:creationId xmlns:p14="http://schemas.microsoft.com/office/powerpoint/2010/main" val="958060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BD9E6E-E035-A31E-C271-001126CB4A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911C2B-9215-7A15-CEB5-B4E0D93164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AC2242-1A15-A3A5-682C-9A47A9F25CD9}"/>
              </a:ext>
            </a:extLst>
          </p:cNvPr>
          <p:cNvSpPr>
            <a:spLocks noGrp="1"/>
          </p:cNvSpPr>
          <p:nvPr>
            <p:ph type="dt" sz="half" idx="10"/>
          </p:nvPr>
        </p:nvSpPr>
        <p:spPr/>
        <p:txBody>
          <a:bodyPr/>
          <a:lstStyle/>
          <a:p>
            <a:fld id="{086D70E0-710E-453B-BA25-26B8EBDA0843}" type="datetimeFigureOut">
              <a:rPr lang="en-US" smtClean="0"/>
              <a:t>8/19/2022</a:t>
            </a:fld>
            <a:endParaRPr lang="en-US"/>
          </a:p>
        </p:txBody>
      </p:sp>
      <p:sp>
        <p:nvSpPr>
          <p:cNvPr id="5" name="Footer Placeholder 4">
            <a:extLst>
              <a:ext uri="{FF2B5EF4-FFF2-40B4-BE49-F238E27FC236}">
                <a16:creationId xmlns:a16="http://schemas.microsoft.com/office/drawing/2014/main" id="{EF5B539D-D86A-F6A6-7074-C8B093894F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DC0FDB-B161-9A1B-12AD-C7F52A0A6838}"/>
              </a:ext>
            </a:extLst>
          </p:cNvPr>
          <p:cNvSpPr>
            <a:spLocks noGrp="1"/>
          </p:cNvSpPr>
          <p:nvPr>
            <p:ph type="sldNum" sz="quarter" idx="12"/>
          </p:nvPr>
        </p:nvSpPr>
        <p:spPr/>
        <p:txBody>
          <a:bodyPr/>
          <a:lstStyle/>
          <a:p>
            <a:fld id="{79DAF90C-55B6-435E-B941-A6814E70D0C0}" type="slidenum">
              <a:rPr lang="en-US" smtClean="0"/>
              <a:t>‹#›</a:t>
            </a:fld>
            <a:endParaRPr lang="en-US"/>
          </a:p>
        </p:txBody>
      </p:sp>
    </p:spTree>
    <p:extLst>
      <p:ext uri="{BB962C8B-B14F-4D97-AF65-F5344CB8AC3E}">
        <p14:creationId xmlns:p14="http://schemas.microsoft.com/office/powerpoint/2010/main" val="241980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07A7E-1088-C43E-6588-1D207A44B3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1DD05B-639E-F611-B563-B3A86AADFB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666E22-7CAA-6D9F-36C1-A833C75681E0}"/>
              </a:ext>
            </a:extLst>
          </p:cNvPr>
          <p:cNvSpPr>
            <a:spLocks noGrp="1"/>
          </p:cNvSpPr>
          <p:nvPr>
            <p:ph type="dt" sz="half" idx="10"/>
          </p:nvPr>
        </p:nvSpPr>
        <p:spPr/>
        <p:txBody>
          <a:bodyPr/>
          <a:lstStyle/>
          <a:p>
            <a:fld id="{086D70E0-710E-453B-BA25-26B8EBDA0843}" type="datetimeFigureOut">
              <a:rPr lang="en-US" smtClean="0"/>
              <a:t>8/19/2022</a:t>
            </a:fld>
            <a:endParaRPr lang="en-US"/>
          </a:p>
        </p:txBody>
      </p:sp>
      <p:sp>
        <p:nvSpPr>
          <p:cNvPr id="5" name="Footer Placeholder 4">
            <a:extLst>
              <a:ext uri="{FF2B5EF4-FFF2-40B4-BE49-F238E27FC236}">
                <a16:creationId xmlns:a16="http://schemas.microsoft.com/office/drawing/2014/main" id="{98B646B5-3118-5A11-C006-1012003885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FF885E-152A-18E5-A218-15C0960C1A91}"/>
              </a:ext>
            </a:extLst>
          </p:cNvPr>
          <p:cNvSpPr>
            <a:spLocks noGrp="1"/>
          </p:cNvSpPr>
          <p:nvPr>
            <p:ph type="sldNum" sz="quarter" idx="12"/>
          </p:nvPr>
        </p:nvSpPr>
        <p:spPr/>
        <p:txBody>
          <a:bodyPr/>
          <a:lstStyle/>
          <a:p>
            <a:fld id="{79DAF90C-55B6-435E-B941-A6814E70D0C0}" type="slidenum">
              <a:rPr lang="en-US" smtClean="0"/>
              <a:t>‹#›</a:t>
            </a:fld>
            <a:endParaRPr lang="en-US"/>
          </a:p>
        </p:txBody>
      </p:sp>
    </p:spTree>
    <p:extLst>
      <p:ext uri="{BB962C8B-B14F-4D97-AF65-F5344CB8AC3E}">
        <p14:creationId xmlns:p14="http://schemas.microsoft.com/office/powerpoint/2010/main" val="809847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6DE3-77E8-0BE2-3E23-8EEE658535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172C7C-5DE5-55D1-37FB-A42B22030D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8B736F-58E2-7869-17D1-E0CEFD34D558}"/>
              </a:ext>
            </a:extLst>
          </p:cNvPr>
          <p:cNvSpPr>
            <a:spLocks noGrp="1"/>
          </p:cNvSpPr>
          <p:nvPr>
            <p:ph type="dt" sz="half" idx="10"/>
          </p:nvPr>
        </p:nvSpPr>
        <p:spPr/>
        <p:txBody>
          <a:bodyPr/>
          <a:lstStyle/>
          <a:p>
            <a:fld id="{086D70E0-710E-453B-BA25-26B8EBDA0843}" type="datetimeFigureOut">
              <a:rPr lang="en-US" smtClean="0"/>
              <a:t>8/19/2022</a:t>
            </a:fld>
            <a:endParaRPr lang="en-US"/>
          </a:p>
        </p:txBody>
      </p:sp>
      <p:sp>
        <p:nvSpPr>
          <p:cNvPr id="5" name="Footer Placeholder 4">
            <a:extLst>
              <a:ext uri="{FF2B5EF4-FFF2-40B4-BE49-F238E27FC236}">
                <a16:creationId xmlns:a16="http://schemas.microsoft.com/office/drawing/2014/main" id="{227DB02A-48D5-00BC-039B-254FA1050F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F06244-0305-3367-D8F5-B8C1B4FD0B30}"/>
              </a:ext>
            </a:extLst>
          </p:cNvPr>
          <p:cNvSpPr>
            <a:spLocks noGrp="1"/>
          </p:cNvSpPr>
          <p:nvPr>
            <p:ph type="sldNum" sz="quarter" idx="12"/>
          </p:nvPr>
        </p:nvSpPr>
        <p:spPr/>
        <p:txBody>
          <a:bodyPr/>
          <a:lstStyle/>
          <a:p>
            <a:fld id="{79DAF90C-55B6-435E-B941-A6814E70D0C0}" type="slidenum">
              <a:rPr lang="en-US" smtClean="0"/>
              <a:t>‹#›</a:t>
            </a:fld>
            <a:endParaRPr lang="en-US"/>
          </a:p>
        </p:txBody>
      </p:sp>
    </p:spTree>
    <p:extLst>
      <p:ext uri="{BB962C8B-B14F-4D97-AF65-F5344CB8AC3E}">
        <p14:creationId xmlns:p14="http://schemas.microsoft.com/office/powerpoint/2010/main" val="2449029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02B87-DD65-6156-5DEC-BB6B79A18F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4AD76B-E039-2472-07C6-A43786181F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58521B-2FA3-A0E3-0C3B-BD89272E5C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938A1E-2010-EE83-3461-2753472726C6}"/>
              </a:ext>
            </a:extLst>
          </p:cNvPr>
          <p:cNvSpPr>
            <a:spLocks noGrp="1"/>
          </p:cNvSpPr>
          <p:nvPr>
            <p:ph type="dt" sz="half" idx="10"/>
          </p:nvPr>
        </p:nvSpPr>
        <p:spPr/>
        <p:txBody>
          <a:bodyPr/>
          <a:lstStyle/>
          <a:p>
            <a:fld id="{086D70E0-710E-453B-BA25-26B8EBDA0843}" type="datetimeFigureOut">
              <a:rPr lang="en-US" smtClean="0"/>
              <a:t>8/19/2022</a:t>
            </a:fld>
            <a:endParaRPr lang="en-US"/>
          </a:p>
        </p:txBody>
      </p:sp>
      <p:sp>
        <p:nvSpPr>
          <p:cNvPr id="6" name="Footer Placeholder 5">
            <a:extLst>
              <a:ext uri="{FF2B5EF4-FFF2-40B4-BE49-F238E27FC236}">
                <a16:creationId xmlns:a16="http://schemas.microsoft.com/office/drawing/2014/main" id="{FCFE212A-7CC6-5D11-C8CD-877ED2029E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89293D-1F11-7299-1085-2CFAA91BC55C}"/>
              </a:ext>
            </a:extLst>
          </p:cNvPr>
          <p:cNvSpPr>
            <a:spLocks noGrp="1"/>
          </p:cNvSpPr>
          <p:nvPr>
            <p:ph type="sldNum" sz="quarter" idx="12"/>
          </p:nvPr>
        </p:nvSpPr>
        <p:spPr/>
        <p:txBody>
          <a:bodyPr/>
          <a:lstStyle/>
          <a:p>
            <a:fld id="{79DAF90C-55B6-435E-B941-A6814E70D0C0}" type="slidenum">
              <a:rPr lang="en-US" smtClean="0"/>
              <a:t>‹#›</a:t>
            </a:fld>
            <a:endParaRPr lang="en-US"/>
          </a:p>
        </p:txBody>
      </p:sp>
    </p:spTree>
    <p:extLst>
      <p:ext uri="{BB962C8B-B14F-4D97-AF65-F5344CB8AC3E}">
        <p14:creationId xmlns:p14="http://schemas.microsoft.com/office/powerpoint/2010/main" val="1286561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7FF-DE19-2191-223C-81F3FB7EDC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89FE81-E648-5DD5-21C6-1EF1064E13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3D556F-E110-43DE-3F59-3EC632D4DC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E965BF-5532-562E-346D-0CA95B82F0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12BD3B-8E5A-3503-4F26-8293498EEC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0DA188-BF72-BB85-3966-6A0445AAFE85}"/>
              </a:ext>
            </a:extLst>
          </p:cNvPr>
          <p:cNvSpPr>
            <a:spLocks noGrp="1"/>
          </p:cNvSpPr>
          <p:nvPr>
            <p:ph type="dt" sz="half" idx="10"/>
          </p:nvPr>
        </p:nvSpPr>
        <p:spPr/>
        <p:txBody>
          <a:bodyPr/>
          <a:lstStyle/>
          <a:p>
            <a:fld id="{086D70E0-710E-453B-BA25-26B8EBDA0843}" type="datetimeFigureOut">
              <a:rPr lang="en-US" smtClean="0"/>
              <a:t>8/19/2022</a:t>
            </a:fld>
            <a:endParaRPr lang="en-US"/>
          </a:p>
        </p:txBody>
      </p:sp>
      <p:sp>
        <p:nvSpPr>
          <p:cNvPr id="8" name="Footer Placeholder 7">
            <a:extLst>
              <a:ext uri="{FF2B5EF4-FFF2-40B4-BE49-F238E27FC236}">
                <a16:creationId xmlns:a16="http://schemas.microsoft.com/office/drawing/2014/main" id="{EA8B95C9-3C89-3315-270B-2F1AA4B31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765671-BF41-53A7-1B7D-A89E256E7F7F}"/>
              </a:ext>
            </a:extLst>
          </p:cNvPr>
          <p:cNvSpPr>
            <a:spLocks noGrp="1"/>
          </p:cNvSpPr>
          <p:nvPr>
            <p:ph type="sldNum" sz="quarter" idx="12"/>
          </p:nvPr>
        </p:nvSpPr>
        <p:spPr/>
        <p:txBody>
          <a:bodyPr/>
          <a:lstStyle/>
          <a:p>
            <a:fld id="{79DAF90C-55B6-435E-B941-A6814E70D0C0}" type="slidenum">
              <a:rPr lang="en-US" smtClean="0"/>
              <a:t>‹#›</a:t>
            </a:fld>
            <a:endParaRPr lang="en-US"/>
          </a:p>
        </p:txBody>
      </p:sp>
    </p:spTree>
    <p:extLst>
      <p:ext uri="{BB962C8B-B14F-4D97-AF65-F5344CB8AC3E}">
        <p14:creationId xmlns:p14="http://schemas.microsoft.com/office/powerpoint/2010/main" val="3877379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DCB67-F705-8425-5F00-0D41080BE1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B13E1F-A390-46FC-F9CA-835DB51A6B7C}"/>
              </a:ext>
            </a:extLst>
          </p:cNvPr>
          <p:cNvSpPr>
            <a:spLocks noGrp="1"/>
          </p:cNvSpPr>
          <p:nvPr>
            <p:ph type="dt" sz="half" idx="10"/>
          </p:nvPr>
        </p:nvSpPr>
        <p:spPr/>
        <p:txBody>
          <a:bodyPr/>
          <a:lstStyle/>
          <a:p>
            <a:fld id="{086D70E0-710E-453B-BA25-26B8EBDA0843}" type="datetimeFigureOut">
              <a:rPr lang="en-US" smtClean="0"/>
              <a:t>8/19/2022</a:t>
            </a:fld>
            <a:endParaRPr lang="en-US"/>
          </a:p>
        </p:txBody>
      </p:sp>
      <p:sp>
        <p:nvSpPr>
          <p:cNvPr id="4" name="Footer Placeholder 3">
            <a:extLst>
              <a:ext uri="{FF2B5EF4-FFF2-40B4-BE49-F238E27FC236}">
                <a16:creationId xmlns:a16="http://schemas.microsoft.com/office/drawing/2014/main" id="{F85540D0-F9AD-8235-4B1C-83F92A8A20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AD3064-E668-CBAC-C77D-C11C1F60829B}"/>
              </a:ext>
            </a:extLst>
          </p:cNvPr>
          <p:cNvSpPr>
            <a:spLocks noGrp="1"/>
          </p:cNvSpPr>
          <p:nvPr>
            <p:ph type="sldNum" sz="quarter" idx="12"/>
          </p:nvPr>
        </p:nvSpPr>
        <p:spPr/>
        <p:txBody>
          <a:bodyPr/>
          <a:lstStyle/>
          <a:p>
            <a:fld id="{79DAF90C-55B6-435E-B941-A6814E70D0C0}" type="slidenum">
              <a:rPr lang="en-US" smtClean="0"/>
              <a:t>‹#›</a:t>
            </a:fld>
            <a:endParaRPr lang="en-US"/>
          </a:p>
        </p:txBody>
      </p:sp>
    </p:spTree>
    <p:extLst>
      <p:ext uri="{BB962C8B-B14F-4D97-AF65-F5344CB8AC3E}">
        <p14:creationId xmlns:p14="http://schemas.microsoft.com/office/powerpoint/2010/main" val="1378097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7D7236-F27C-0FA9-D1EB-B0385C187005}"/>
              </a:ext>
            </a:extLst>
          </p:cNvPr>
          <p:cNvSpPr>
            <a:spLocks noGrp="1"/>
          </p:cNvSpPr>
          <p:nvPr>
            <p:ph type="dt" sz="half" idx="10"/>
          </p:nvPr>
        </p:nvSpPr>
        <p:spPr/>
        <p:txBody>
          <a:bodyPr/>
          <a:lstStyle/>
          <a:p>
            <a:fld id="{086D70E0-710E-453B-BA25-26B8EBDA0843}" type="datetimeFigureOut">
              <a:rPr lang="en-US" smtClean="0"/>
              <a:t>8/19/2022</a:t>
            </a:fld>
            <a:endParaRPr lang="en-US"/>
          </a:p>
        </p:txBody>
      </p:sp>
      <p:sp>
        <p:nvSpPr>
          <p:cNvPr id="3" name="Footer Placeholder 2">
            <a:extLst>
              <a:ext uri="{FF2B5EF4-FFF2-40B4-BE49-F238E27FC236}">
                <a16:creationId xmlns:a16="http://schemas.microsoft.com/office/drawing/2014/main" id="{F9CAEDFA-2C9A-6A05-52A8-D6A7D360FE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EA66FA-50F5-A0FA-910F-FB773829093D}"/>
              </a:ext>
            </a:extLst>
          </p:cNvPr>
          <p:cNvSpPr>
            <a:spLocks noGrp="1"/>
          </p:cNvSpPr>
          <p:nvPr>
            <p:ph type="sldNum" sz="quarter" idx="12"/>
          </p:nvPr>
        </p:nvSpPr>
        <p:spPr/>
        <p:txBody>
          <a:bodyPr/>
          <a:lstStyle/>
          <a:p>
            <a:fld id="{79DAF90C-55B6-435E-B941-A6814E70D0C0}" type="slidenum">
              <a:rPr lang="en-US" smtClean="0"/>
              <a:t>‹#›</a:t>
            </a:fld>
            <a:endParaRPr lang="en-US"/>
          </a:p>
        </p:txBody>
      </p:sp>
    </p:spTree>
    <p:extLst>
      <p:ext uri="{BB962C8B-B14F-4D97-AF65-F5344CB8AC3E}">
        <p14:creationId xmlns:p14="http://schemas.microsoft.com/office/powerpoint/2010/main" val="3831572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F923B-A474-D473-8255-0D2B4FA89F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7D1035-787F-25C1-F582-8033F6F085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AF1FC5-084A-D911-2ED2-97C477895D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277E2A-86B2-664F-1619-B96CABB35FF2}"/>
              </a:ext>
            </a:extLst>
          </p:cNvPr>
          <p:cNvSpPr>
            <a:spLocks noGrp="1"/>
          </p:cNvSpPr>
          <p:nvPr>
            <p:ph type="dt" sz="half" idx="10"/>
          </p:nvPr>
        </p:nvSpPr>
        <p:spPr/>
        <p:txBody>
          <a:bodyPr/>
          <a:lstStyle/>
          <a:p>
            <a:fld id="{086D70E0-710E-453B-BA25-26B8EBDA0843}" type="datetimeFigureOut">
              <a:rPr lang="en-US" smtClean="0"/>
              <a:t>8/19/2022</a:t>
            </a:fld>
            <a:endParaRPr lang="en-US"/>
          </a:p>
        </p:txBody>
      </p:sp>
      <p:sp>
        <p:nvSpPr>
          <p:cNvPr id="6" name="Footer Placeholder 5">
            <a:extLst>
              <a:ext uri="{FF2B5EF4-FFF2-40B4-BE49-F238E27FC236}">
                <a16:creationId xmlns:a16="http://schemas.microsoft.com/office/drawing/2014/main" id="{1972B20D-6A01-7C9F-2E85-F511A0E4C0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26E7F9-452C-0F42-ED87-99A94664B0E7}"/>
              </a:ext>
            </a:extLst>
          </p:cNvPr>
          <p:cNvSpPr>
            <a:spLocks noGrp="1"/>
          </p:cNvSpPr>
          <p:nvPr>
            <p:ph type="sldNum" sz="quarter" idx="12"/>
          </p:nvPr>
        </p:nvSpPr>
        <p:spPr/>
        <p:txBody>
          <a:bodyPr/>
          <a:lstStyle/>
          <a:p>
            <a:fld id="{79DAF90C-55B6-435E-B941-A6814E70D0C0}" type="slidenum">
              <a:rPr lang="en-US" smtClean="0"/>
              <a:t>‹#›</a:t>
            </a:fld>
            <a:endParaRPr lang="en-US"/>
          </a:p>
        </p:txBody>
      </p:sp>
    </p:spTree>
    <p:extLst>
      <p:ext uri="{BB962C8B-B14F-4D97-AF65-F5344CB8AC3E}">
        <p14:creationId xmlns:p14="http://schemas.microsoft.com/office/powerpoint/2010/main" val="602971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214C2-1F19-7A8D-12C0-99D55BF135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45EAB2-2964-AAF8-8513-0B06BE3D44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C00A0F-6348-84EA-3720-F8A1478A16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120456-9F35-ED8E-B3CC-7CCD999188DF}"/>
              </a:ext>
            </a:extLst>
          </p:cNvPr>
          <p:cNvSpPr>
            <a:spLocks noGrp="1"/>
          </p:cNvSpPr>
          <p:nvPr>
            <p:ph type="dt" sz="half" idx="10"/>
          </p:nvPr>
        </p:nvSpPr>
        <p:spPr/>
        <p:txBody>
          <a:bodyPr/>
          <a:lstStyle/>
          <a:p>
            <a:fld id="{086D70E0-710E-453B-BA25-26B8EBDA0843}" type="datetimeFigureOut">
              <a:rPr lang="en-US" smtClean="0"/>
              <a:t>8/19/2022</a:t>
            </a:fld>
            <a:endParaRPr lang="en-US"/>
          </a:p>
        </p:txBody>
      </p:sp>
      <p:sp>
        <p:nvSpPr>
          <p:cNvPr id="6" name="Footer Placeholder 5">
            <a:extLst>
              <a:ext uri="{FF2B5EF4-FFF2-40B4-BE49-F238E27FC236}">
                <a16:creationId xmlns:a16="http://schemas.microsoft.com/office/drawing/2014/main" id="{D0142925-C4ED-8840-715B-1C5423B0C7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EF89A4-C14A-F54E-F39E-F620A242EDC0}"/>
              </a:ext>
            </a:extLst>
          </p:cNvPr>
          <p:cNvSpPr>
            <a:spLocks noGrp="1"/>
          </p:cNvSpPr>
          <p:nvPr>
            <p:ph type="sldNum" sz="quarter" idx="12"/>
          </p:nvPr>
        </p:nvSpPr>
        <p:spPr/>
        <p:txBody>
          <a:bodyPr/>
          <a:lstStyle/>
          <a:p>
            <a:fld id="{79DAF90C-55B6-435E-B941-A6814E70D0C0}" type="slidenum">
              <a:rPr lang="en-US" smtClean="0"/>
              <a:t>‹#›</a:t>
            </a:fld>
            <a:endParaRPr lang="en-US"/>
          </a:p>
        </p:txBody>
      </p:sp>
    </p:spTree>
    <p:extLst>
      <p:ext uri="{BB962C8B-B14F-4D97-AF65-F5344CB8AC3E}">
        <p14:creationId xmlns:p14="http://schemas.microsoft.com/office/powerpoint/2010/main" val="1369390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E3D412-042F-9938-A0E9-8B4E665207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567D3C-6435-C75E-DBC9-DD4F96FCA3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6B3CEF-2931-8642-A0F7-601ED9FD34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6D70E0-710E-453B-BA25-26B8EBDA0843}" type="datetimeFigureOut">
              <a:rPr lang="en-US" smtClean="0"/>
              <a:t>8/19/2022</a:t>
            </a:fld>
            <a:endParaRPr lang="en-US"/>
          </a:p>
        </p:txBody>
      </p:sp>
      <p:sp>
        <p:nvSpPr>
          <p:cNvPr id="5" name="Footer Placeholder 4">
            <a:extLst>
              <a:ext uri="{FF2B5EF4-FFF2-40B4-BE49-F238E27FC236}">
                <a16:creationId xmlns:a16="http://schemas.microsoft.com/office/drawing/2014/main" id="{C1A2C799-F5C3-2256-D79C-701BE4E192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FD4C20-6FB4-1090-A0A0-257878B961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DAF90C-55B6-435E-B941-A6814E70D0C0}" type="slidenum">
              <a:rPr lang="en-US" smtClean="0"/>
              <a:t>‹#›</a:t>
            </a:fld>
            <a:endParaRPr lang="en-US"/>
          </a:p>
        </p:txBody>
      </p:sp>
    </p:spTree>
    <p:extLst>
      <p:ext uri="{BB962C8B-B14F-4D97-AF65-F5344CB8AC3E}">
        <p14:creationId xmlns:p14="http://schemas.microsoft.com/office/powerpoint/2010/main" val="882396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b">
            <a:normAutofit/>
          </a:bodyPr>
          <a:lstStyle>
            <a:lvl1pPr algn="ctr">
              <a:defRPr sz="6000"/>
            </a:lvl1pPr>
          </a:lstStyle>
          <a:p>
            <a:r>
              <a:rPr lang="en-US"/>
              <a:t>Click to edit Master title style</a:t>
            </a:r>
          </a:p>
        </p:txBody>
      </p:sp>
      <p:sp>
        <p:nvSpPr>
          <p:cNvPr id="3" name="Subtitle 2"/>
          <p:cNvSpPr>
            <a:spLocks noGrp="1"/>
          </p:cNvSpPr>
          <p:nvPr>
            <p:ph type="subTitle" idx="1"/>
          </p:nvPr>
        </p:nvSpPr>
        <p:spPr/>
        <p:txBody>
          <a:bodyPr>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Footer Placeholder 4"/>
          <p:cNvSpPr>
            <a:spLocks noGrp="1"/>
          </p:cNvSpPr>
          <p:nvPr>
            <p:ph type="ftr" sz="quarter" idx="11"/>
          </p:nvPr>
        </p:nvSpPr>
        <p:spPr/>
        <p:txBody>
          <a:bodyPr/>
          <a:lstStyle/>
          <a:p>
            <a:r>
              <a:rPr lang="en-IN"/>
              <a:t>Mahesh Bhanushali, DR.V.N.BRIMS</a:t>
            </a:r>
          </a:p>
        </p:txBody>
      </p:sp>
      <p:grpSp>
        <p:nvGrpSpPr>
          <p:cNvPr id="5" name="Group 4"/>
          <p:cNvGrpSpPr/>
          <p:nvPr/>
        </p:nvGrpSpPr>
        <p:grpSpPr>
          <a:xfrm>
            <a:off x="1523948" y="0"/>
            <a:ext cx="9144052" cy="6858000"/>
            <a:chOff x="-635052" y="-635000"/>
            <a:chExt cx="9144052" cy="6858000"/>
          </a:xfrm>
        </p:grpSpPr>
        <p:sp>
          <p:nvSpPr>
            <p:cNvPr id="6" name="New shape"/>
            <p:cNvSpPr/>
            <p:nvPr/>
          </p:nvSpPr>
          <p:spPr>
            <a:xfrm>
              <a:off x="-635000" y="-635000"/>
              <a:ext cx="9144000" cy="6858000"/>
            </a:xfrm>
            <a:custGeom>
              <a:avLst/>
              <a:gdLst/>
              <a:ahLst/>
              <a:cxnLst/>
              <a:rect l="l" t="t" r="r" b="b"/>
              <a:pathLst>
                <a:path w="9144000" h="6858000">
                  <a:moveTo>
                    <a:pt x="0" y="0"/>
                  </a:moveTo>
                  <a:lnTo>
                    <a:pt x="9144000" y="0"/>
                  </a:lnTo>
                  <a:lnTo>
                    <a:pt x="9144000" y="6858000"/>
                  </a:lnTo>
                  <a:lnTo>
                    <a:pt x="0" y="6858000"/>
                  </a:lnTo>
                  <a:close/>
                </a:path>
              </a:pathLst>
            </a:custGeom>
            <a:solidFill>
              <a:srgbClr val="FFFFFF">
                <a:alpha val="100000"/>
              </a:srgbClr>
            </a:solidFill>
          </p:spPr>
          <p:txBody>
            <a:bodyPr rtlCol="0" anchor="ctr"/>
            <a:lstStyle/>
            <a:p>
              <a:pPr algn="ctr"/>
              <a:endParaRPr/>
            </a:p>
          </p:txBody>
        </p:sp>
        <p:sp>
          <p:nvSpPr>
            <p:cNvPr id="7" name="New shape"/>
            <p:cNvSpPr/>
            <p:nvPr/>
          </p:nvSpPr>
          <p:spPr>
            <a:xfrm>
              <a:off x="-635000" y="203200"/>
              <a:ext cx="9144000" cy="4343400"/>
            </a:xfrm>
            <a:custGeom>
              <a:avLst/>
              <a:gdLst/>
              <a:ahLst/>
              <a:cxnLst/>
              <a:rect l="l" t="t" r="r" b="b"/>
              <a:pathLst>
                <a:path w="9144000" h="4343400">
                  <a:moveTo>
                    <a:pt x="0" y="0"/>
                  </a:moveTo>
                  <a:lnTo>
                    <a:pt x="9144000" y="0"/>
                  </a:lnTo>
                  <a:lnTo>
                    <a:pt x="9144000" y="4343400"/>
                  </a:lnTo>
                  <a:lnTo>
                    <a:pt x="0" y="4343400"/>
                  </a:lnTo>
                  <a:close/>
                </a:path>
              </a:pathLst>
            </a:custGeom>
            <a:solidFill>
              <a:srgbClr val="800000">
                <a:alpha val="100000"/>
              </a:srgbClr>
            </a:solidFill>
          </p:spPr>
          <p:txBody>
            <a:bodyPr rtlCol="0" anchor="ctr"/>
            <a:lstStyle/>
            <a:p>
              <a:pPr algn="ctr"/>
              <a:endParaRPr/>
            </a:p>
          </p:txBody>
        </p:sp>
        <p:sp>
          <p:nvSpPr>
            <p:cNvPr id="8" name="New shape"/>
            <p:cNvSpPr/>
            <p:nvPr/>
          </p:nvSpPr>
          <p:spPr>
            <a:xfrm>
              <a:off x="-635045" y="203182"/>
              <a:ext cx="7465568" cy="1424178"/>
            </a:xfrm>
            <a:custGeom>
              <a:avLst/>
              <a:gdLst/>
              <a:ahLst/>
              <a:cxnLst/>
              <a:rect l="l" t="t" r="r" b="b"/>
              <a:pathLst>
                <a:path w="7465568" h="1424177">
                  <a:moveTo>
                    <a:pt x="0" y="0"/>
                  </a:moveTo>
                  <a:lnTo>
                    <a:pt x="7465568" y="0"/>
                  </a:lnTo>
                  <a:lnTo>
                    <a:pt x="0" y="1424177"/>
                  </a:lnTo>
                  <a:close/>
                </a:path>
              </a:pathLst>
            </a:custGeom>
            <a:solidFill>
              <a:srgbClr val="A9D18E">
                <a:alpha val="100000"/>
              </a:srgbClr>
            </a:solidFill>
          </p:spPr>
          <p:txBody>
            <a:bodyPr rtlCol="0" anchor="ctr"/>
            <a:lstStyle/>
            <a:p>
              <a:pPr algn="ctr"/>
              <a:endParaRPr/>
            </a:p>
          </p:txBody>
        </p:sp>
        <p:sp>
          <p:nvSpPr>
            <p:cNvPr id="9" name="New shape"/>
            <p:cNvSpPr/>
            <p:nvPr/>
          </p:nvSpPr>
          <p:spPr>
            <a:xfrm>
              <a:off x="-635000" y="203200"/>
              <a:ext cx="1524000" cy="3810000"/>
            </a:xfrm>
            <a:custGeom>
              <a:avLst/>
              <a:gdLst/>
              <a:ahLst/>
              <a:cxnLst/>
              <a:rect l="l" t="t" r="r" b="b"/>
              <a:pathLst>
                <a:path w="1524000" h="3810000">
                  <a:moveTo>
                    <a:pt x="0" y="0"/>
                  </a:moveTo>
                  <a:lnTo>
                    <a:pt x="1524000" y="0"/>
                  </a:lnTo>
                  <a:lnTo>
                    <a:pt x="0" y="3810000"/>
                  </a:lnTo>
                  <a:close/>
                </a:path>
              </a:pathLst>
            </a:custGeom>
            <a:solidFill>
              <a:srgbClr val="843C0B">
                <a:alpha val="66000"/>
                <a:alpha val="66000"/>
              </a:srgbClr>
            </a:solidFill>
          </p:spPr>
          <p:txBody>
            <a:bodyPr rtlCol="0" anchor="ctr"/>
            <a:lstStyle/>
            <a:p>
              <a:pPr algn="ctr"/>
              <a:endParaRPr/>
            </a:p>
          </p:txBody>
        </p:sp>
        <p:sp>
          <p:nvSpPr>
            <p:cNvPr id="10" name="New shape"/>
            <p:cNvSpPr/>
            <p:nvPr/>
          </p:nvSpPr>
          <p:spPr>
            <a:xfrm>
              <a:off x="-635052" y="279346"/>
              <a:ext cx="9144000" cy="1249934"/>
            </a:xfrm>
            <a:custGeom>
              <a:avLst/>
              <a:gdLst/>
              <a:ahLst/>
              <a:cxnLst/>
              <a:rect l="l" t="t" r="r" b="b"/>
              <a:pathLst>
                <a:path w="9144000" h="1249934">
                  <a:moveTo>
                    <a:pt x="9144000" y="0"/>
                  </a:moveTo>
                  <a:lnTo>
                    <a:pt x="9144000" y="1249934"/>
                  </a:lnTo>
                  <a:lnTo>
                    <a:pt x="0" y="1249934"/>
                  </a:lnTo>
                  <a:lnTo>
                    <a:pt x="0" y="1109471"/>
                  </a:lnTo>
                  <a:lnTo>
                    <a:pt x="9144000" y="0"/>
                  </a:lnTo>
                  <a:close/>
                </a:path>
              </a:pathLst>
            </a:custGeom>
            <a:solidFill>
              <a:srgbClr val="4472C4">
                <a:alpha val="65000"/>
                <a:alpha val="65000"/>
              </a:srgbClr>
            </a:solidFill>
          </p:spPr>
          <p:txBody>
            <a:bodyPr rtlCol="0" anchor="ctr"/>
            <a:lstStyle/>
            <a:p>
              <a:pPr algn="ctr"/>
              <a:endParaRPr/>
            </a:p>
          </p:txBody>
        </p:sp>
        <p:sp>
          <p:nvSpPr>
            <p:cNvPr id="11" name="New shape"/>
            <p:cNvSpPr/>
            <p:nvPr/>
          </p:nvSpPr>
          <p:spPr>
            <a:xfrm>
              <a:off x="-569470" y="203196"/>
              <a:ext cx="9078468" cy="1645412"/>
            </a:xfrm>
            <a:custGeom>
              <a:avLst/>
              <a:gdLst/>
              <a:ahLst/>
              <a:cxnLst/>
              <a:rect l="l" t="t" r="r" b="b"/>
              <a:pathLst>
                <a:path w="9078468" h="1645412">
                  <a:moveTo>
                    <a:pt x="9078468" y="0"/>
                  </a:moveTo>
                  <a:lnTo>
                    <a:pt x="9078468" y="1645412"/>
                  </a:lnTo>
                  <a:lnTo>
                    <a:pt x="0" y="0"/>
                  </a:lnTo>
                  <a:close/>
                </a:path>
              </a:pathLst>
            </a:custGeom>
            <a:solidFill>
              <a:srgbClr val="843C0B">
                <a:alpha val="66000"/>
                <a:alpha val="66000"/>
              </a:srgbClr>
            </a:solidFill>
          </p:spPr>
          <p:txBody>
            <a:bodyPr rtlCol="0" anchor="ctr"/>
            <a:lstStyle/>
            <a:p>
              <a:pPr algn="ctr"/>
              <a:endParaRPr/>
            </a:p>
          </p:txBody>
        </p:sp>
        <p:sp>
          <p:nvSpPr>
            <p:cNvPr id="12" name="New shape"/>
            <p:cNvSpPr/>
            <p:nvPr/>
          </p:nvSpPr>
          <p:spPr>
            <a:xfrm>
              <a:off x="-635000" y="127000"/>
              <a:ext cx="9144000" cy="1524000"/>
            </a:xfrm>
            <a:custGeom>
              <a:avLst/>
              <a:gdLst/>
              <a:ahLst/>
              <a:cxnLst/>
              <a:rect l="l" t="t" r="r" b="b"/>
              <a:pathLst>
                <a:path w="9144000" h="1524000">
                  <a:moveTo>
                    <a:pt x="0" y="1524000"/>
                  </a:moveTo>
                  <a:lnTo>
                    <a:pt x="0" y="0"/>
                  </a:lnTo>
                  <a:lnTo>
                    <a:pt x="9144000" y="1524000"/>
                  </a:lnTo>
                  <a:close/>
                </a:path>
              </a:pathLst>
            </a:custGeom>
            <a:solidFill>
              <a:srgbClr val="843C0B">
                <a:alpha val="66000"/>
                <a:alpha val="66000"/>
              </a:srgbClr>
            </a:solidFill>
          </p:spPr>
          <p:txBody>
            <a:bodyPr rtlCol="0" anchor="ctr"/>
            <a:lstStyle/>
            <a:p>
              <a:pPr algn="ctr"/>
              <a:endParaRPr/>
            </a:p>
          </p:txBody>
        </p:sp>
        <p:sp>
          <p:nvSpPr>
            <p:cNvPr id="13" name="New shape"/>
            <p:cNvSpPr/>
            <p:nvPr/>
          </p:nvSpPr>
          <p:spPr>
            <a:xfrm>
              <a:off x="529616" y="1737742"/>
              <a:ext cx="5880841" cy="1015663"/>
            </a:xfrm>
            <a:prstGeom prst="rect">
              <a:avLst/>
            </a:prstGeom>
          </p:spPr>
          <p:txBody>
            <a:bodyPr wrap="none" rtlCol="0" anchor="t">
              <a:spAutoFit/>
            </a:bodyPr>
            <a:lstStyle/>
            <a:p>
              <a:pPr algn="l"/>
              <a:r>
                <a:rPr sz="6000">
                  <a:solidFill>
                    <a:srgbClr val="FFFFFF"/>
                  </a:solidFill>
                  <a:latin typeface="Play"/>
                </a:rPr>
                <a:t>Linear Programing</a:t>
              </a:r>
              <a:endParaRPr sz="6000" dirty="0">
                <a:solidFill>
                  <a:srgbClr val="FFFFFF"/>
                </a:solidFill>
                <a:latin typeface="Play"/>
              </a:endParaRPr>
            </a:p>
          </p:txBody>
        </p:sp>
        <p:sp>
          <p:nvSpPr>
            <p:cNvPr id="14" name="New shape"/>
            <p:cNvSpPr/>
            <p:nvPr/>
          </p:nvSpPr>
          <p:spPr>
            <a:xfrm>
              <a:off x="3601085" y="-572643"/>
              <a:ext cx="671831" cy="729869"/>
            </a:xfrm>
            <a:custGeom>
              <a:avLst/>
              <a:gdLst/>
              <a:ahLst/>
              <a:cxnLst/>
              <a:rect l="l" t="t" r="r" b="b"/>
              <a:pathLst>
                <a:path w="671830" h="729869">
                  <a:moveTo>
                    <a:pt x="0" y="0"/>
                  </a:moveTo>
                  <a:lnTo>
                    <a:pt x="671830" y="0"/>
                  </a:lnTo>
                  <a:lnTo>
                    <a:pt x="671830" y="729869"/>
                  </a:lnTo>
                  <a:lnTo>
                    <a:pt x="0" y="729869"/>
                  </a:lnTo>
                  <a:close/>
                </a:path>
              </a:pathLst>
            </a:custGeom>
            <a:blipFill>
              <a:blip r:embed="rId2"/>
              <a:stretch>
                <a:fillRect/>
              </a:stretch>
            </a:blipFill>
          </p:spPr>
          <p:txBody>
            <a:bodyPr rtlCol="0" anchor="ctr"/>
            <a:lstStyle/>
            <a:p>
              <a:pPr algn="ctr"/>
              <a:endParaRPr/>
            </a:p>
          </p:txBody>
        </p:sp>
        <p:sp>
          <p:nvSpPr>
            <p:cNvPr id="15" name="New shape"/>
            <p:cNvSpPr/>
            <p:nvPr/>
          </p:nvSpPr>
          <p:spPr>
            <a:xfrm>
              <a:off x="1311809" y="4647573"/>
              <a:ext cx="4664867" cy="584775"/>
            </a:xfrm>
            <a:prstGeom prst="rect">
              <a:avLst/>
            </a:prstGeom>
          </p:spPr>
          <p:txBody>
            <a:bodyPr wrap="none" rtlCol="0" anchor="t">
              <a:spAutoFit/>
            </a:bodyPr>
            <a:lstStyle/>
            <a:p>
              <a:pPr algn="l"/>
              <a:r>
                <a:rPr sz="3200">
                  <a:solidFill>
                    <a:srgbClr val="000000"/>
                  </a:solidFill>
                  <a:latin typeface="Play"/>
                </a:rPr>
                <a:t>Prof.Mahesh M Bhanushali</a:t>
              </a:r>
            </a:p>
          </p:txBody>
        </p:sp>
        <p:sp>
          <p:nvSpPr>
            <p:cNvPr id="16" name="New shape"/>
            <p:cNvSpPr/>
            <p:nvPr/>
          </p:nvSpPr>
          <p:spPr>
            <a:xfrm>
              <a:off x="2651760" y="5754536"/>
              <a:ext cx="2340384" cy="276999"/>
            </a:xfrm>
            <a:prstGeom prst="rect">
              <a:avLst/>
            </a:prstGeom>
          </p:spPr>
          <p:txBody>
            <a:bodyPr wrap="none" rtlCol="0" anchor="t">
              <a:spAutoFit/>
            </a:bodyPr>
            <a:lstStyle/>
            <a:p>
              <a:pPr algn="l"/>
              <a:r>
                <a:rPr sz="1200">
                  <a:solidFill>
                    <a:srgbClr val="898989"/>
                  </a:solidFill>
                  <a:latin typeface="Play"/>
                </a:rPr>
                <a:t>Mahesh Bhanushali, DR.V.N.BRIMS</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7DD9D0-E8F6-4244-8AA9-91A22F1A8D03}"/>
              </a:ext>
            </a:extLst>
          </p:cNvPr>
          <p:cNvSpPr>
            <a:spLocks noGrp="1"/>
          </p:cNvSpPr>
          <p:nvPr>
            <p:ph idx="1"/>
          </p:nvPr>
        </p:nvSpPr>
        <p:spPr>
          <a:xfrm>
            <a:off x="2152650" y="710215"/>
            <a:ext cx="7886700" cy="5646137"/>
          </a:xfrm>
        </p:spPr>
        <p:txBody>
          <a:bodyPr>
            <a:normAutofit lnSpcReduction="10000"/>
          </a:bodyPr>
          <a:lstStyle/>
          <a:p>
            <a:pPr marL="0" indent="0">
              <a:buNone/>
            </a:pPr>
            <a:r>
              <a:rPr lang="fr-FR" sz="1800">
                <a:solidFill>
                  <a:srgbClr val="231F20"/>
                </a:solidFill>
                <a:latin typeface="Times New Roman" panose="02020603050405020304" pitchFamily="18" charset="0"/>
              </a:rPr>
              <a:t>x + y ≤ 60 (storage constraint)</a:t>
            </a:r>
          </a:p>
          <a:p>
            <a:pPr marL="0" indent="0">
              <a:buNone/>
            </a:pPr>
            <a:endParaRPr lang="fr-FR" sz="1800">
              <a:solidFill>
                <a:srgbClr val="231F20"/>
              </a:solidFill>
              <a:latin typeface="Times New Roman" panose="02020603050405020304" pitchFamily="18" charset="0"/>
            </a:endParaRPr>
          </a:p>
          <a:p>
            <a:pPr marL="0" indent="0">
              <a:buNone/>
            </a:pPr>
            <a:r>
              <a:rPr lang="en-US" sz="1800">
                <a:solidFill>
                  <a:srgbClr val="231F20"/>
                </a:solidFill>
                <a:latin typeface="Times New Roman" panose="02020603050405020304" pitchFamily="18" charset="0"/>
              </a:rPr>
              <a:t>The dealer wants to invest in such a way so as to maximise his profit, say, Z which stated as a function of x and y is given by </a:t>
            </a:r>
          </a:p>
          <a:p>
            <a:pPr marL="0" indent="0">
              <a:buNone/>
            </a:pPr>
            <a:r>
              <a:rPr lang="en-US" sz="1800">
                <a:solidFill>
                  <a:srgbClr val="231F20"/>
                </a:solidFill>
                <a:latin typeface="Times New Roman" panose="02020603050405020304" pitchFamily="18" charset="0"/>
              </a:rPr>
              <a:t>Z = 250x + 75y (called objective function) </a:t>
            </a:r>
          </a:p>
          <a:p>
            <a:pPr marL="0" indent="0">
              <a:buNone/>
            </a:pPr>
            <a:r>
              <a:rPr lang="en-US" sz="1800">
                <a:solidFill>
                  <a:srgbClr val="231F20"/>
                </a:solidFill>
                <a:latin typeface="Times New Roman" panose="02020603050405020304" pitchFamily="18" charset="0"/>
              </a:rPr>
              <a:t>Z1 = 250*0 + 75*60 = 4500</a:t>
            </a:r>
          </a:p>
          <a:p>
            <a:pPr marL="0" indent="0">
              <a:buNone/>
            </a:pPr>
            <a:r>
              <a:rPr lang="en-US" sz="1800">
                <a:solidFill>
                  <a:srgbClr val="231F20"/>
                </a:solidFill>
                <a:latin typeface="Times New Roman" panose="02020603050405020304" pitchFamily="18" charset="0"/>
              </a:rPr>
              <a:t>Z2= 250*10 + 75*50= 6250</a:t>
            </a:r>
          </a:p>
          <a:p>
            <a:pPr marL="0" indent="0">
              <a:buNone/>
            </a:pPr>
            <a:r>
              <a:rPr lang="en-US" sz="1800">
                <a:solidFill>
                  <a:srgbClr val="231F20"/>
                </a:solidFill>
                <a:latin typeface="Times New Roman" panose="02020603050405020304" pitchFamily="18" charset="0"/>
              </a:rPr>
              <a:t>z3= 250*20 + 75*0= 5000</a:t>
            </a:r>
          </a:p>
          <a:p>
            <a:pPr marL="0" indent="0">
              <a:buNone/>
            </a:pPr>
            <a:r>
              <a:rPr lang="en-US" sz="1800">
                <a:solidFill>
                  <a:srgbClr val="231F20"/>
                </a:solidFill>
                <a:latin typeface="Times New Roman" panose="02020603050405020304" pitchFamily="18" charset="0"/>
              </a:rPr>
              <a:t>Mathematically, the given problems now reduces to: </a:t>
            </a:r>
          </a:p>
          <a:p>
            <a:pPr marL="0" indent="0">
              <a:buNone/>
            </a:pPr>
            <a:r>
              <a:rPr lang="en-US" sz="1800" err="1">
                <a:solidFill>
                  <a:srgbClr val="231F20"/>
                </a:solidFill>
                <a:latin typeface="Times New Roman" panose="02020603050405020304" pitchFamily="18" charset="0"/>
              </a:rPr>
              <a:t>Maximise Z = 250x + 75y </a:t>
            </a:r>
          </a:p>
          <a:p>
            <a:pPr marL="0" indent="0">
              <a:buNone/>
            </a:pPr>
            <a:r>
              <a:rPr lang="en-US" sz="1800">
                <a:solidFill>
                  <a:srgbClr val="231F20"/>
                </a:solidFill>
                <a:latin typeface="Times New Roman" panose="02020603050405020304" pitchFamily="18" charset="0"/>
              </a:rPr>
              <a:t>subject to the constraints: </a:t>
            </a:r>
          </a:p>
          <a:p>
            <a:pPr marL="0" indent="0">
              <a:buNone/>
            </a:pPr>
            <a:r>
              <a:rPr lang="en-US" sz="1800">
                <a:solidFill>
                  <a:srgbClr val="231F20"/>
                </a:solidFill>
                <a:latin typeface="Times New Roman" panose="02020603050405020304" pitchFamily="18" charset="0"/>
              </a:rPr>
              <a:t>5x + y ≤ 100 </a:t>
            </a:r>
          </a:p>
          <a:p>
            <a:pPr marL="0" indent="0">
              <a:buNone/>
            </a:pPr>
            <a:r>
              <a:rPr lang="en-US" sz="1800">
                <a:solidFill>
                  <a:srgbClr val="231F20"/>
                </a:solidFill>
                <a:latin typeface="Times New Roman" panose="02020603050405020304" pitchFamily="18" charset="0"/>
              </a:rPr>
              <a:t>x + y ≤ 60 </a:t>
            </a:r>
          </a:p>
          <a:p>
            <a:pPr marL="0" indent="0">
              <a:buNone/>
            </a:pPr>
            <a:r>
              <a:rPr lang="en-US" sz="1800">
                <a:solidFill>
                  <a:srgbClr val="231F20"/>
                </a:solidFill>
                <a:latin typeface="Times New Roman" panose="02020603050405020304" pitchFamily="18" charset="0"/>
              </a:rPr>
              <a:t>X = 2Y</a:t>
            </a:r>
          </a:p>
          <a:p>
            <a:pPr marL="0" indent="0">
              <a:buNone/>
            </a:pPr>
            <a:r>
              <a:rPr lang="en-US" sz="1800">
                <a:solidFill>
                  <a:srgbClr val="231F20"/>
                </a:solidFill>
                <a:latin typeface="Times New Roman" panose="02020603050405020304" pitchFamily="18" charset="0"/>
              </a:rPr>
              <a:t>X-2y = 0 </a:t>
            </a:r>
          </a:p>
          <a:p>
            <a:pPr marL="0" indent="0">
              <a:buNone/>
            </a:pPr>
            <a:r>
              <a:rPr lang="en-US" sz="1800">
                <a:solidFill>
                  <a:srgbClr val="231F20"/>
                </a:solidFill>
                <a:latin typeface="Times New Roman" panose="02020603050405020304" pitchFamily="18" charset="0"/>
              </a:rPr>
              <a:t>x ≥ 0, y ≥ 0</a:t>
            </a:r>
          </a:p>
          <a:p>
            <a:pPr marL="0" indent="0">
              <a:buNone/>
            </a:pPr>
            <a:endParaRPr lang="en-US" sz="1800">
              <a:solidFill>
                <a:srgbClr val="231F20"/>
              </a:solidFill>
              <a:latin typeface="Times New Roman" panose="02020603050405020304" pitchFamily="18" charset="0"/>
            </a:endParaRPr>
          </a:p>
          <a:p>
            <a:pPr marL="0" indent="0">
              <a:buNone/>
            </a:pPr>
            <a:endParaRPr lang="en-IN" sz="1800">
              <a:solidFill>
                <a:srgbClr val="231F2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08A86CEF-7355-49BF-AD6A-ED817C46F6E1}"/>
              </a:ext>
            </a:extLst>
          </p:cNvPr>
          <p:cNvSpPr>
            <a:spLocks noGrp="1"/>
          </p:cNvSpPr>
          <p:nvPr>
            <p:ph type="ftr" sz="quarter" idx="11"/>
          </p:nvPr>
        </p:nvSpPr>
        <p:spPr/>
        <p:txBody>
          <a:bodyPr/>
          <a:lstStyle/>
          <a:p>
            <a:r>
              <a:rPr lang="en-IN"/>
              <a:t>Mahesh Bhanushali, DR.V.N.BRIMS</a:t>
            </a:r>
          </a:p>
        </p:txBody>
      </p:sp>
    </p:spTree>
    <p:extLst>
      <p:ext uri="{BB962C8B-B14F-4D97-AF65-F5344CB8AC3E}">
        <p14:creationId xmlns:p14="http://schemas.microsoft.com/office/powerpoint/2010/main" val="231256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46DFE-820B-4541-AFC9-2BFE839E0080}"/>
              </a:ext>
            </a:extLst>
          </p:cNvPr>
          <p:cNvSpPr>
            <a:spLocks noGrp="1"/>
          </p:cNvSpPr>
          <p:nvPr>
            <p:ph type="title"/>
          </p:nvPr>
        </p:nvSpPr>
        <p:spPr/>
        <p:txBody>
          <a:bodyPr/>
          <a:lstStyle/>
          <a:p>
            <a:r>
              <a:rPr lang="en-US" sz="1800">
                <a:latin typeface="+mn-lt"/>
              </a:rPr>
              <a:t>Graphical method of solving linear programming problems</a:t>
            </a:r>
            <a:endParaRPr lang="en-IN">
              <a:latin typeface="+mn-lt"/>
            </a:endParaRPr>
          </a:p>
        </p:txBody>
      </p:sp>
      <p:pic>
        <p:nvPicPr>
          <p:cNvPr id="6" name="Content Placeholder 5">
            <a:extLst>
              <a:ext uri="{FF2B5EF4-FFF2-40B4-BE49-F238E27FC236}">
                <a16:creationId xmlns:a16="http://schemas.microsoft.com/office/drawing/2014/main" id="{5092977F-7627-4257-B08C-DE6A40C62C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0630" y="1690689"/>
            <a:ext cx="4446409" cy="4351338"/>
          </a:xfrm>
        </p:spPr>
      </p:pic>
      <p:sp>
        <p:nvSpPr>
          <p:cNvPr id="4" name="Footer Placeholder 3">
            <a:extLst>
              <a:ext uri="{FF2B5EF4-FFF2-40B4-BE49-F238E27FC236}">
                <a16:creationId xmlns:a16="http://schemas.microsoft.com/office/drawing/2014/main" id="{2A2A4704-5041-44CC-BA38-CFAECAD9456B}"/>
              </a:ext>
            </a:extLst>
          </p:cNvPr>
          <p:cNvSpPr>
            <a:spLocks noGrp="1"/>
          </p:cNvSpPr>
          <p:nvPr>
            <p:ph type="ftr" sz="quarter" idx="11"/>
          </p:nvPr>
        </p:nvSpPr>
        <p:spPr/>
        <p:txBody>
          <a:bodyPr/>
          <a:lstStyle/>
          <a:p>
            <a:r>
              <a:rPr lang="en-IN"/>
              <a:t>Mahesh Bhanushali, DR.V.N.BRIMS</a:t>
            </a:r>
          </a:p>
        </p:txBody>
      </p:sp>
      <p:pic>
        <p:nvPicPr>
          <p:cNvPr id="7" name="Content Placeholder 5">
            <a:extLst>
              <a:ext uri="{FF2B5EF4-FFF2-40B4-BE49-F238E27FC236}">
                <a16:creationId xmlns:a16="http://schemas.microsoft.com/office/drawing/2014/main" id="{3489DB5D-F78F-4609-9627-DCF4356489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8422" y="2669444"/>
            <a:ext cx="4120903" cy="1519113"/>
          </a:xfrm>
          <a:prstGeom prst="rect">
            <a:avLst/>
          </a:prstGeom>
        </p:spPr>
      </p:pic>
    </p:spTree>
    <p:extLst>
      <p:ext uri="{BB962C8B-B14F-4D97-AF65-F5344CB8AC3E}">
        <p14:creationId xmlns:p14="http://schemas.microsoft.com/office/powerpoint/2010/main" val="3101730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1AC21-94C5-43CC-BACD-EB2E304F03C9}"/>
              </a:ext>
            </a:extLst>
          </p:cNvPr>
          <p:cNvSpPr>
            <a:spLocks noGrp="1"/>
          </p:cNvSpPr>
          <p:nvPr>
            <p:ph type="title"/>
          </p:nvPr>
        </p:nvSpPr>
        <p:spPr/>
        <p:txBody>
          <a:bodyPr>
            <a:normAutofit/>
          </a:bodyPr>
          <a:lstStyle/>
          <a:p>
            <a:r>
              <a:rPr lang="en-IN" sz="2800" b="1"/>
              <a:t>Lets us Excel Solver for solving these problems of Linear Programming  </a:t>
            </a:r>
          </a:p>
        </p:txBody>
      </p:sp>
      <p:sp>
        <p:nvSpPr>
          <p:cNvPr id="3" name="Content Placeholder 2">
            <a:extLst>
              <a:ext uri="{FF2B5EF4-FFF2-40B4-BE49-F238E27FC236}">
                <a16:creationId xmlns:a16="http://schemas.microsoft.com/office/drawing/2014/main" id="{E5508B43-6CE0-4A8B-9D78-395335CE12AD}"/>
              </a:ext>
            </a:extLst>
          </p:cNvPr>
          <p:cNvSpPr>
            <a:spLocks noGrp="1"/>
          </p:cNvSpPr>
          <p:nvPr>
            <p:ph idx="1"/>
          </p:nvPr>
        </p:nvSpPr>
        <p:spPr/>
        <p:txBody>
          <a:bodyPr>
            <a:normAutofit fontScale="92500" lnSpcReduction="20000"/>
          </a:bodyPr>
          <a:lstStyle/>
          <a:p>
            <a:r>
              <a:rPr lang="en-IN" sz="2000"/>
              <a:t>Open Excel Spreadsheet </a:t>
            </a:r>
          </a:p>
          <a:p>
            <a:endParaRPr lang="en-IN" sz="2000"/>
          </a:p>
          <a:p>
            <a:r>
              <a:rPr lang="en-IN" sz="2000"/>
              <a:t>Click on Files</a:t>
            </a:r>
          </a:p>
          <a:p>
            <a:endParaRPr lang="en-IN" sz="2000"/>
          </a:p>
          <a:p>
            <a:r>
              <a:rPr lang="en-IN" sz="2000"/>
              <a:t>Go to Options </a:t>
            </a:r>
          </a:p>
          <a:p>
            <a:endParaRPr lang="en-IN" sz="2000"/>
          </a:p>
          <a:p>
            <a:r>
              <a:rPr lang="en-IN" sz="2000"/>
              <a:t>Click on Add ins</a:t>
            </a:r>
          </a:p>
          <a:p>
            <a:endParaRPr lang="en-IN" sz="2000"/>
          </a:p>
          <a:p>
            <a:r>
              <a:rPr lang="en-IN" sz="2000"/>
              <a:t>Solver add inn</a:t>
            </a:r>
          </a:p>
          <a:p>
            <a:endParaRPr lang="en-IN" sz="2000"/>
          </a:p>
          <a:p>
            <a:r>
              <a:rPr lang="en-IN" sz="2000"/>
              <a:t>Go to the Data Tab in excel</a:t>
            </a:r>
          </a:p>
          <a:p>
            <a:endParaRPr lang="en-IN" sz="2000"/>
          </a:p>
          <a:p>
            <a:r>
              <a:rPr lang="en-IN" sz="2000"/>
              <a:t>Open Solver </a:t>
            </a:r>
          </a:p>
        </p:txBody>
      </p:sp>
      <p:sp>
        <p:nvSpPr>
          <p:cNvPr id="4" name="Footer Placeholder 3">
            <a:extLst>
              <a:ext uri="{FF2B5EF4-FFF2-40B4-BE49-F238E27FC236}">
                <a16:creationId xmlns:a16="http://schemas.microsoft.com/office/drawing/2014/main" id="{EDCA862C-7A6E-43B8-BEC9-F772148CA23E}"/>
              </a:ext>
            </a:extLst>
          </p:cNvPr>
          <p:cNvSpPr>
            <a:spLocks noGrp="1"/>
          </p:cNvSpPr>
          <p:nvPr>
            <p:ph type="ftr" sz="quarter" idx="11"/>
          </p:nvPr>
        </p:nvSpPr>
        <p:spPr/>
        <p:txBody>
          <a:bodyPr/>
          <a:lstStyle/>
          <a:p>
            <a:r>
              <a:rPr lang="en-IN"/>
              <a:t>Mahesh Bhanushali, DR.V.N.BRIMS</a:t>
            </a:r>
          </a:p>
        </p:txBody>
      </p:sp>
    </p:spTree>
    <p:extLst>
      <p:ext uri="{BB962C8B-B14F-4D97-AF65-F5344CB8AC3E}">
        <p14:creationId xmlns:p14="http://schemas.microsoft.com/office/powerpoint/2010/main" val="3563106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F30D-BB44-4C41-B634-9E2C2B9B5687}"/>
              </a:ext>
            </a:extLst>
          </p:cNvPr>
          <p:cNvSpPr>
            <a:spLocks noGrp="1"/>
          </p:cNvSpPr>
          <p:nvPr>
            <p:ph type="title"/>
          </p:nvPr>
        </p:nvSpPr>
        <p:spPr/>
        <p:txBody>
          <a:bodyPr>
            <a:normAutofit/>
          </a:bodyPr>
          <a:lstStyle/>
          <a:p>
            <a:r>
              <a:rPr lang="en-IN" sz="2800" b="1"/>
              <a:t>Lets Perform Sensitivity Analysis in Solver </a:t>
            </a:r>
          </a:p>
        </p:txBody>
      </p:sp>
      <p:sp>
        <p:nvSpPr>
          <p:cNvPr id="3" name="Content Placeholder 2">
            <a:extLst>
              <a:ext uri="{FF2B5EF4-FFF2-40B4-BE49-F238E27FC236}">
                <a16:creationId xmlns:a16="http://schemas.microsoft.com/office/drawing/2014/main" id="{1D5D66D3-3F08-4FE1-94C9-9462AA958F17}"/>
              </a:ext>
            </a:extLst>
          </p:cNvPr>
          <p:cNvSpPr>
            <a:spLocks noGrp="1"/>
          </p:cNvSpPr>
          <p:nvPr>
            <p:ph idx="1"/>
          </p:nvPr>
        </p:nvSpPr>
        <p:spPr/>
        <p:txBody>
          <a:bodyPr>
            <a:normAutofit/>
          </a:bodyPr>
          <a:lstStyle/>
          <a:p>
            <a:pPr marL="0" indent="0">
              <a:buNone/>
            </a:pPr>
            <a:r>
              <a:rPr lang="en-US" sz="2400"/>
              <a:t>Sensitivity analysis is a systematic study of how sensitive (duh) solutions are to (small) changes in the data. The basic idea is to be able to give answers to questions of the form: </a:t>
            </a:r>
          </a:p>
          <a:p>
            <a:pPr marL="0" indent="0">
              <a:buNone/>
            </a:pPr>
            <a:endParaRPr lang="en-US" sz="2400"/>
          </a:p>
          <a:p>
            <a:pPr marL="514350" indent="-514350">
              <a:buAutoNum type="arabicPeriod"/>
            </a:pPr>
            <a:r>
              <a:rPr lang="en-US" sz="2400"/>
              <a:t>If the objective function changes, how does the solution change? </a:t>
            </a:r>
          </a:p>
          <a:p>
            <a:pPr marL="514350" indent="-514350">
              <a:buAutoNum type="arabicPeriod"/>
            </a:pPr>
            <a:r>
              <a:rPr lang="en-US" sz="2400"/>
              <a:t>If resources available change, how does the solution change? </a:t>
            </a:r>
          </a:p>
          <a:p>
            <a:pPr marL="514350" indent="-514350">
              <a:buAutoNum type="arabicPeriod"/>
            </a:pPr>
            <a:r>
              <a:rPr lang="en-US" sz="2400"/>
              <a:t>If a constraint is added to the problem, how does the solution change?</a:t>
            </a:r>
          </a:p>
          <a:p>
            <a:pPr marL="514350" indent="-514350">
              <a:buAutoNum type="arabicPeriod"/>
            </a:pPr>
            <a:r>
              <a:rPr lang="en-US" sz="1600">
                <a:solidFill>
                  <a:srgbClr val="202124"/>
                </a:solidFill>
                <a:latin typeface="arial" panose="020B0604020202020204" pitchFamily="34" charset="0"/>
              </a:rPr>
              <a:t>The </a:t>
            </a:r>
            <a:r>
              <a:rPr lang="en-US" sz="1600" b="1">
                <a:solidFill>
                  <a:srgbClr val="202124"/>
                </a:solidFill>
                <a:latin typeface="arial" panose="020B0604020202020204" pitchFamily="34" charset="0"/>
              </a:rPr>
              <a:t>100</a:t>
            </a:r>
            <a:r>
              <a:rPr lang="en-US" sz="1600">
                <a:solidFill>
                  <a:srgbClr val="202124"/>
                </a:solidFill>
                <a:latin typeface="arial" panose="020B0604020202020204" pitchFamily="34" charset="0"/>
              </a:rPr>
              <a:t>% </a:t>
            </a:r>
            <a:r>
              <a:rPr lang="en-US" sz="1600" b="1">
                <a:solidFill>
                  <a:srgbClr val="202124"/>
                </a:solidFill>
                <a:latin typeface="arial" panose="020B0604020202020204" pitchFamily="34" charset="0"/>
              </a:rPr>
              <a:t>rule</a:t>
            </a:r>
            <a:r>
              <a:rPr lang="en-US" sz="1600">
                <a:solidFill>
                  <a:srgbClr val="202124"/>
                </a:solidFill>
                <a:latin typeface="arial" panose="020B0604020202020204" pitchFamily="34" charset="0"/>
              </a:rPr>
              <a:t> states that simultaneous changes in objective function coefficients will not change the optimal solution as long as the sum of the </a:t>
            </a:r>
            <a:r>
              <a:rPr lang="en-US" sz="1600" b="1">
                <a:solidFill>
                  <a:srgbClr val="202124"/>
                </a:solidFill>
                <a:latin typeface="arial" panose="020B0604020202020204" pitchFamily="34" charset="0"/>
              </a:rPr>
              <a:t>percentages</a:t>
            </a:r>
            <a:r>
              <a:rPr lang="en-US" sz="1600">
                <a:solidFill>
                  <a:srgbClr val="202124"/>
                </a:solidFill>
                <a:latin typeface="arial" panose="020B0604020202020204" pitchFamily="34" charset="0"/>
              </a:rPr>
              <a:t> of the change divided by the corresponding maximum allowable change in the range of optimality for each coefficient does not exceed </a:t>
            </a:r>
            <a:r>
              <a:rPr lang="en-US" sz="1600" b="1">
                <a:solidFill>
                  <a:srgbClr val="202124"/>
                </a:solidFill>
                <a:latin typeface="arial" panose="020B0604020202020204" pitchFamily="34" charset="0"/>
              </a:rPr>
              <a:t>100</a:t>
            </a:r>
            <a:r>
              <a:rPr lang="en-US" sz="1600">
                <a:solidFill>
                  <a:srgbClr val="202124"/>
                </a:solidFill>
                <a:latin typeface="arial" panose="020B0604020202020204" pitchFamily="34" charset="0"/>
              </a:rPr>
              <a:t>%.</a:t>
            </a:r>
            <a:endParaRPr lang="en-IN" sz="2400"/>
          </a:p>
        </p:txBody>
      </p:sp>
      <p:sp>
        <p:nvSpPr>
          <p:cNvPr id="4" name="Footer Placeholder 3">
            <a:extLst>
              <a:ext uri="{FF2B5EF4-FFF2-40B4-BE49-F238E27FC236}">
                <a16:creationId xmlns:a16="http://schemas.microsoft.com/office/drawing/2014/main" id="{3D3E2994-C4E2-4E3B-B96A-1F4766AA1C4D}"/>
              </a:ext>
            </a:extLst>
          </p:cNvPr>
          <p:cNvSpPr>
            <a:spLocks noGrp="1"/>
          </p:cNvSpPr>
          <p:nvPr>
            <p:ph type="ftr" sz="quarter" idx="11"/>
          </p:nvPr>
        </p:nvSpPr>
        <p:spPr/>
        <p:txBody>
          <a:bodyPr/>
          <a:lstStyle/>
          <a:p>
            <a:r>
              <a:rPr lang="en-IN"/>
              <a:t>Mahesh Bhanushali, DR.V.N.BRIMS</a:t>
            </a:r>
          </a:p>
        </p:txBody>
      </p:sp>
    </p:spTree>
    <p:extLst>
      <p:ext uri="{BB962C8B-B14F-4D97-AF65-F5344CB8AC3E}">
        <p14:creationId xmlns:p14="http://schemas.microsoft.com/office/powerpoint/2010/main" val="723087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F205E8-46FA-4BD1-B3C4-23BF668D65F9}"/>
              </a:ext>
            </a:extLst>
          </p:cNvPr>
          <p:cNvSpPr>
            <a:spLocks noGrp="1"/>
          </p:cNvSpPr>
          <p:nvPr>
            <p:ph idx="1"/>
          </p:nvPr>
        </p:nvSpPr>
        <p:spPr>
          <a:xfrm>
            <a:off x="2152650" y="541539"/>
            <a:ext cx="7886700" cy="5635425"/>
          </a:xfrm>
        </p:spPr>
        <p:txBody>
          <a:bodyPr>
            <a:normAutofit fontScale="92500" lnSpcReduction="10000"/>
          </a:bodyPr>
          <a:lstStyle/>
          <a:p>
            <a:r>
              <a:rPr lang="en-US" sz="1800">
                <a:solidFill>
                  <a:srgbClr val="231F20"/>
                </a:solidFill>
                <a:latin typeface="Times New Roman" panose="02020603050405020304" pitchFamily="18" charset="0"/>
              </a:rPr>
              <a:t>An airline offers coach and first-class tickets. For the airline to be profitable, it must sell a minimum of 25 first-class tickets and a minimum of 40 coach tickets. The company makes a profit of $225 for each coach ticket and $200 for each first-class ticket. At most, the plane has a capacity of 150 travelers. How many of each ticket should be sold in order to maximize profits? Will optimum solution change in case estimated demand for number of coach tickets and number of first class tickets does not exceed 115 and 35 respectively. As a OR/DA executive what changes/decisions would you recommend to planning team taking demand constraint in to the consideration.  </a:t>
            </a:r>
          </a:p>
          <a:p>
            <a:endParaRPr lang="en-US" sz="1800">
              <a:solidFill>
                <a:srgbClr val="231F20"/>
              </a:solidFill>
              <a:latin typeface="Times New Roman" panose="02020603050405020304" pitchFamily="18" charset="0"/>
            </a:endParaRPr>
          </a:p>
          <a:p>
            <a:pPr algn="l" fontAlgn="base"/>
            <a:r>
              <a:rPr lang="en-US" sz="1800">
                <a:solidFill>
                  <a:srgbClr val="231F20"/>
                </a:solidFill>
                <a:latin typeface="Times New Roman" panose="02020603050405020304" pitchFamily="18" charset="0"/>
              </a:rPr>
              <a:t>c = Number of coach tickets</a:t>
            </a:r>
          </a:p>
          <a:p>
            <a:pPr algn="l" fontAlgn="base"/>
            <a:r>
              <a:rPr lang="en-US" sz="1800">
                <a:solidFill>
                  <a:srgbClr val="231F20"/>
                </a:solidFill>
                <a:latin typeface="Times New Roman" panose="02020603050405020304" pitchFamily="18" charset="0"/>
              </a:rPr>
              <a:t>f = Number of first-class tickets</a:t>
            </a:r>
          </a:p>
          <a:p>
            <a:pPr algn="l" fontAlgn="base"/>
            <a:r>
              <a:rPr lang="en-US" sz="1800">
                <a:solidFill>
                  <a:srgbClr val="231F20"/>
                </a:solidFill>
                <a:latin typeface="Times New Roman" panose="02020603050405020304" pitchFamily="18" charset="0"/>
              </a:rPr>
              <a:t>Next, we need to identify the objective function. The question often helps us identify the objective function. Since the goal is the maximize profits, our objective is identified.</a:t>
            </a:r>
          </a:p>
          <a:p>
            <a:pPr algn="l" fontAlgn="base"/>
            <a:r>
              <a:rPr lang="en-US" sz="1800">
                <a:solidFill>
                  <a:srgbClr val="231F20"/>
                </a:solidFill>
                <a:latin typeface="Times New Roman" panose="02020603050405020304" pitchFamily="18" charset="0"/>
              </a:rPr>
              <a:t>Profit for coach tickets is $225. If</a:t>
            </a:r>
            <a:br>
              <a:rPr lang="en-US" sz="1800">
                <a:solidFill>
                  <a:srgbClr val="231F20"/>
                </a:solidFill>
                <a:latin typeface="Times New Roman" panose="02020603050405020304" pitchFamily="18" charset="0"/>
              </a:rPr>
            </a:br>
            <a:r>
              <a:rPr lang="en-US" sz="1800">
                <a:solidFill>
                  <a:srgbClr val="231F20"/>
                </a:solidFill>
                <a:latin typeface="Times New Roman" panose="02020603050405020304" pitchFamily="18" charset="0"/>
              </a:rPr>
              <a:t>c coach tickets are sold, the total profit for these tickets is 225 × c.</a:t>
            </a:r>
          </a:p>
          <a:p>
            <a:pPr algn="l" fontAlgn="base"/>
            <a:r>
              <a:rPr lang="en-US" sz="1800">
                <a:solidFill>
                  <a:srgbClr val="231F20"/>
                </a:solidFill>
                <a:latin typeface="Times New Roman" panose="02020603050405020304" pitchFamily="18" charset="0"/>
              </a:rPr>
              <a:t>Profit for first-class tickets is $200. Similarly, if</a:t>
            </a:r>
            <a:br>
              <a:rPr lang="en-US" sz="1800">
                <a:solidFill>
                  <a:srgbClr val="231F20"/>
                </a:solidFill>
                <a:latin typeface="Times New Roman" panose="02020603050405020304" pitchFamily="18" charset="0"/>
              </a:rPr>
            </a:br>
            <a:r>
              <a:rPr lang="en-US" sz="1800">
                <a:solidFill>
                  <a:srgbClr val="231F20"/>
                </a:solidFill>
                <a:latin typeface="Times New Roman" panose="02020603050405020304" pitchFamily="18" charset="0"/>
              </a:rPr>
              <a:t>f first-class tickets are sold, the total profit for these tickets is 200 × f.</a:t>
            </a:r>
          </a:p>
          <a:p>
            <a:pPr algn="l" fontAlgn="base"/>
            <a:r>
              <a:rPr lang="en-US" sz="1800">
                <a:solidFill>
                  <a:srgbClr val="231F20"/>
                </a:solidFill>
                <a:latin typeface="Times New Roman" panose="02020603050405020304" pitchFamily="18" charset="0"/>
              </a:rPr>
              <a:t>The total profit, P, is</a:t>
            </a:r>
          </a:p>
          <a:p>
            <a:pPr algn="l" fontAlgn="base"/>
            <a:r>
              <a:rPr lang="en-US" sz="1800">
                <a:solidFill>
                  <a:srgbClr val="231F20"/>
                </a:solidFill>
                <a:latin typeface="Times New Roman" panose="02020603050405020304" pitchFamily="18" charset="0"/>
              </a:rPr>
              <a:t>P = 225c + 200f</a:t>
            </a:r>
          </a:p>
          <a:p>
            <a:endParaRPr lang="en-IN" sz="1800">
              <a:solidFill>
                <a:srgbClr val="231F2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FFDC23A3-9896-4D17-AD13-338F7D50B3DB}"/>
              </a:ext>
            </a:extLst>
          </p:cNvPr>
          <p:cNvSpPr>
            <a:spLocks noGrp="1"/>
          </p:cNvSpPr>
          <p:nvPr>
            <p:ph type="ftr" sz="quarter" idx="11"/>
          </p:nvPr>
        </p:nvSpPr>
        <p:spPr/>
        <p:txBody>
          <a:bodyPr/>
          <a:lstStyle/>
          <a:p>
            <a:r>
              <a:rPr lang="en-IN"/>
              <a:t>Mahesh Bhanushali, DR.V.N.BRIMS</a:t>
            </a:r>
          </a:p>
        </p:txBody>
      </p:sp>
    </p:spTree>
    <p:extLst>
      <p:ext uri="{BB962C8B-B14F-4D97-AF65-F5344CB8AC3E}">
        <p14:creationId xmlns:p14="http://schemas.microsoft.com/office/powerpoint/2010/main" val="4244474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4D0F76-CB34-4710-850B-23F0AD007929}"/>
              </a:ext>
            </a:extLst>
          </p:cNvPr>
          <p:cNvSpPr>
            <a:spLocks noGrp="1"/>
          </p:cNvSpPr>
          <p:nvPr>
            <p:ph idx="1"/>
          </p:nvPr>
        </p:nvSpPr>
        <p:spPr>
          <a:xfrm>
            <a:off x="2152650" y="612559"/>
            <a:ext cx="7886700" cy="5564404"/>
          </a:xfrm>
        </p:spPr>
        <p:txBody>
          <a:bodyPr>
            <a:normAutofit fontScale="55000" lnSpcReduction="20000"/>
          </a:bodyPr>
          <a:lstStyle/>
          <a:p>
            <a:pPr marL="0" indent="0" fontAlgn="base">
              <a:buNone/>
            </a:pPr>
            <a:r>
              <a:rPr lang="en-US" sz="3300">
                <a:solidFill>
                  <a:srgbClr val="231F20"/>
                </a:solidFill>
                <a:latin typeface="Times New Roman" panose="02020603050405020304" pitchFamily="18" charset="0"/>
              </a:rPr>
              <a:t>We want to make the value of</a:t>
            </a:r>
            <a:br>
              <a:rPr lang="en-US" sz="3300">
                <a:solidFill>
                  <a:srgbClr val="231F20"/>
                </a:solidFill>
                <a:latin typeface="Times New Roman" panose="02020603050405020304" pitchFamily="18" charset="0"/>
              </a:rPr>
            </a:br>
            <a:r>
              <a:rPr lang="en-US" sz="3300">
                <a:solidFill>
                  <a:srgbClr val="231F20"/>
                </a:solidFill>
                <a:latin typeface="Times New Roman" panose="02020603050405020304" pitchFamily="18" charset="0"/>
              </a:rPr>
              <a:t>as large as possible, provided the constraints are met. In this case, we have the following constraints:</a:t>
            </a:r>
          </a:p>
          <a:p>
            <a:pPr marL="0" indent="0" fontAlgn="base">
              <a:buNone/>
            </a:pPr>
            <a:endParaRPr lang="en-US" sz="3300">
              <a:solidFill>
                <a:srgbClr val="231F20"/>
              </a:solidFill>
              <a:latin typeface="Times New Roman" panose="02020603050405020304" pitchFamily="18" charset="0"/>
            </a:endParaRPr>
          </a:p>
          <a:p>
            <a:pPr lvl="1" fontAlgn="base"/>
            <a:r>
              <a:rPr lang="en-US" sz="2900">
                <a:solidFill>
                  <a:srgbClr val="231F20"/>
                </a:solidFill>
                <a:latin typeface="Times New Roman" panose="02020603050405020304" pitchFamily="18" charset="0"/>
              </a:rPr>
              <a:t>Sell at least 25 first-class tickets</a:t>
            </a:r>
          </a:p>
          <a:p>
            <a:pPr lvl="1" fontAlgn="base"/>
            <a:r>
              <a:rPr lang="en-US" sz="2900">
                <a:solidFill>
                  <a:srgbClr val="231F20"/>
                </a:solidFill>
                <a:latin typeface="Times New Roman" panose="02020603050405020304" pitchFamily="18" charset="0"/>
              </a:rPr>
              <a:t>Sell at least 40 coach tickets</a:t>
            </a:r>
          </a:p>
          <a:p>
            <a:pPr lvl="1" fontAlgn="base"/>
            <a:r>
              <a:rPr lang="en-US" sz="2900">
                <a:solidFill>
                  <a:srgbClr val="231F20"/>
                </a:solidFill>
                <a:latin typeface="Times New Roman" panose="02020603050405020304" pitchFamily="18" charset="0"/>
              </a:rPr>
              <a:t>No more than 150 tickets can be sold (no more than 150 people can fit on the plane)</a:t>
            </a:r>
          </a:p>
          <a:p>
            <a:pPr algn="l" fontAlgn="base">
              <a:buFont typeface="Arial" panose="020B0604020202020204" pitchFamily="34" charset="0"/>
              <a:buChar char="•"/>
            </a:pPr>
            <a:endParaRPr lang="en-US" sz="3300">
              <a:solidFill>
                <a:srgbClr val="231F20"/>
              </a:solidFill>
              <a:latin typeface="Times New Roman" panose="02020603050405020304" pitchFamily="18" charset="0"/>
            </a:endParaRPr>
          </a:p>
          <a:p>
            <a:pPr marL="0" indent="0" fontAlgn="base">
              <a:buNone/>
            </a:pPr>
            <a:r>
              <a:rPr lang="en-US" sz="3300">
                <a:solidFill>
                  <a:srgbClr val="231F20"/>
                </a:solidFill>
                <a:latin typeface="Times New Roman" panose="02020603050405020304" pitchFamily="18" charset="0"/>
              </a:rPr>
              <a:t>We need to quantify these.</a:t>
            </a:r>
          </a:p>
          <a:p>
            <a:pPr marL="0" indent="0" fontAlgn="base">
              <a:buNone/>
            </a:pPr>
            <a:endParaRPr lang="en-US" sz="3300">
              <a:solidFill>
                <a:srgbClr val="231F20"/>
              </a:solidFill>
              <a:latin typeface="Times New Roman" panose="02020603050405020304" pitchFamily="18" charset="0"/>
            </a:endParaRPr>
          </a:p>
          <a:p>
            <a:pPr lvl="1" fontAlgn="base"/>
            <a:r>
              <a:rPr lang="en-US" sz="2900">
                <a:solidFill>
                  <a:srgbClr val="231F20"/>
                </a:solidFill>
                <a:latin typeface="Times New Roman" panose="02020603050405020304" pitchFamily="18" charset="0"/>
              </a:rPr>
              <a:t>At least 25 first-class tickets means that 25 or more should be sold. That is, f ≥≥ 25</a:t>
            </a:r>
          </a:p>
          <a:p>
            <a:pPr lvl="1" fontAlgn="base"/>
            <a:r>
              <a:rPr lang="en-US" sz="2900">
                <a:solidFill>
                  <a:srgbClr val="231F20"/>
                </a:solidFill>
                <a:latin typeface="Times New Roman" panose="02020603050405020304" pitchFamily="18" charset="0"/>
              </a:rPr>
              <a:t>At least 40 coach tickets means that 40 or more should be sold. That is, c ≥≥ 40</a:t>
            </a:r>
          </a:p>
          <a:p>
            <a:pPr lvl="1" fontAlgn="base"/>
            <a:r>
              <a:rPr lang="en-US" sz="2900">
                <a:solidFill>
                  <a:srgbClr val="231F20"/>
                </a:solidFill>
                <a:latin typeface="Times New Roman" panose="02020603050405020304" pitchFamily="18" charset="0"/>
              </a:rPr>
              <a:t>The sum of first-class and coach tickets should be 150 or fewer. That is c + f ≤≤ 150</a:t>
            </a:r>
          </a:p>
          <a:p>
            <a:pPr algn="l" fontAlgn="base">
              <a:buFont typeface="Arial" panose="020B0604020202020204" pitchFamily="34" charset="0"/>
              <a:buChar char="•"/>
            </a:pPr>
            <a:endParaRPr lang="en-US" sz="3300">
              <a:solidFill>
                <a:srgbClr val="231F20"/>
              </a:solidFill>
              <a:latin typeface="Times New Roman" panose="02020603050405020304" pitchFamily="18" charset="0"/>
            </a:endParaRPr>
          </a:p>
          <a:p>
            <a:pPr algn="l" fontAlgn="base"/>
            <a:r>
              <a:rPr lang="en-US" sz="3300">
                <a:solidFill>
                  <a:srgbClr val="231F20"/>
                </a:solidFill>
                <a:latin typeface="Times New Roman" panose="02020603050405020304" pitchFamily="18" charset="0"/>
              </a:rPr>
              <a:t>Thus, the objective function along with the three mathematical constraints is:</a:t>
            </a:r>
          </a:p>
          <a:p>
            <a:pPr algn="l" fontAlgn="base"/>
            <a:endParaRPr lang="en-US" sz="3300">
              <a:solidFill>
                <a:srgbClr val="231F20"/>
              </a:solidFill>
              <a:latin typeface="Times New Roman" panose="02020603050405020304" pitchFamily="18" charset="0"/>
            </a:endParaRPr>
          </a:p>
          <a:p>
            <a:pPr algn="l" fontAlgn="base"/>
            <a:r>
              <a:rPr lang="en-US" sz="3300">
                <a:solidFill>
                  <a:srgbClr val="231F20"/>
                </a:solidFill>
                <a:latin typeface="Times New Roman" panose="02020603050405020304" pitchFamily="18" charset="0"/>
              </a:rPr>
              <a:t>Objective Function: P = </a:t>
            </a:r>
            <a:r>
              <a:rPr lang="en-US" sz="3600">
                <a:solidFill>
                  <a:srgbClr val="231F20"/>
                </a:solidFill>
                <a:latin typeface="Times New Roman" panose="02020603050405020304" pitchFamily="18" charset="0"/>
              </a:rPr>
              <a:t>225c + 200f</a:t>
            </a:r>
            <a:endParaRPr lang="en-US" sz="3300">
              <a:solidFill>
                <a:srgbClr val="231F20"/>
              </a:solidFill>
              <a:latin typeface="Times New Roman" panose="02020603050405020304" pitchFamily="18" charset="0"/>
            </a:endParaRPr>
          </a:p>
          <a:p>
            <a:pPr algn="l" fontAlgn="base"/>
            <a:r>
              <a:rPr lang="en-US" sz="3300">
                <a:solidFill>
                  <a:srgbClr val="231F20"/>
                </a:solidFill>
                <a:latin typeface="Times New Roman" panose="02020603050405020304" pitchFamily="18" charset="0"/>
              </a:rPr>
              <a:t>Constraints: f ≥≥ 25; c ≥≥ 40; c + f ≤≤ 150</a:t>
            </a:r>
          </a:p>
          <a:p>
            <a:endParaRPr lang="en-IN"/>
          </a:p>
        </p:txBody>
      </p:sp>
      <p:sp>
        <p:nvSpPr>
          <p:cNvPr id="4" name="Footer Placeholder 3">
            <a:extLst>
              <a:ext uri="{FF2B5EF4-FFF2-40B4-BE49-F238E27FC236}">
                <a16:creationId xmlns:a16="http://schemas.microsoft.com/office/drawing/2014/main" id="{1040C142-751F-4810-ACD0-70E33F677DBD}"/>
              </a:ext>
            </a:extLst>
          </p:cNvPr>
          <p:cNvSpPr>
            <a:spLocks noGrp="1"/>
          </p:cNvSpPr>
          <p:nvPr>
            <p:ph type="ftr" sz="quarter" idx="11"/>
          </p:nvPr>
        </p:nvSpPr>
        <p:spPr/>
        <p:txBody>
          <a:bodyPr/>
          <a:lstStyle/>
          <a:p>
            <a:r>
              <a:rPr lang="en-IN"/>
              <a:t>Mahesh Bhanushali, DR.V.N.BRIMS</a:t>
            </a:r>
          </a:p>
        </p:txBody>
      </p:sp>
    </p:spTree>
    <p:extLst>
      <p:ext uri="{BB962C8B-B14F-4D97-AF65-F5344CB8AC3E}">
        <p14:creationId xmlns:p14="http://schemas.microsoft.com/office/powerpoint/2010/main" val="376737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97B69-06FB-45FA-876F-71386B0666EA}"/>
              </a:ext>
            </a:extLst>
          </p:cNvPr>
          <p:cNvSpPr>
            <a:spLocks noGrp="1"/>
          </p:cNvSpPr>
          <p:nvPr>
            <p:ph type="title"/>
          </p:nvPr>
        </p:nvSpPr>
        <p:spPr>
          <a:xfrm>
            <a:off x="2152650" y="365127"/>
            <a:ext cx="7886700" cy="433864"/>
          </a:xfrm>
        </p:spPr>
        <p:txBody>
          <a:bodyPr>
            <a:normAutofit/>
          </a:bodyPr>
          <a:lstStyle/>
          <a:p>
            <a:r>
              <a:rPr lang="en-IN" sz="2000"/>
              <a:t>Solution</a:t>
            </a:r>
          </a:p>
        </p:txBody>
      </p:sp>
      <p:pic>
        <p:nvPicPr>
          <p:cNvPr id="6" name="Content Placeholder 5">
            <a:extLst>
              <a:ext uri="{FF2B5EF4-FFF2-40B4-BE49-F238E27FC236}">
                <a16:creationId xmlns:a16="http://schemas.microsoft.com/office/drawing/2014/main" id="{6E45B79E-8BDB-4055-B24C-A1680F543B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1140" y="205904"/>
            <a:ext cx="4989616" cy="4351338"/>
          </a:xfrm>
        </p:spPr>
      </p:pic>
      <p:sp>
        <p:nvSpPr>
          <p:cNvPr id="4" name="Footer Placeholder 3">
            <a:extLst>
              <a:ext uri="{FF2B5EF4-FFF2-40B4-BE49-F238E27FC236}">
                <a16:creationId xmlns:a16="http://schemas.microsoft.com/office/drawing/2014/main" id="{EB043FD3-F8F1-42BE-AD01-C599396E58B3}"/>
              </a:ext>
            </a:extLst>
          </p:cNvPr>
          <p:cNvSpPr>
            <a:spLocks noGrp="1"/>
          </p:cNvSpPr>
          <p:nvPr>
            <p:ph type="ftr" sz="quarter" idx="11"/>
          </p:nvPr>
        </p:nvSpPr>
        <p:spPr/>
        <p:txBody>
          <a:bodyPr/>
          <a:lstStyle/>
          <a:p>
            <a:r>
              <a:rPr lang="en-IN"/>
              <a:t>Mahesh Bhanushali, DR.V.N.BRIMS</a:t>
            </a:r>
          </a:p>
        </p:txBody>
      </p:sp>
      <p:pic>
        <p:nvPicPr>
          <p:cNvPr id="8" name="Picture 7">
            <a:extLst>
              <a:ext uri="{FF2B5EF4-FFF2-40B4-BE49-F238E27FC236}">
                <a16:creationId xmlns:a16="http://schemas.microsoft.com/office/drawing/2014/main" id="{8CED8F0B-21A1-4CAD-A74B-68415D0FC9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2650" y="4814517"/>
            <a:ext cx="5174428" cy="1707028"/>
          </a:xfrm>
          <a:prstGeom prst="rect">
            <a:avLst/>
          </a:prstGeom>
        </p:spPr>
      </p:pic>
    </p:spTree>
    <p:extLst>
      <p:ext uri="{BB962C8B-B14F-4D97-AF65-F5344CB8AC3E}">
        <p14:creationId xmlns:p14="http://schemas.microsoft.com/office/powerpoint/2010/main" val="1915228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97569-51DD-45E9-AAF4-C395C0A2CD79}"/>
              </a:ext>
            </a:extLst>
          </p:cNvPr>
          <p:cNvSpPr>
            <a:spLocks noGrp="1"/>
          </p:cNvSpPr>
          <p:nvPr>
            <p:ph idx="1"/>
          </p:nvPr>
        </p:nvSpPr>
        <p:spPr>
          <a:xfrm>
            <a:off x="2152650" y="506027"/>
            <a:ext cx="7886700" cy="5670936"/>
          </a:xfrm>
        </p:spPr>
        <p:txBody>
          <a:bodyPr/>
          <a:lstStyle/>
          <a:p>
            <a:pPr algn="just"/>
            <a:r>
              <a:rPr lang="en-US" sz="1800">
                <a:solidFill>
                  <a:srgbClr val="231F20"/>
                </a:solidFill>
                <a:latin typeface="Times New Roman" panose="02020603050405020304" pitchFamily="18" charset="0"/>
              </a:rPr>
              <a:t>A dietician wishes to mix two types of foods in such away that vitamin contents of the mixture contain at least 8 units of vitamin A and 10 units of vitamin C. Food ‘I’ contains 2 units/kg of vitamin A and 1 unit/kg of vitamin C. Food ‘II’ contains 1 unit/kg of vitamin A and 2 units/kg of vitamin C. It costs Rs 50 per kg to purchase Food ‘I’ and Rs 70 per kg to purchase Food ‘II’. Formulate this problem as a linear programming problem to minimise the cost of such a mixture.</a:t>
            </a:r>
          </a:p>
          <a:p>
            <a:pPr algn="l"/>
            <a:endParaRPr lang="en-IN"/>
          </a:p>
        </p:txBody>
      </p:sp>
      <p:sp>
        <p:nvSpPr>
          <p:cNvPr id="4" name="Footer Placeholder 3">
            <a:extLst>
              <a:ext uri="{FF2B5EF4-FFF2-40B4-BE49-F238E27FC236}">
                <a16:creationId xmlns:a16="http://schemas.microsoft.com/office/drawing/2014/main" id="{F97F36CB-2CE2-408E-BC72-122F68A44357}"/>
              </a:ext>
            </a:extLst>
          </p:cNvPr>
          <p:cNvSpPr>
            <a:spLocks noGrp="1"/>
          </p:cNvSpPr>
          <p:nvPr>
            <p:ph type="ftr" sz="quarter" idx="11"/>
          </p:nvPr>
        </p:nvSpPr>
        <p:spPr/>
        <p:txBody>
          <a:bodyPr/>
          <a:lstStyle/>
          <a:p>
            <a:r>
              <a:rPr lang="en-IN"/>
              <a:t>Mahesh Bhanushali, DR.V.N.BRIMS</a:t>
            </a:r>
          </a:p>
        </p:txBody>
      </p:sp>
      <p:pic>
        <p:nvPicPr>
          <p:cNvPr id="6" name="Picture 5">
            <a:extLst>
              <a:ext uri="{FF2B5EF4-FFF2-40B4-BE49-F238E27FC236}">
                <a16:creationId xmlns:a16="http://schemas.microsoft.com/office/drawing/2014/main" id="{558EA8DF-8005-41A4-A1AC-00FDC6B38E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8765" y="2848943"/>
            <a:ext cx="4668371" cy="2747286"/>
          </a:xfrm>
          <a:prstGeom prst="rect">
            <a:avLst/>
          </a:prstGeom>
        </p:spPr>
      </p:pic>
      <p:sp>
        <p:nvSpPr>
          <p:cNvPr id="5" name="TextBox 4">
            <a:extLst>
              <a:ext uri="{FF2B5EF4-FFF2-40B4-BE49-F238E27FC236}">
                <a16:creationId xmlns:a16="http://schemas.microsoft.com/office/drawing/2014/main" id="{42E92D7D-15F9-43CF-99CD-CFD14086E985}"/>
              </a:ext>
            </a:extLst>
          </p:cNvPr>
          <p:cNvSpPr txBox="1"/>
          <p:nvPr/>
        </p:nvSpPr>
        <p:spPr>
          <a:xfrm>
            <a:off x="7134689" y="2423605"/>
            <a:ext cx="3302493" cy="3139321"/>
          </a:xfrm>
          <a:prstGeom prst="rect">
            <a:avLst/>
          </a:prstGeom>
          <a:noFill/>
        </p:spPr>
        <p:txBody>
          <a:bodyPr wrap="square" rtlCol="0">
            <a:spAutoFit/>
          </a:bodyPr>
          <a:lstStyle/>
          <a:p>
            <a:pPr algn="l"/>
            <a:r>
              <a:rPr lang="en-US">
                <a:solidFill>
                  <a:srgbClr val="231F20"/>
                </a:solidFill>
                <a:latin typeface="Times New Roman" panose="02020603050405020304" pitchFamily="18" charset="0"/>
              </a:rPr>
              <a:t>Since the mixture must contain at least 8 units of vitamin A and 10 units of</a:t>
            </a:r>
          </a:p>
          <a:p>
            <a:pPr algn="l"/>
            <a:r>
              <a:rPr lang="en-US">
                <a:solidFill>
                  <a:srgbClr val="231F20"/>
                </a:solidFill>
                <a:latin typeface="Times New Roman" panose="02020603050405020304" pitchFamily="18" charset="0"/>
              </a:rPr>
              <a:t>vitamin C, we have the constraints:</a:t>
            </a:r>
          </a:p>
          <a:p>
            <a:pPr algn="l"/>
            <a:r>
              <a:rPr lang="en-IN">
                <a:solidFill>
                  <a:srgbClr val="231F20"/>
                </a:solidFill>
                <a:latin typeface="Times New Roman" panose="02020603050405020304" pitchFamily="18" charset="0"/>
              </a:rPr>
              <a:t>2</a:t>
            </a:r>
            <a:r>
              <a:rPr lang="en-IN" i="1">
                <a:solidFill>
                  <a:srgbClr val="231F20"/>
                </a:solidFill>
                <a:latin typeface="Times New Roman" panose="02020603050405020304" pitchFamily="18" charset="0"/>
              </a:rPr>
              <a:t>x </a:t>
            </a:r>
            <a:r>
              <a:rPr lang="en-IN">
                <a:solidFill>
                  <a:srgbClr val="231F20"/>
                </a:solidFill>
                <a:latin typeface="Times New Roman" panose="02020603050405020304" pitchFamily="18" charset="0"/>
              </a:rPr>
              <a:t>+ </a:t>
            </a:r>
            <a:r>
              <a:rPr lang="en-IN" i="1">
                <a:solidFill>
                  <a:srgbClr val="231F20"/>
                </a:solidFill>
                <a:latin typeface="Times New Roman" panose="02020603050405020304" pitchFamily="18" charset="0"/>
              </a:rPr>
              <a:t>y </a:t>
            </a:r>
            <a:r>
              <a:rPr lang="en-IN">
                <a:solidFill>
                  <a:srgbClr val="231F20"/>
                </a:solidFill>
                <a:latin typeface="Symbol" panose="05050102010706020507" pitchFamily="18" charset="2"/>
              </a:rPr>
              <a:t>&gt;= </a:t>
            </a:r>
            <a:r>
              <a:rPr lang="en-IN">
                <a:solidFill>
                  <a:srgbClr val="231F20"/>
                </a:solidFill>
                <a:latin typeface="Times New Roman" panose="02020603050405020304" pitchFamily="18" charset="0"/>
              </a:rPr>
              <a:t>8</a:t>
            </a:r>
          </a:p>
          <a:p>
            <a:pPr algn="l"/>
            <a:r>
              <a:rPr lang="en-IN" i="1">
                <a:solidFill>
                  <a:srgbClr val="231F20"/>
                </a:solidFill>
                <a:latin typeface="Times New Roman" panose="02020603050405020304" pitchFamily="18" charset="0"/>
              </a:rPr>
              <a:t>x </a:t>
            </a:r>
            <a:r>
              <a:rPr lang="en-IN">
                <a:solidFill>
                  <a:srgbClr val="231F20"/>
                </a:solidFill>
                <a:latin typeface="Times New Roman" panose="02020603050405020304" pitchFamily="18" charset="0"/>
              </a:rPr>
              <a:t>+ 2</a:t>
            </a:r>
            <a:r>
              <a:rPr lang="en-IN" i="1">
                <a:solidFill>
                  <a:srgbClr val="231F20"/>
                </a:solidFill>
                <a:latin typeface="Times New Roman" panose="02020603050405020304" pitchFamily="18" charset="0"/>
              </a:rPr>
              <a:t>y &gt;=</a:t>
            </a:r>
            <a:r>
              <a:rPr lang="en-IN">
                <a:solidFill>
                  <a:srgbClr val="231F20"/>
                </a:solidFill>
                <a:latin typeface="Symbol" panose="05050102010706020507" pitchFamily="18" charset="2"/>
              </a:rPr>
              <a:t> </a:t>
            </a:r>
            <a:r>
              <a:rPr lang="en-IN">
                <a:solidFill>
                  <a:srgbClr val="231F20"/>
                </a:solidFill>
                <a:latin typeface="Times New Roman" panose="02020603050405020304" pitchFamily="18" charset="0"/>
              </a:rPr>
              <a:t>10</a:t>
            </a:r>
          </a:p>
          <a:p>
            <a:pPr algn="l"/>
            <a:r>
              <a:rPr lang="en-US">
                <a:solidFill>
                  <a:srgbClr val="231F20"/>
                </a:solidFill>
                <a:latin typeface="Times New Roman" panose="02020603050405020304" pitchFamily="18" charset="0"/>
              </a:rPr>
              <a:t>Total cost Z of purchasing </a:t>
            </a:r>
            <a:r>
              <a:rPr lang="en-US" i="1">
                <a:solidFill>
                  <a:srgbClr val="231F20"/>
                </a:solidFill>
                <a:latin typeface="Times New Roman" panose="02020603050405020304" pitchFamily="18" charset="0"/>
              </a:rPr>
              <a:t>x </a:t>
            </a:r>
            <a:r>
              <a:rPr lang="en-US">
                <a:solidFill>
                  <a:srgbClr val="231F20"/>
                </a:solidFill>
                <a:latin typeface="Times New Roman" panose="02020603050405020304" pitchFamily="18" charset="0"/>
              </a:rPr>
              <a:t>kg of food ‘I’ and </a:t>
            </a:r>
            <a:r>
              <a:rPr lang="en-US" i="1">
                <a:solidFill>
                  <a:srgbClr val="231F20"/>
                </a:solidFill>
                <a:latin typeface="Times New Roman" panose="02020603050405020304" pitchFamily="18" charset="0"/>
              </a:rPr>
              <a:t>y </a:t>
            </a:r>
            <a:r>
              <a:rPr lang="en-US">
                <a:solidFill>
                  <a:srgbClr val="231F20"/>
                </a:solidFill>
                <a:latin typeface="Times New Roman" panose="02020603050405020304" pitchFamily="18" charset="0"/>
              </a:rPr>
              <a:t>kg of Food ‘II’ is</a:t>
            </a:r>
          </a:p>
          <a:p>
            <a:pPr algn="l"/>
            <a:r>
              <a:rPr lang="en-IN">
                <a:solidFill>
                  <a:srgbClr val="231F20"/>
                </a:solidFill>
                <a:latin typeface="Times New Roman" panose="02020603050405020304" pitchFamily="18" charset="0"/>
              </a:rPr>
              <a:t>Z = 50</a:t>
            </a:r>
            <a:r>
              <a:rPr lang="en-IN" i="1">
                <a:solidFill>
                  <a:srgbClr val="231F20"/>
                </a:solidFill>
                <a:latin typeface="Times New Roman" panose="02020603050405020304" pitchFamily="18" charset="0"/>
              </a:rPr>
              <a:t>x </a:t>
            </a:r>
            <a:r>
              <a:rPr lang="en-IN">
                <a:solidFill>
                  <a:srgbClr val="231F20"/>
                </a:solidFill>
                <a:latin typeface="Times New Roman" panose="02020603050405020304" pitchFamily="18" charset="0"/>
              </a:rPr>
              <a:t>+ 70</a:t>
            </a:r>
            <a:r>
              <a:rPr lang="en-IN" i="1">
                <a:solidFill>
                  <a:srgbClr val="231F20"/>
                </a:solidFill>
                <a:latin typeface="Times New Roman" panose="02020603050405020304" pitchFamily="18" charset="0"/>
              </a:rPr>
              <a:t>y</a:t>
            </a:r>
          </a:p>
          <a:p>
            <a:pPr algn="l"/>
            <a:endParaRPr lang="en-IN"/>
          </a:p>
        </p:txBody>
      </p:sp>
    </p:spTree>
    <p:extLst>
      <p:ext uri="{BB962C8B-B14F-4D97-AF65-F5344CB8AC3E}">
        <p14:creationId xmlns:p14="http://schemas.microsoft.com/office/powerpoint/2010/main" val="1198816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A9A8355-84DF-43BF-8B1B-88C335EF94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2650" y="2583402"/>
            <a:ext cx="7886700" cy="3179566"/>
          </a:xfrm>
        </p:spPr>
      </p:pic>
      <p:sp>
        <p:nvSpPr>
          <p:cNvPr id="4" name="Footer Placeholder 3">
            <a:extLst>
              <a:ext uri="{FF2B5EF4-FFF2-40B4-BE49-F238E27FC236}">
                <a16:creationId xmlns:a16="http://schemas.microsoft.com/office/drawing/2014/main" id="{A816E972-C836-46C7-9F5E-5B1A98ACC58A}"/>
              </a:ext>
            </a:extLst>
          </p:cNvPr>
          <p:cNvSpPr>
            <a:spLocks noGrp="1"/>
          </p:cNvSpPr>
          <p:nvPr>
            <p:ph type="ftr" sz="quarter" idx="11"/>
          </p:nvPr>
        </p:nvSpPr>
        <p:spPr/>
        <p:txBody>
          <a:bodyPr/>
          <a:lstStyle/>
          <a:p>
            <a:r>
              <a:rPr lang="en-IN"/>
              <a:t>Mahesh Bhanushali, DR.V.N.BRIMS</a:t>
            </a:r>
          </a:p>
        </p:txBody>
      </p:sp>
      <p:sp>
        <p:nvSpPr>
          <p:cNvPr id="8" name="TextBox 7">
            <a:extLst>
              <a:ext uri="{FF2B5EF4-FFF2-40B4-BE49-F238E27FC236}">
                <a16:creationId xmlns:a16="http://schemas.microsoft.com/office/drawing/2014/main" id="{3005975F-ABAE-4374-8F0D-6CA809B0C602}"/>
              </a:ext>
            </a:extLst>
          </p:cNvPr>
          <p:cNvSpPr txBox="1"/>
          <p:nvPr/>
        </p:nvSpPr>
        <p:spPr>
          <a:xfrm>
            <a:off x="2152651" y="337351"/>
            <a:ext cx="8115855" cy="1477328"/>
          </a:xfrm>
          <a:prstGeom prst="rect">
            <a:avLst/>
          </a:prstGeom>
          <a:noFill/>
        </p:spPr>
        <p:txBody>
          <a:bodyPr wrap="square" rtlCol="0">
            <a:spAutoFit/>
          </a:bodyPr>
          <a:lstStyle/>
          <a:p>
            <a:r>
              <a:rPr lang="en-IN"/>
              <a:t>2x+ y &gt;= 8</a:t>
            </a:r>
          </a:p>
          <a:p>
            <a:r>
              <a:rPr lang="en-IN"/>
              <a:t>2x= 8 if y is 0</a:t>
            </a:r>
          </a:p>
          <a:p>
            <a:r>
              <a:rPr lang="en-IN"/>
              <a:t>X=4 </a:t>
            </a:r>
          </a:p>
          <a:p>
            <a:r>
              <a:rPr lang="en-IN"/>
              <a:t>Y=8 if x is 0</a:t>
            </a:r>
          </a:p>
          <a:p>
            <a:r>
              <a:rPr lang="en-IN"/>
              <a:t>Formulate the graph </a:t>
            </a:r>
          </a:p>
        </p:txBody>
      </p:sp>
    </p:spTree>
    <p:extLst>
      <p:ext uri="{BB962C8B-B14F-4D97-AF65-F5344CB8AC3E}">
        <p14:creationId xmlns:p14="http://schemas.microsoft.com/office/powerpoint/2010/main" val="3324026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C42652-16C2-41F6-BEEF-43FEBF729243}"/>
              </a:ext>
            </a:extLst>
          </p:cNvPr>
          <p:cNvSpPr>
            <a:spLocks noGrp="1"/>
          </p:cNvSpPr>
          <p:nvPr>
            <p:ph idx="1"/>
          </p:nvPr>
        </p:nvSpPr>
        <p:spPr>
          <a:xfrm>
            <a:off x="2152650" y="621437"/>
            <a:ext cx="7886700" cy="5555526"/>
          </a:xfrm>
        </p:spPr>
        <p:txBody>
          <a:bodyPr>
            <a:normAutofit/>
          </a:bodyPr>
          <a:lstStyle/>
          <a:p>
            <a:pPr algn="just"/>
            <a:r>
              <a:rPr lang="en-US" sz="1800">
                <a:solidFill>
                  <a:srgbClr val="000000"/>
                </a:solidFill>
                <a:latin typeface="Times New Roman" panose="02020603050405020304" pitchFamily="18" charset="0"/>
                <a:ea typeface="Times New Roman" panose="02020603050405020304" pitchFamily="18" charset="0"/>
              </a:rPr>
              <a:t>A well-known Pune based coupling manufacturing company makes two models- Name: A. REM Capacity: 140 kw / 100 rpm Max bore : 255 mm and Name : B. </a:t>
            </a:r>
            <a:r>
              <a:rPr lang="en-US" sz="1800" b="1">
                <a:solidFill>
                  <a:srgbClr val="000000"/>
                </a:solidFill>
                <a:latin typeface="Times New Roman" panose="02020603050405020304" pitchFamily="18" charset="0"/>
                <a:ea typeface="Times New Roman" panose="02020603050405020304" pitchFamily="18" charset="0"/>
              </a:rPr>
              <a:t>RSK </a:t>
            </a:r>
            <a:r>
              <a:rPr lang="en-US" sz="1800">
                <a:latin typeface="Calibri" panose="020F0502020204030204" pitchFamily="34" charset="0"/>
                <a:ea typeface="Calibri" panose="020F0502020204030204" pitchFamily="34" charset="0"/>
                <a:cs typeface="Times New Roman" panose="02020603050405020304" pitchFamily="18" charset="0"/>
              </a:rPr>
              <a:t>Capacity: 1400 kw / 100 rpm, Max bore : 172 mm. </a:t>
            </a:r>
            <a:r>
              <a:rPr lang="en-US" sz="1800">
                <a:solidFill>
                  <a:srgbClr val="231F20"/>
                </a:solidFill>
                <a:latin typeface="Times New Roman" panose="02020603050405020304" pitchFamily="18" charset="0"/>
              </a:rPr>
              <a:t>Each piece of Model A requires 9 labour hours for fabricating and 1 labour hour for finishing. Each piece of Model B </a:t>
            </a:r>
            <a:r>
              <a:rPr lang="en-US" sz="1800" err="1">
                <a:solidFill>
                  <a:srgbClr val="231F20"/>
                </a:solidFill>
                <a:latin typeface="Times New Roman" panose="02020603050405020304" pitchFamily="18" charset="0"/>
              </a:rPr>
              <a:t>farequires 12 labour hours for bricating </a:t>
            </a:r>
            <a:r>
              <a:rPr lang="en-US" sz="1800">
                <a:solidFill>
                  <a:srgbClr val="231F20"/>
                </a:solidFill>
                <a:latin typeface="Times New Roman" panose="02020603050405020304" pitchFamily="18" charset="0"/>
              </a:rPr>
              <a:t>and 3 labor hours for finishing. For fabricating and finishing, the maximum labour hours available are 180 and 30 respectively. The company makes a profit of Rs 8000 on each piece of model A and Rs 12000 on each piece of Model B. How many pieces of Model A and Model B should be manufactured per week to realize a maximum profit? What is the maximum profit per week? </a:t>
            </a:r>
          </a:p>
          <a:p>
            <a:pPr algn="l"/>
            <a:r>
              <a:rPr lang="en-US" sz="1800">
                <a:solidFill>
                  <a:srgbClr val="231F20"/>
                </a:solidFill>
                <a:latin typeface="Times New Roman" panose="02020603050405020304" pitchFamily="18" charset="0"/>
              </a:rPr>
              <a:t>Suppose </a:t>
            </a:r>
            <a:r>
              <a:rPr lang="en-US" sz="1800" i="1">
                <a:solidFill>
                  <a:srgbClr val="231F20"/>
                </a:solidFill>
                <a:latin typeface="Times New Roman" panose="02020603050405020304" pitchFamily="18" charset="0"/>
              </a:rPr>
              <a:t>x </a:t>
            </a:r>
            <a:r>
              <a:rPr lang="en-US" sz="1800">
                <a:solidFill>
                  <a:srgbClr val="231F20"/>
                </a:solidFill>
                <a:latin typeface="Times New Roman" panose="02020603050405020304" pitchFamily="18" charset="0"/>
              </a:rPr>
              <a:t>is the number of pieces of Model A and </a:t>
            </a:r>
            <a:r>
              <a:rPr lang="en-US" sz="1800" i="1">
                <a:solidFill>
                  <a:srgbClr val="231F20"/>
                </a:solidFill>
                <a:latin typeface="Times New Roman" panose="02020603050405020304" pitchFamily="18" charset="0"/>
              </a:rPr>
              <a:t>y </a:t>
            </a:r>
            <a:r>
              <a:rPr lang="en-US" sz="1800">
                <a:solidFill>
                  <a:srgbClr val="231F20"/>
                </a:solidFill>
                <a:latin typeface="Times New Roman" panose="02020603050405020304" pitchFamily="18" charset="0"/>
              </a:rPr>
              <a:t>is the number of pieces </a:t>
            </a:r>
            <a:r>
              <a:rPr lang="en-IN" sz="1800">
                <a:solidFill>
                  <a:srgbClr val="231F20"/>
                </a:solidFill>
                <a:latin typeface="Times New Roman" panose="02020603050405020304" pitchFamily="18" charset="0"/>
              </a:rPr>
              <a:t>of Model B. Then</a:t>
            </a:r>
          </a:p>
          <a:p>
            <a:pPr marL="0" indent="0">
              <a:buNone/>
            </a:pPr>
            <a:r>
              <a:rPr lang="en-IN" sz="1800">
                <a:solidFill>
                  <a:srgbClr val="231F20"/>
                </a:solidFill>
                <a:latin typeface="Times New Roman" panose="02020603050405020304" pitchFamily="18" charset="0"/>
              </a:rPr>
              <a:t>A , B</a:t>
            </a:r>
          </a:p>
          <a:p>
            <a:pPr marL="0" indent="0">
              <a:buNone/>
            </a:pPr>
            <a:r>
              <a:rPr lang="en-IN" sz="1800">
                <a:solidFill>
                  <a:srgbClr val="231F20"/>
                </a:solidFill>
                <a:latin typeface="Times New Roman" panose="02020603050405020304" pitchFamily="18" charset="0"/>
              </a:rPr>
              <a:t>Total profit (in Rs) = 8000 </a:t>
            </a:r>
            <a:r>
              <a:rPr lang="en-IN" sz="1800" i="1">
                <a:solidFill>
                  <a:srgbClr val="231F20"/>
                </a:solidFill>
                <a:latin typeface="Times New Roman" panose="02020603050405020304" pitchFamily="18" charset="0"/>
              </a:rPr>
              <a:t>x </a:t>
            </a:r>
            <a:r>
              <a:rPr lang="en-IN" sz="1800">
                <a:solidFill>
                  <a:srgbClr val="231F20"/>
                </a:solidFill>
                <a:latin typeface="Times New Roman" panose="02020603050405020304" pitchFamily="18" charset="0"/>
              </a:rPr>
              <a:t>+ 12000 </a:t>
            </a:r>
            <a:r>
              <a:rPr lang="en-IN" sz="1800" i="1">
                <a:solidFill>
                  <a:srgbClr val="231F20"/>
                </a:solidFill>
                <a:latin typeface="Times New Roman" panose="02020603050405020304" pitchFamily="18" charset="0"/>
              </a:rPr>
              <a:t>y</a:t>
            </a:r>
          </a:p>
          <a:p>
            <a:pPr marL="0" indent="0">
              <a:buNone/>
            </a:pPr>
            <a:r>
              <a:rPr lang="en-IN" sz="1800">
                <a:solidFill>
                  <a:srgbClr val="231F20"/>
                </a:solidFill>
                <a:latin typeface="Times New Roman" panose="02020603050405020304" pitchFamily="18" charset="0"/>
              </a:rPr>
              <a:t>9</a:t>
            </a:r>
            <a:r>
              <a:rPr lang="en-IN" sz="1800" i="1">
                <a:solidFill>
                  <a:srgbClr val="231F20"/>
                </a:solidFill>
                <a:latin typeface="Times New Roman" panose="02020603050405020304" pitchFamily="18" charset="0"/>
              </a:rPr>
              <a:t>x </a:t>
            </a:r>
            <a:r>
              <a:rPr lang="en-IN" sz="1800">
                <a:solidFill>
                  <a:srgbClr val="231F20"/>
                </a:solidFill>
                <a:latin typeface="Times New Roman" panose="02020603050405020304" pitchFamily="18" charset="0"/>
              </a:rPr>
              <a:t>+ 12</a:t>
            </a:r>
            <a:r>
              <a:rPr lang="en-IN" sz="1800" i="1">
                <a:solidFill>
                  <a:srgbClr val="231F20"/>
                </a:solidFill>
                <a:latin typeface="Times New Roman" panose="02020603050405020304" pitchFamily="18" charset="0"/>
              </a:rPr>
              <a:t>y &lt;=</a:t>
            </a:r>
            <a:r>
              <a:rPr lang="en-IN" sz="1800">
                <a:solidFill>
                  <a:srgbClr val="231F20"/>
                </a:solidFill>
                <a:latin typeface="Times New Roman" panose="02020603050405020304" pitchFamily="18" charset="0"/>
              </a:rPr>
              <a:t>180 (Fabricating constraint) </a:t>
            </a:r>
          </a:p>
          <a:p>
            <a:pPr marL="0" indent="0">
              <a:buNone/>
            </a:pPr>
            <a:r>
              <a:rPr lang="en-IN" sz="1800">
                <a:solidFill>
                  <a:srgbClr val="231F20"/>
                </a:solidFill>
                <a:latin typeface="Times New Roman" panose="02020603050405020304" pitchFamily="18" charset="0"/>
              </a:rPr>
              <a:t>3x + 4y &lt;= 60</a:t>
            </a:r>
          </a:p>
          <a:p>
            <a:pPr marL="0" indent="0">
              <a:buNone/>
            </a:pPr>
            <a:r>
              <a:rPr lang="en-IN" sz="1800" i="1">
                <a:solidFill>
                  <a:srgbClr val="231F20"/>
                </a:solidFill>
                <a:latin typeface="Times New Roman" panose="02020603050405020304" pitchFamily="18" charset="0"/>
              </a:rPr>
              <a:t>x </a:t>
            </a:r>
            <a:r>
              <a:rPr lang="en-IN" sz="1800">
                <a:solidFill>
                  <a:srgbClr val="231F20"/>
                </a:solidFill>
                <a:latin typeface="Times New Roman" panose="02020603050405020304" pitchFamily="18" charset="0"/>
              </a:rPr>
              <a:t>+ 3</a:t>
            </a:r>
            <a:r>
              <a:rPr lang="en-IN" sz="1800" i="1">
                <a:solidFill>
                  <a:srgbClr val="231F20"/>
                </a:solidFill>
                <a:latin typeface="Times New Roman" panose="02020603050405020304" pitchFamily="18" charset="0"/>
              </a:rPr>
              <a:t>y &lt;=</a:t>
            </a:r>
            <a:r>
              <a:rPr lang="en-IN" sz="1800">
                <a:solidFill>
                  <a:srgbClr val="231F20"/>
                </a:solidFill>
                <a:latin typeface="Symbol" panose="05050102010706020507" pitchFamily="18" charset="2"/>
              </a:rPr>
              <a:t> </a:t>
            </a:r>
            <a:r>
              <a:rPr lang="en-IN" sz="1800">
                <a:solidFill>
                  <a:srgbClr val="231F20"/>
                </a:solidFill>
                <a:latin typeface="Times New Roman" panose="02020603050405020304" pitchFamily="18" charset="0"/>
              </a:rPr>
              <a:t>30 (Finishing constraint)</a:t>
            </a:r>
          </a:p>
          <a:p>
            <a:pPr marL="0" indent="0">
              <a:buNone/>
            </a:pPr>
            <a:r>
              <a:rPr lang="fr-FR" sz="1800" i="1">
                <a:solidFill>
                  <a:srgbClr val="231F20"/>
                </a:solidFill>
                <a:latin typeface="Times New Roman" panose="02020603050405020304" pitchFamily="18" charset="0"/>
              </a:rPr>
              <a:t>x </a:t>
            </a:r>
            <a:r>
              <a:rPr lang="fr-FR" sz="1800">
                <a:solidFill>
                  <a:srgbClr val="231F20"/>
                </a:solidFill>
                <a:latin typeface="Symbol" panose="05050102010706020507" pitchFamily="18" charset="2"/>
              </a:rPr>
              <a:t>&gt;= </a:t>
            </a:r>
            <a:r>
              <a:rPr lang="fr-FR" sz="1800">
                <a:solidFill>
                  <a:srgbClr val="231F20"/>
                </a:solidFill>
                <a:latin typeface="Times New Roman" panose="02020603050405020304" pitchFamily="18" charset="0"/>
              </a:rPr>
              <a:t>0, </a:t>
            </a:r>
            <a:r>
              <a:rPr lang="fr-FR" sz="1800" i="1">
                <a:solidFill>
                  <a:srgbClr val="231F20"/>
                </a:solidFill>
                <a:latin typeface="Times New Roman" panose="02020603050405020304" pitchFamily="18" charset="0"/>
              </a:rPr>
              <a:t>y </a:t>
            </a:r>
            <a:r>
              <a:rPr lang="fr-FR" sz="1800">
                <a:solidFill>
                  <a:srgbClr val="231F20"/>
                </a:solidFill>
                <a:latin typeface="Symbol" panose="05050102010706020507" pitchFamily="18" charset="2"/>
              </a:rPr>
              <a:t>&gt;= </a:t>
            </a:r>
            <a:r>
              <a:rPr lang="fr-FR" sz="1800">
                <a:solidFill>
                  <a:srgbClr val="231F20"/>
                </a:solidFill>
                <a:latin typeface="Times New Roman" panose="02020603050405020304" pitchFamily="18" charset="0"/>
              </a:rPr>
              <a:t>0 (non-negative constraint)</a:t>
            </a:r>
            <a:endParaRPr lang="en-IN" sz="1800">
              <a:solidFill>
                <a:srgbClr val="231F2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2A278009-6618-4FA7-B304-920E511CC270}"/>
              </a:ext>
            </a:extLst>
          </p:cNvPr>
          <p:cNvSpPr>
            <a:spLocks noGrp="1"/>
          </p:cNvSpPr>
          <p:nvPr>
            <p:ph type="ftr" sz="quarter" idx="11"/>
          </p:nvPr>
        </p:nvSpPr>
        <p:spPr/>
        <p:txBody>
          <a:bodyPr/>
          <a:lstStyle/>
          <a:p>
            <a:r>
              <a:rPr lang="en-IN"/>
              <a:t>Mahesh Bhanushali, DR.V.N.BRIMS</a:t>
            </a:r>
          </a:p>
        </p:txBody>
      </p:sp>
    </p:spTree>
    <p:extLst>
      <p:ext uri="{BB962C8B-B14F-4D97-AF65-F5344CB8AC3E}">
        <p14:creationId xmlns:p14="http://schemas.microsoft.com/office/powerpoint/2010/main" val="3656935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62DF6-8E83-4FD4-9C90-FBCCE6DF9712}"/>
              </a:ext>
            </a:extLst>
          </p:cNvPr>
          <p:cNvSpPr>
            <a:spLocks noGrp="1"/>
          </p:cNvSpPr>
          <p:nvPr>
            <p:ph type="title"/>
          </p:nvPr>
        </p:nvSpPr>
        <p:spPr/>
        <p:txBody>
          <a:bodyPr/>
          <a:lstStyle/>
          <a:p>
            <a:r>
              <a:rPr lang="en-US" altLang="zh-TW" sz="3600">
                <a:ea typeface="新細明體" panose="02020500000000000000" pitchFamily="18" charset="-120"/>
              </a:rPr>
              <a:t>Introduction to Operations Research </a:t>
            </a:r>
            <a:endParaRPr lang="en-IN" sz="3600">
              <a:ea typeface="新細明體" panose="02020500000000000000" pitchFamily="18" charset="-120"/>
            </a:endParaRPr>
          </a:p>
        </p:txBody>
      </p:sp>
      <p:sp>
        <p:nvSpPr>
          <p:cNvPr id="3" name="Content Placeholder 2">
            <a:extLst>
              <a:ext uri="{FF2B5EF4-FFF2-40B4-BE49-F238E27FC236}">
                <a16:creationId xmlns:a16="http://schemas.microsoft.com/office/drawing/2014/main" id="{A43A118C-1FAB-4F7A-812D-C201696AC1B1}"/>
              </a:ext>
            </a:extLst>
          </p:cNvPr>
          <p:cNvSpPr>
            <a:spLocks noGrp="1"/>
          </p:cNvSpPr>
          <p:nvPr>
            <p:ph idx="1"/>
          </p:nvPr>
        </p:nvSpPr>
        <p:spPr/>
        <p:txBody>
          <a:bodyPr>
            <a:normAutofit/>
          </a:bodyPr>
          <a:lstStyle/>
          <a:p>
            <a:r>
              <a:rPr lang="en-US" sz="2000">
                <a:solidFill>
                  <a:srgbClr val="2B2A2A"/>
                </a:solidFill>
                <a:latin typeface="Open Sans" panose="020B0606030504020204" pitchFamily="34" charset="0"/>
              </a:rPr>
              <a:t>OR professionals aim to provide rational bases for decision making by seeking to understand and structure complex situations and to use this understanding to predict system behavior and improve system performance. Much of this work is done using analytical and numerical techniques to develop and manipulate mathematical and computer models of organizational systems composed of people, machines, and procedures.</a:t>
            </a:r>
            <a:endParaRPr lang="en-IN" sz="2000"/>
          </a:p>
        </p:txBody>
      </p:sp>
      <p:sp>
        <p:nvSpPr>
          <p:cNvPr id="4" name="Footer Placeholder 3">
            <a:extLst>
              <a:ext uri="{FF2B5EF4-FFF2-40B4-BE49-F238E27FC236}">
                <a16:creationId xmlns:a16="http://schemas.microsoft.com/office/drawing/2014/main" id="{1B016BFF-B3D8-45A6-A127-CA8397182428}"/>
              </a:ext>
            </a:extLst>
          </p:cNvPr>
          <p:cNvSpPr>
            <a:spLocks noGrp="1"/>
          </p:cNvSpPr>
          <p:nvPr>
            <p:ph type="ftr" sz="quarter" idx="11"/>
          </p:nvPr>
        </p:nvSpPr>
        <p:spPr/>
        <p:txBody>
          <a:bodyPr/>
          <a:lstStyle/>
          <a:p>
            <a:r>
              <a:rPr lang="en-IN"/>
              <a:t>Mahesh Bhanushali, DR.V.N.BRIMS</a:t>
            </a:r>
          </a:p>
        </p:txBody>
      </p:sp>
    </p:spTree>
    <p:extLst>
      <p:ext uri="{BB962C8B-B14F-4D97-AF65-F5344CB8AC3E}">
        <p14:creationId xmlns:p14="http://schemas.microsoft.com/office/powerpoint/2010/main" val="961783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CA9091A-6702-4C40-B5A3-A3AA8D11D1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6373" y="297802"/>
            <a:ext cx="5796508" cy="2693972"/>
          </a:xfrm>
        </p:spPr>
      </p:pic>
      <p:sp>
        <p:nvSpPr>
          <p:cNvPr id="4" name="Footer Placeholder 3">
            <a:extLst>
              <a:ext uri="{FF2B5EF4-FFF2-40B4-BE49-F238E27FC236}">
                <a16:creationId xmlns:a16="http://schemas.microsoft.com/office/drawing/2014/main" id="{F6D03C4E-08D0-4D7C-8CF0-34AD4F4413EF}"/>
              </a:ext>
            </a:extLst>
          </p:cNvPr>
          <p:cNvSpPr>
            <a:spLocks noGrp="1"/>
          </p:cNvSpPr>
          <p:nvPr>
            <p:ph type="ftr" sz="quarter" idx="11"/>
          </p:nvPr>
        </p:nvSpPr>
        <p:spPr/>
        <p:txBody>
          <a:bodyPr/>
          <a:lstStyle/>
          <a:p>
            <a:r>
              <a:rPr lang="en-IN"/>
              <a:t>Mahesh Bhanushali, DR.V.N.BRIMS</a:t>
            </a:r>
          </a:p>
        </p:txBody>
      </p:sp>
      <p:pic>
        <p:nvPicPr>
          <p:cNvPr id="8" name="Picture 7">
            <a:extLst>
              <a:ext uri="{FF2B5EF4-FFF2-40B4-BE49-F238E27FC236}">
                <a16:creationId xmlns:a16="http://schemas.microsoft.com/office/drawing/2014/main" id="{E53DFE82-4FEB-4A12-AF0F-B0EC16E6D7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2119" y="3590762"/>
            <a:ext cx="6546147" cy="2499577"/>
          </a:xfrm>
          <a:prstGeom prst="rect">
            <a:avLst/>
          </a:prstGeom>
        </p:spPr>
      </p:pic>
    </p:spTree>
    <p:extLst>
      <p:ext uri="{BB962C8B-B14F-4D97-AF65-F5344CB8AC3E}">
        <p14:creationId xmlns:p14="http://schemas.microsoft.com/office/powerpoint/2010/main" val="3861939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F79648-C6B7-4A63-99B4-0CD9171D678D}"/>
              </a:ext>
            </a:extLst>
          </p:cNvPr>
          <p:cNvSpPr>
            <a:spLocks noGrp="1"/>
          </p:cNvSpPr>
          <p:nvPr>
            <p:ph idx="1"/>
          </p:nvPr>
        </p:nvSpPr>
        <p:spPr>
          <a:xfrm>
            <a:off x="2152650" y="328474"/>
            <a:ext cx="7886700" cy="6125592"/>
          </a:xfrm>
        </p:spPr>
        <p:txBody>
          <a:bodyPr>
            <a:normAutofit lnSpcReduction="10000"/>
          </a:bodyPr>
          <a:lstStyle/>
          <a:p>
            <a:pPr marL="0" indent="0">
              <a:buNone/>
            </a:pPr>
            <a:r>
              <a:rPr lang="en-US" sz="1800">
                <a:solidFill>
                  <a:srgbClr val="231F20"/>
                </a:solidFill>
                <a:latin typeface="Times New Roman" panose="02020603050405020304" pitchFamily="18" charset="0"/>
              </a:rPr>
              <a:t>Cooperative society of farmers has 50 hectare of land to grow two crops X and Y. The profit from crops X and Y per hectare are estimated as Rs 10,500 and Rs 9,000 respectively. To control weeds, a liquid herbicide has to be used for crops X and Y at rates of 20 litres and 10 litres per hectare. Further, no more than 800 litres of herbicide should be used in order to protect fish and wild life using a pond which collects drainage from this land. How much land should be allocated to each crop so as to maximize the total profit of the society?</a:t>
            </a:r>
          </a:p>
          <a:p>
            <a:pPr marL="0" indent="0">
              <a:buNone/>
            </a:pPr>
            <a:endParaRPr lang="en-US" sz="1800">
              <a:solidFill>
                <a:srgbClr val="231F20"/>
              </a:solidFill>
              <a:latin typeface="Times New Roman" panose="02020603050405020304" pitchFamily="18" charset="0"/>
            </a:endParaRPr>
          </a:p>
          <a:p>
            <a:pPr marL="0" indent="0">
              <a:buNone/>
            </a:pPr>
            <a:r>
              <a:rPr lang="en-US" sz="1800">
                <a:solidFill>
                  <a:srgbClr val="231F20"/>
                </a:solidFill>
                <a:latin typeface="Times New Roman" panose="02020603050405020304" pitchFamily="18" charset="0"/>
              </a:rPr>
              <a:t>Let x hector of Land be allocated to crop X and </a:t>
            </a:r>
            <a:r>
              <a:rPr lang="en-US" sz="1800" i="1">
                <a:solidFill>
                  <a:srgbClr val="231F20"/>
                </a:solidFill>
                <a:latin typeface="Times New Roman" panose="02020603050405020304" pitchFamily="18" charset="0"/>
              </a:rPr>
              <a:t>y </a:t>
            </a:r>
            <a:r>
              <a:rPr lang="en-US" sz="1800">
                <a:solidFill>
                  <a:srgbClr val="231F20"/>
                </a:solidFill>
                <a:latin typeface="Times New Roman" panose="02020603050405020304" pitchFamily="18" charset="0"/>
              </a:rPr>
              <a:t>hectare to crop Y.  </a:t>
            </a:r>
          </a:p>
          <a:p>
            <a:pPr marL="0" indent="0">
              <a:buNone/>
            </a:pPr>
            <a:r>
              <a:rPr lang="en-IN" sz="1800">
                <a:solidFill>
                  <a:srgbClr val="231F20"/>
                </a:solidFill>
                <a:latin typeface="Times New Roman" panose="02020603050405020304" pitchFamily="18" charset="0"/>
              </a:rPr>
              <a:t>Profit per hectare on crop X = Rs 10500</a:t>
            </a:r>
          </a:p>
          <a:p>
            <a:pPr marL="0" indent="0">
              <a:buNone/>
            </a:pPr>
            <a:r>
              <a:rPr lang="fr-FR" sz="1800">
                <a:solidFill>
                  <a:srgbClr val="231F20"/>
                </a:solidFill>
                <a:latin typeface="Times New Roman" panose="02020603050405020304" pitchFamily="18" charset="0"/>
              </a:rPr>
              <a:t>Profit per hectare on crop Y = Rs 9000</a:t>
            </a:r>
          </a:p>
          <a:p>
            <a:pPr marL="0" indent="0">
              <a:buNone/>
            </a:pPr>
            <a:r>
              <a:rPr lang="en-US" sz="1800">
                <a:solidFill>
                  <a:srgbClr val="231F20"/>
                </a:solidFill>
                <a:latin typeface="Times New Roman" panose="02020603050405020304" pitchFamily="18" charset="0"/>
              </a:rPr>
              <a:t>Therefore, total profit = Rs (10500</a:t>
            </a:r>
            <a:r>
              <a:rPr lang="en-US" sz="1800" i="1">
                <a:solidFill>
                  <a:srgbClr val="231F20"/>
                </a:solidFill>
                <a:latin typeface="Times New Roman" panose="02020603050405020304" pitchFamily="18" charset="0"/>
              </a:rPr>
              <a:t>x </a:t>
            </a:r>
            <a:r>
              <a:rPr lang="en-US" sz="1800">
                <a:solidFill>
                  <a:srgbClr val="231F20"/>
                </a:solidFill>
                <a:latin typeface="Times New Roman" panose="02020603050405020304" pitchFamily="18" charset="0"/>
              </a:rPr>
              <a:t>+ 9000</a:t>
            </a:r>
            <a:r>
              <a:rPr lang="en-US" sz="1800" i="1">
                <a:solidFill>
                  <a:srgbClr val="231F20"/>
                </a:solidFill>
                <a:latin typeface="Times New Roman" panose="02020603050405020304" pitchFamily="18" charset="0"/>
              </a:rPr>
              <a:t>y</a:t>
            </a:r>
            <a:r>
              <a:rPr lang="en-US" sz="1800">
                <a:solidFill>
                  <a:srgbClr val="231F20"/>
                </a:solidFill>
                <a:latin typeface="Times New Roman" panose="02020603050405020304" pitchFamily="18" charset="0"/>
              </a:rPr>
              <a:t>)</a:t>
            </a:r>
          </a:p>
          <a:p>
            <a:pPr marL="0" indent="0">
              <a:buNone/>
            </a:pPr>
            <a:r>
              <a:rPr lang="en-US" sz="1800">
                <a:solidFill>
                  <a:srgbClr val="231F20"/>
                </a:solidFill>
                <a:latin typeface="Times New Roman" panose="02020603050405020304" pitchFamily="18" charset="0"/>
              </a:rPr>
              <a:t>The mathematical formulation of the problem is as follows:</a:t>
            </a:r>
          </a:p>
          <a:p>
            <a:pPr marL="0" indent="0">
              <a:buNone/>
            </a:pPr>
            <a:r>
              <a:rPr lang="es-ES" sz="1800">
                <a:solidFill>
                  <a:srgbClr val="231F20"/>
                </a:solidFill>
                <a:latin typeface="Times New Roman" panose="02020603050405020304" pitchFamily="18" charset="0"/>
              </a:rPr>
              <a:t>Maximise Z = 10500 </a:t>
            </a:r>
            <a:r>
              <a:rPr lang="es-ES" sz="1800" i="1">
                <a:solidFill>
                  <a:srgbClr val="231F20"/>
                </a:solidFill>
                <a:latin typeface="Times New Roman" panose="02020603050405020304" pitchFamily="18" charset="0"/>
              </a:rPr>
              <a:t>x </a:t>
            </a:r>
            <a:r>
              <a:rPr lang="es-ES" sz="1800">
                <a:solidFill>
                  <a:srgbClr val="231F20"/>
                </a:solidFill>
                <a:latin typeface="Times New Roman" panose="02020603050405020304" pitchFamily="18" charset="0"/>
              </a:rPr>
              <a:t>+ 9000 </a:t>
            </a:r>
            <a:r>
              <a:rPr lang="es-ES" sz="1800" i="1">
                <a:solidFill>
                  <a:srgbClr val="231F20"/>
                </a:solidFill>
                <a:latin typeface="Times New Roman" panose="02020603050405020304" pitchFamily="18" charset="0"/>
              </a:rPr>
              <a:t>y</a:t>
            </a:r>
          </a:p>
          <a:p>
            <a:pPr marL="0" indent="0">
              <a:buNone/>
            </a:pPr>
            <a:r>
              <a:rPr lang="en-IN" sz="1800">
                <a:solidFill>
                  <a:srgbClr val="231F20"/>
                </a:solidFill>
                <a:latin typeface="Times New Roman" panose="02020603050405020304" pitchFamily="18" charset="0"/>
              </a:rPr>
              <a:t>subject to the constraints:</a:t>
            </a:r>
            <a:endParaRPr lang="en-US" sz="1800">
              <a:solidFill>
                <a:srgbClr val="231F20"/>
              </a:solidFill>
              <a:latin typeface="Times New Roman" panose="02020603050405020304" pitchFamily="18" charset="0"/>
            </a:endParaRPr>
          </a:p>
          <a:p>
            <a:pPr marL="0" indent="0">
              <a:buNone/>
            </a:pPr>
            <a:r>
              <a:rPr lang="en-US" sz="1800" i="1">
                <a:solidFill>
                  <a:srgbClr val="231F20"/>
                </a:solidFill>
                <a:latin typeface="Times New Roman" panose="02020603050405020304" pitchFamily="18" charset="0"/>
              </a:rPr>
              <a:t>x </a:t>
            </a:r>
            <a:r>
              <a:rPr lang="en-US" sz="1800">
                <a:solidFill>
                  <a:srgbClr val="231F20"/>
                </a:solidFill>
                <a:latin typeface="Times New Roman" panose="02020603050405020304" pitchFamily="18" charset="0"/>
              </a:rPr>
              <a:t>+ </a:t>
            </a:r>
            <a:r>
              <a:rPr lang="en-US" sz="1800" i="1">
                <a:solidFill>
                  <a:srgbClr val="231F20"/>
                </a:solidFill>
                <a:latin typeface="Times New Roman" panose="02020603050405020304" pitchFamily="18" charset="0"/>
              </a:rPr>
              <a:t>y </a:t>
            </a:r>
            <a:r>
              <a:rPr lang="en-IN" sz="1800" i="1">
                <a:solidFill>
                  <a:srgbClr val="231F20"/>
                </a:solidFill>
                <a:latin typeface="Times New Roman" panose="02020603050405020304" pitchFamily="18" charset="0"/>
              </a:rPr>
              <a:t>&lt;=</a:t>
            </a:r>
            <a:r>
              <a:rPr lang="en-US" sz="1800">
                <a:solidFill>
                  <a:srgbClr val="231F20"/>
                </a:solidFill>
                <a:latin typeface="Symbol" panose="05050102010706020507" pitchFamily="18" charset="2"/>
              </a:rPr>
              <a:t> </a:t>
            </a:r>
            <a:r>
              <a:rPr lang="en-US" sz="1800">
                <a:solidFill>
                  <a:srgbClr val="231F20"/>
                </a:solidFill>
                <a:latin typeface="Times New Roman" panose="02020603050405020304" pitchFamily="18" charset="0"/>
              </a:rPr>
              <a:t>50 (constraint related to land)</a:t>
            </a:r>
          </a:p>
          <a:p>
            <a:pPr marL="0" indent="0">
              <a:buNone/>
            </a:pPr>
            <a:r>
              <a:rPr lang="en-US" sz="1800">
                <a:solidFill>
                  <a:srgbClr val="231F20"/>
                </a:solidFill>
                <a:latin typeface="Times New Roman" panose="02020603050405020304" pitchFamily="18" charset="0"/>
              </a:rPr>
              <a:t>20</a:t>
            </a:r>
            <a:r>
              <a:rPr lang="en-US" sz="1800" i="1">
                <a:solidFill>
                  <a:srgbClr val="231F20"/>
                </a:solidFill>
                <a:latin typeface="Times New Roman" panose="02020603050405020304" pitchFamily="18" charset="0"/>
              </a:rPr>
              <a:t>x + </a:t>
            </a:r>
            <a:r>
              <a:rPr lang="en-US" sz="1800">
                <a:solidFill>
                  <a:srgbClr val="231F20"/>
                </a:solidFill>
                <a:latin typeface="Times New Roman" panose="02020603050405020304" pitchFamily="18" charset="0"/>
              </a:rPr>
              <a:t>10</a:t>
            </a:r>
            <a:r>
              <a:rPr lang="en-US" sz="1800" i="1">
                <a:solidFill>
                  <a:srgbClr val="231F20"/>
                </a:solidFill>
                <a:latin typeface="Times New Roman" panose="02020603050405020304" pitchFamily="18" charset="0"/>
              </a:rPr>
              <a:t>y </a:t>
            </a:r>
            <a:r>
              <a:rPr lang="en-IN" sz="1800" i="1">
                <a:solidFill>
                  <a:srgbClr val="231F20"/>
                </a:solidFill>
                <a:latin typeface="Times New Roman" panose="02020603050405020304" pitchFamily="18" charset="0"/>
              </a:rPr>
              <a:t>&lt;=</a:t>
            </a:r>
            <a:r>
              <a:rPr lang="en-US" sz="1800">
                <a:solidFill>
                  <a:srgbClr val="231F20"/>
                </a:solidFill>
                <a:latin typeface="Symbol" panose="05050102010706020507" pitchFamily="18" charset="2"/>
              </a:rPr>
              <a:t> </a:t>
            </a:r>
            <a:r>
              <a:rPr lang="en-US" sz="1800">
                <a:solidFill>
                  <a:srgbClr val="231F20"/>
                </a:solidFill>
                <a:latin typeface="Times New Roman" panose="02020603050405020304" pitchFamily="18" charset="0"/>
              </a:rPr>
              <a:t>800 (constraint related to use of herbicide)</a:t>
            </a:r>
          </a:p>
          <a:p>
            <a:pPr marL="0" indent="0">
              <a:buNone/>
            </a:pPr>
            <a:r>
              <a:rPr lang="en-IN" sz="1800">
                <a:solidFill>
                  <a:srgbClr val="231F20"/>
                </a:solidFill>
                <a:latin typeface="Times New Roman" panose="02020603050405020304" pitchFamily="18" charset="0"/>
              </a:rPr>
              <a:t>2</a:t>
            </a:r>
            <a:r>
              <a:rPr lang="en-IN" sz="1800" i="1">
                <a:solidFill>
                  <a:srgbClr val="231F20"/>
                </a:solidFill>
                <a:latin typeface="Times New Roman" panose="02020603050405020304" pitchFamily="18" charset="0"/>
              </a:rPr>
              <a:t>x </a:t>
            </a:r>
            <a:r>
              <a:rPr lang="en-IN" sz="1800">
                <a:solidFill>
                  <a:srgbClr val="231F20"/>
                </a:solidFill>
                <a:latin typeface="Times New Roman" panose="02020603050405020304" pitchFamily="18" charset="0"/>
              </a:rPr>
              <a:t>+ </a:t>
            </a:r>
            <a:r>
              <a:rPr lang="en-IN" sz="1800" i="1">
                <a:solidFill>
                  <a:srgbClr val="231F20"/>
                </a:solidFill>
                <a:latin typeface="Times New Roman" panose="02020603050405020304" pitchFamily="18" charset="0"/>
              </a:rPr>
              <a:t>y &lt;=</a:t>
            </a:r>
            <a:r>
              <a:rPr lang="en-IN" sz="1800">
                <a:solidFill>
                  <a:srgbClr val="231F20"/>
                </a:solidFill>
                <a:latin typeface="Symbol" panose="05050102010706020507" pitchFamily="18" charset="2"/>
              </a:rPr>
              <a:t> </a:t>
            </a:r>
            <a:r>
              <a:rPr lang="en-IN" sz="1800">
                <a:solidFill>
                  <a:srgbClr val="231F20"/>
                </a:solidFill>
                <a:latin typeface="Times New Roman" panose="02020603050405020304" pitchFamily="18" charset="0"/>
              </a:rPr>
              <a:t>80</a:t>
            </a:r>
          </a:p>
          <a:p>
            <a:pPr marL="0" indent="0">
              <a:buNone/>
            </a:pPr>
            <a:r>
              <a:rPr lang="fr-FR" sz="1800" i="1">
                <a:solidFill>
                  <a:srgbClr val="231F20"/>
                </a:solidFill>
                <a:latin typeface="Times New Roman" panose="02020603050405020304" pitchFamily="18" charset="0"/>
              </a:rPr>
              <a:t>x </a:t>
            </a:r>
            <a:r>
              <a:rPr lang="fr-FR" sz="1800">
                <a:solidFill>
                  <a:srgbClr val="231F20"/>
                </a:solidFill>
                <a:latin typeface="Symbol" panose="05050102010706020507" pitchFamily="18" charset="2"/>
              </a:rPr>
              <a:t>&gt;= </a:t>
            </a:r>
            <a:r>
              <a:rPr lang="fr-FR" sz="1800">
                <a:solidFill>
                  <a:srgbClr val="231F20"/>
                </a:solidFill>
                <a:latin typeface="Times New Roman" panose="02020603050405020304" pitchFamily="18" charset="0"/>
              </a:rPr>
              <a:t>0, </a:t>
            </a:r>
            <a:r>
              <a:rPr lang="fr-FR" sz="1800" i="1">
                <a:solidFill>
                  <a:srgbClr val="231F20"/>
                </a:solidFill>
                <a:latin typeface="Times New Roman" panose="02020603050405020304" pitchFamily="18" charset="0"/>
              </a:rPr>
              <a:t>y </a:t>
            </a:r>
            <a:r>
              <a:rPr lang="fr-FR" sz="1800">
                <a:solidFill>
                  <a:srgbClr val="231F20"/>
                </a:solidFill>
                <a:latin typeface="Symbol" panose="05050102010706020507" pitchFamily="18" charset="2"/>
              </a:rPr>
              <a:t>&gt;= </a:t>
            </a:r>
            <a:r>
              <a:rPr lang="fr-FR" sz="1800">
                <a:solidFill>
                  <a:srgbClr val="231F20"/>
                </a:solidFill>
                <a:latin typeface="Times New Roman" panose="02020603050405020304" pitchFamily="18" charset="0"/>
              </a:rPr>
              <a:t>0 (non-negative constraint)</a:t>
            </a:r>
            <a:endParaRPr lang="en-IN" sz="1800">
              <a:solidFill>
                <a:srgbClr val="231F20"/>
              </a:solidFill>
              <a:latin typeface="Times New Roman" panose="02020603050405020304" pitchFamily="18" charset="0"/>
            </a:endParaRPr>
          </a:p>
          <a:p>
            <a:pPr marL="0" indent="0">
              <a:buNone/>
            </a:pPr>
            <a:endParaRPr lang="en-US" sz="1800">
              <a:solidFill>
                <a:srgbClr val="231F20"/>
              </a:solidFill>
              <a:latin typeface="Times New Roman" panose="02020603050405020304" pitchFamily="18" charset="0"/>
            </a:endParaRPr>
          </a:p>
          <a:p>
            <a:pPr marL="0" indent="0">
              <a:buNone/>
            </a:pPr>
            <a:endParaRPr lang="en-IN"/>
          </a:p>
        </p:txBody>
      </p:sp>
      <p:sp>
        <p:nvSpPr>
          <p:cNvPr id="4" name="Footer Placeholder 3">
            <a:extLst>
              <a:ext uri="{FF2B5EF4-FFF2-40B4-BE49-F238E27FC236}">
                <a16:creationId xmlns:a16="http://schemas.microsoft.com/office/drawing/2014/main" id="{1EC70EF2-F5F1-4B49-9AE7-8F3B446A2986}"/>
              </a:ext>
            </a:extLst>
          </p:cNvPr>
          <p:cNvSpPr>
            <a:spLocks noGrp="1"/>
          </p:cNvSpPr>
          <p:nvPr>
            <p:ph type="ftr" sz="quarter" idx="11"/>
          </p:nvPr>
        </p:nvSpPr>
        <p:spPr/>
        <p:txBody>
          <a:bodyPr/>
          <a:lstStyle/>
          <a:p>
            <a:r>
              <a:rPr lang="en-IN"/>
              <a:t>Mahesh Bhanushali, DR.V.N.BRIMS</a:t>
            </a:r>
          </a:p>
        </p:txBody>
      </p:sp>
    </p:spTree>
    <p:extLst>
      <p:ext uri="{BB962C8B-B14F-4D97-AF65-F5344CB8AC3E}">
        <p14:creationId xmlns:p14="http://schemas.microsoft.com/office/powerpoint/2010/main" val="562884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9D7A2939-10AE-44E0-9433-92D978EA7077}"/>
              </a:ext>
            </a:extLst>
          </p:cNvPr>
          <p:cNvSpPr>
            <a:spLocks noGrp="1"/>
          </p:cNvSpPr>
          <p:nvPr>
            <p:ph type="sldNum" sz="quarter" idx="12"/>
          </p:nvPr>
        </p:nvSpPr>
        <p:spPr/>
        <p:txBody>
          <a:bodyPr/>
          <a:lstStyle/>
          <a:p>
            <a:fld id="{79E52736-901C-4FF3-AF7C-6ECBA85BF504}" type="slidenum">
              <a:rPr lang="zh-TW" altLang="en-US"/>
              <a:t>22</a:t>
            </a:fld>
            <a:endParaRPr lang="zh-TW" altLang="en-US"/>
          </a:p>
        </p:txBody>
      </p:sp>
      <p:sp>
        <p:nvSpPr>
          <p:cNvPr id="59395" name="Rectangle 3">
            <a:extLst>
              <a:ext uri="{FF2B5EF4-FFF2-40B4-BE49-F238E27FC236}">
                <a16:creationId xmlns:a16="http://schemas.microsoft.com/office/drawing/2014/main" id="{74D72EA0-82B6-49FA-967F-6072FDB543DF}"/>
              </a:ext>
            </a:extLst>
          </p:cNvPr>
          <p:cNvSpPr>
            <a:spLocks noGrp="1" noChangeArrowheads="1"/>
          </p:cNvSpPr>
          <p:nvPr>
            <p:ph type="body" idx="1"/>
          </p:nvPr>
        </p:nvSpPr>
        <p:spPr>
          <a:xfrm>
            <a:off x="2209800" y="2362200"/>
            <a:ext cx="7772400" cy="4114800"/>
          </a:xfrm>
          <a:noFill/>
        </p:spPr>
        <p:txBody>
          <a:bodyPr/>
          <a:lstStyle/>
          <a:p>
            <a:r>
              <a:rPr lang="en-US" altLang="zh-TW">
                <a:ea typeface="新細明體" panose="02020500000000000000" pitchFamily="18" charset="-120"/>
              </a:rPr>
              <a:t>Any change to the right hand side of a binding constraint will change the optimal solution.</a:t>
            </a:r>
          </a:p>
          <a:p>
            <a:pPr>
              <a:lnSpc>
                <a:spcPct val="70000"/>
              </a:lnSpc>
            </a:pPr>
            <a:endParaRPr lang="en-US" altLang="zh-TW">
              <a:ea typeface="新細明體" panose="02020500000000000000" pitchFamily="18" charset="-120"/>
            </a:endParaRPr>
          </a:p>
          <a:p>
            <a:r>
              <a:rPr lang="en-US" altLang="zh-TW">
                <a:ea typeface="新細明體" panose="02020500000000000000" pitchFamily="18" charset="-120"/>
              </a:rPr>
              <a:t>Any change to the right-hand side of a non-binding constraint that is less than its slack or surplus, will cause no change in the optimal solution.</a:t>
            </a:r>
          </a:p>
        </p:txBody>
      </p:sp>
      <p:sp>
        <p:nvSpPr>
          <p:cNvPr id="59397" name="Rectangle 5">
            <a:extLst>
              <a:ext uri="{FF2B5EF4-FFF2-40B4-BE49-F238E27FC236}">
                <a16:creationId xmlns:a16="http://schemas.microsoft.com/office/drawing/2014/main" id="{32296647-DA92-4D37-946D-86EFFD744F76}"/>
              </a:ext>
            </a:extLst>
          </p:cNvPr>
          <p:cNvSpPr>
            <a:spLocks noGrp="1" noChangeArrowheads="1"/>
          </p:cNvSpPr>
          <p:nvPr>
            <p:ph type="title"/>
          </p:nvPr>
        </p:nvSpPr>
        <p:spPr>
          <a:xfrm>
            <a:off x="3732214" y="914400"/>
            <a:ext cx="5335587" cy="1143000"/>
          </a:xfrm>
          <a:noFill/>
          <a:extLst>
            <a:ext uri="{909E8E84-426E-40DD-AFC4-6F175D3DCCD1}">
              <a14:hiddenFill xmlns:a14="http://schemas.microsoft.com/office/drawing/2010/main">
                <a:solidFill>
                  <a:schemeClr val="accent1"/>
                </a:solidFill>
              </a14:hiddenFill>
            </a:ext>
          </a:extLst>
        </p:spPr>
        <p:txBody>
          <a:bodyPr/>
          <a:lstStyle/>
          <a:p>
            <a:r>
              <a:rPr lang="en-US" altLang="zh-TW" sz="3600">
                <a:ea typeface="新細明體" panose="02020500000000000000" pitchFamily="18" charset="-120"/>
              </a:rPr>
              <a:t>Sensitivity Analysis of </a:t>
            </a:r>
            <a:br>
              <a:rPr lang="en-US" altLang="zh-TW" sz="3600">
                <a:ea typeface="新細明體" panose="02020500000000000000" pitchFamily="18" charset="-120"/>
              </a:rPr>
            </a:br>
            <a:r>
              <a:rPr lang="en-US" altLang="zh-TW" sz="3600">
                <a:ea typeface="新細明體" panose="02020500000000000000" pitchFamily="18" charset="-120"/>
              </a:rPr>
              <a:t>Right-Hand Side Values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6C04809-2C5B-42DB-B29B-2679C15ACCA2}"/>
              </a:ext>
            </a:extLst>
          </p:cNvPr>
          <p:cNvSpPr>
            <a:spLocks noGrp="1"/>
          </p:cNvSpPr>
          <p:nvPr>
            <p:ph type="sldNum" sz="quarter" idx="12"/>
          </p:nvPr>
        </p:nvSpPr>
        <p:spPr/>
        <p:txBody>
          <a:bodyPr/>
          <a:lstStyle/>
          <a:p>
            <a:fld id="{C4B807F8-B93E-431C-AEAE-64E05D31145B}" type="slidenum">
              <a:rPr lang="zh-TW" altLang="en-US"/>
              <a:t>23</a:t>
            </a:fld>
            <a:endParaRPr lang="zh-TW" altLang="en-US"/>
          </a:p>
        </p:txBody>
      </p:sp>
      <p:sp>
        <p:nvSpPr>
          <p:cNvPr id="138242" name="Rectangle 2050">
            <a:extLst>
              <a:ext uri="{FF2B5EF4-FFF2-40B4-BE49-F238E27FC236}">
                <a16:creationId xmlns:a16="http://schemas.microsoft.com/office/drawing/2014/main" id="{396F4664-6FF3-4B8E-AB11-1DA3A0E095E9}"/>
              </a:ext>
            </a:extLst>
          </p:cNvPr>
          <p:cNvSpPr>
            <a:spLocks noGrp="1" noChangeArrowheads="1"/>
          </p:cNvSpPr>
          <p:nvPr>
            <p:ph type="title"/>
          </p:nvPr>
        </p:nvSpPr>
        <p:spPr/>
        <p:txBody>
          <a:bodyPr/>
          <a:lstStyle/>
          <a:p>
            <a:pPr algn="ctr"/>
            <a:r>
              <a:rPr lang="en-US" altLang="zh-TW" sz="3600">
                <a:ea typeface="新細明體" panose="02020500000000000000" pitchFamily="18" charset="-120"/>
              </a:rPr>
              <a:t>Shadow Prices</a:t>
            </a:r>
          </a:p>
        </p:txBody>
      </p:sp>
      <p:sp>
        <p:nvSpPr>
          <p:cNvPr id="138243" name="Rectangle 2051">
            <a:extLst>
              <a:ext uri="{FF2B5EF4-FFF2-40B4-BE49-F238E27FC236}">
                <a16:creationId xmlns:a16="http://schemas.microsoft.com/office/drawing/2014/main" id="{6D3EF4D1-7696-46B8-B6E2-6844A6378FED}"/>
              </a:ext>
            </a:extLst>
          </p:cNvPr>
          <p:cNvSpPr>
            <a:spLocks noGrp="1" noChangeArrowheads="1"/>
          </p:cNvSpPr>
          <p:nvPr>
            <p:ph type="body" idx="1"/>
          </p:nvPr>
        </p:nvSpPr>
        <p:spPr/>
        <p:txBody>
          <a:bodyPr/>
          <a:lstStyle/>
          <a:p>
            <a:r>
              <a:rPr lang="en-US" altLang="zh-TW">
                <a:ea typeface="新細明體" panose="02020500000000000000" pitchFamily="18" charset="-120"/>
              </a:rPr>
              <a:t>Assuming there are no other changes to the input parameters, the change to the objective function value per unit increase to a right hand side of a constraint is called the “Shadow Price”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0D1C5F03-1D9C-4DF1-9A00-0E3731962AAB}"/>
              </a:ext>
            </a:extLst>
          </p:cNvPr>
          <p:cNvSpPr>
            <a:spLocks noGrp="1"/>
          </p:cNvSpPr>
          <p:nvPr>
            <p:ph type="sldNum" sz="quarter" idx="12"/>
          </p:nvPr>
        </p:nvSpPr>
        <p:spPr/>
        <p:txBody>
          <a:bodyPr/>
          <a:lstStyle/>
          <a:p>
            <a:fld id="{6A4C05A4-49F1-454F-97CC-BB24BD174D4D}" type="slidenum">
              <a:rPr lang="zh-TW" altLang="en-US"/>
              <a:t>24</a:t>
            </a:fld>
            <a:endParaRPr lang="zh-TW" altLang="en-US"/>
          </a:p>
        </p:txBody>
      </p:sp>
      <p:sp>
        <p:nvSpPr>
          <p:cNvPr id="139268" name="Rectangle 4">
            <a:extLst>
              <a:ext uri="{FF2B5EF4-FFF2-40B4-BE49-F238E27FC236}">
                <a16:creationId xmlns:a16="http://schemas.microsoft.com/office/drawing/2014/main" id="{EA4D2766-66CE-45CC-B6C8-D0653362A3DD}"/>
              </a:ext>
            </a:extLst>
          </p:cNvPr>
          <p:cNvSpPr>
            <a:spLocks noChangeArrowheads="1"/>
          </p:cNvSpPr>
          <p:nvPr/>
        </p:nvSpPr>
        <p:spPr bwMode="auto">
          <a:xfrm>
            <a:off x="2971800" y="5010151"/>
            <a:ext cx="6858000" cy="84137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9266" name="Rectangle 2">
            <a:extLst>
              <a:ext uri="{FF2B5EF4-FFF2-40B4-BE49-F238E27FC236}">
                <a16:creationId xmlns:a16="http://schemas.microsoft.com/office/drawing/2014/main" id="{600E1B37-BF43-49E7-BFFD-CAA082EB874A}"/>
              </a:ext>
            </a:extLst>
          </p:cNvPr>
          <p:cNvSpPr>
            <a:spLocks noGrp="1" noChangeArrowheads="1"/>
          </p:cNvSpPr>
          <p:nvPr>
            <p:ph type="title"/>
          </p:nvPr>
        </p:nvSpPr>
        <p:spPr/>
        <p:txBody>
          <a:bodyPr/>
          <a:lstStyle/>
          <a:p>
            <a:pPr algn="ctr"/>
            <a:r>
              <a:rPr lang="en-US" altLang="zh-TW" sz="3600">
                <a:ea typeface="新細明體" panose="02020500000000000000" pitchFamily="18" charset="-120"/>
              </a:rPr>
              <a:t>Range of Feasibility</a:t>
            </a:r>
          </a:p>
        </p:txBody>
      </p:sp>
      <p:sp>
        <p:nvSpPr>
          <p:cNvPr id="139267" name="Rectangle 3">
            <a:extLst>
              <a:ext uri="{FF2B5EF4-FFF2-40B4-BE49-F238E27FC236}">
                <a16:creationId xmlns:a16="http://schemas.microsoft.com/office/drawing/2014/main" id="{71C196AE-516D-499F-8F3A-CDE6FB66206F}"/>
              </a:ext>
            </a:extLst>
          </p:cNvPr>
          <p:cNvSpPr>
            <a:spLocks noGrp="1" noChangeArrowheads="1"/>
          </p:cNvSpPr>
          <p:nvPr>
            <p:ph type="body" idx="1"/>
          </p:nvPr>
        </p:nvSpPr>
        <p:spPr>
          <a:extLst>
            <a:ext uri="{91240B29-F687-4F45-9708-019B960494DF}">
              <a14:hiddenLine xmlns:a14="http://schemas.microsoft.com/office/drawing/2010/main" w="9525">
                <a:solidFill>
                  <a:srgbClr val="0033CC"/>
                </a:solidFill>
                <a:miter lim="800000"/>
                <a:headEnd/>
                <a:tailEnd/>
              </a14:hiddenLine>
            </a:ext>
          </a:extLst>
        </p:spPr>
        <p:txBody>
          <a:bodyPr/>
          <a:lstStyle/>
          <a:p>
            <a:r>
              <a:rPr lang="en-US" altLang="zh-TW">
                <a:ea typeface="新細明體" panose="02020500000000000000" pitchFamily="18" charset="-120"/>
              </a:rPr>
              <a:t>Assuming there are no other changes to the input parameters, the range of feasibility is</a:t>
            </a:r>
          </a:p>
          <a:p>
            <a:pPr lvl="1"/>
            <a:r>
              <a:rPr lang="en-US" altLang="zh-TW">
                <a:ea typeface="新細明體" panose="02020500000000000000" pitchFamily="18" charset="-120"/>
              </a:rPr>
              <a:t>The range of values for a right hand side of a constraint, in which the shadow prices for the constraints remain unchanged.</a:t>
            </a:r>
          </a:p>
          <a:p>
            <a:pPr lvl="1"/>
            <a:r>
              <a:rPr lang="en-US" altLang="zh-TW">
                <a:ea typeface="新細明體" panose="02020500000000000000" pitchFamily="18" charset="-120"/>
              </a:rPr>
              <a:t>In the range of feasibility the objective function value changes as follows:</a:t>
            </a:r>
            <a:br>
              <a:rPr lang="en-US" altLang="zh-TW">
                <a:ea typeface="新細明體" panose="02020500000000000000" pitchFamily="18" charset="-120"/>
              </a:rPr>
            </a:br>
            <a:r>
              <a:rPr lang="en-US" altLang="zh-TW">
                <a:ea typeface="新細明體" panose="02020500000000000000" pitchFamily="18" charset="-120"/>
              </a:rPr>
              <a:t>Change in objective value = </a:t>
            </a:r>
            <a:br>
              <a:rPr lang="en-US" altLang="zh-TW">
                <a:ea typeface="新細明體" panose="02020500000000000000" pitchFamily="18" charset="-120"/>
              </a:rPr>
            </a:br>
            <a:r>
              <a:rPr lang="en-US" altLang="zh-TW">
                <a:ea typeface="新細明體" panose="02020500000000000000" pitchFamily="18" charset="-120"/>
              </a:rPr>
              <a:t>[</a:t>
            </a:r>
            <a:r>
              <a:rPr lang="en-US" altLang="zh-TW">
                <a:solidFill>
                  <a:srgbClr val="CC3300"/>
                </a:solidFill>
                <a:ea typeface="新細明體" panose="02020500000000000000" pitchFamily="18" charset="-120"/>
              </a:rPr>
              <a:t>Shadow price</a:t>
            </a:r>
            <a:r>
              <a:rPr lang="en-US" altLang="zh-TW">
                <a:ea typeface="新細明體" panose="02020500000000000000" pitchFamily="18" charset="-120"/>
              </a:rPr>
              <a:t>][</a:t>
            </a:r>
            <a:r>
              <a:rPr lang="en-US" altLang="zh-TW">
                <a:solidFill>
                  <a:srgbClr val="0033CC"/>
                </a:solidFill>
                <a:ea typeface="新細明體" panose="02020500000000000000" pitchFamily="18" charset="-120"/>
              </a:rPr>
              <a:t>Change in the right hand side value</a:t>
            </a:r>
            <a:r>
              <a:rPr lang="en-US" altLang="zh-TW">
                <a:ea typeface="新細明體" panose="02020500000000000000" pitchFamily="18" charset="-12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38B3A-019A-4EC0-B72D-4DE7F78A1419}"/>
              </a:ext>
            </a:extLst>
          </p:cNvPr>
          <p:cNvSpPr>
            <a:spLocks noGrp="1"/>
          </p:cNvSpPr>
          <p:nvPr>
            <p:ph type="title"/>
          </p:nvPr>
        </p:nvSpPr>
        <p:spPr/>
        <p:txBody>
          <a:bodyPr/>
          <a:lstStyle/>
          <a:p>
            <a:r>
              <a:rPr lang="en-US" altLang="zh-TW" sz="3600">
                <a:ea typeface="新細明體" panose="02020500000000000000" pitchFamily="18" charset="-120"/>
              </a:rPr>
              <a:t>Introduction to Linear Programming</a:t>
            </a:r>
            <a:endParaRPr lang="en-IN" sz="3600">
              <a:ea typeface="新細明體" panose="02020500000000000000" pitchFamily="18" charset="-120"/>
            </a:endParaRPr>
          </a:p>
        </p:txBody>
      </p:sp>
      <p:sp>
        <p:nvSpPr>
          <p:cNvPr id="3" name="Content Placeholder 2">
            <a:extLst>
              <a:ext uri="{FF2B5EF4-FFF2-40B4-BE49-F238E27FC236}">
                <a16:creationId xmlns:a16="http://schemas.microsoft.com/office/drawing/2014/main" id="{18245BE7-E167-4AF6-A7BC-AB16062D2398}"/>
              </a:ext>
            </a:extLst>
          </p:cNvPr>
          <p:cNvSpPr>
            <a:spLocks noGrp="1"/>
          </p:cNvSpPr>
          <p:nvPr>
            <p:ph idx="1"/>
          </p:nvPr>
        </p:nvSpPr>
        <p:spPr/>
        <p:txBody>
          <a:bodyPr>
            <a:normAutofit/>
          </a:bodyPr>
          <a:lstStyle/>
          <a:p>
            <a:r>
              <a:rPr lang="en-US" sz="2400">
                <a:solidFill>
                  <a:srgbClr val="444444"/>
                </a:solidFill>
              </a:rPr>
              <a:t>Linear programming (LP) can ease the task of solving a particular type of planning problem. </a:t>
            </a:r>
          </a:p>
          <a:p>
            <a:endParaRPr lang="en-US" sz="2400">
              <a:solidFill>
                <a:srgbClr val="444444"/>
              </a:solidFill>
            </a:endParaRPr>
          </a:p>
          <a:p>
            <a:r>
              <a:rPr lang="en-US" sz="2400">
                <a:solidFill>
                  <a:srgbClr val="444444"/>
                </a:solidFill>
              </a:rPr>
              <a:t>LP is a mathematical method or set of procedures to solve and interpret the results of a model of Linear functions that in conjunction represents a phenomenon, generally related to production or industry environments.</a:t>
            </a:r>
          </a:p>
          <a:p>
            <a:endParaRPr lang="en-US" sz="2400">
              <a:solidFill>
                <a:srgbClr val="444444"/>
              </a:solidFill>
            </a:endParaRPr>
          </a:p>
          <a:p>
            <a:r>
              <a:rPr lang="en-US" sz="2400">
                <a:solidFill>
                  <a:srgbClr val="444444"/>
                </a:solidFill>
              </a:rPr>
              <a:t>The mathematical technique for solving LP problems was developed by George Dantzig in 1947 to solve planning problems in the U.S. Air Force.</a:t>
            </a:r>
            <a:endParaRPr lang="en-IN" sz="2400"/>
          </a:p>
        </p:txBody>
      </p:sp>
      <p:sp>
        <p:nvSpPr>
          <p:cNvPr id="4" name="Footer Placeholder 3">
            <a:extLst>
              <a:ext uri="{FF2B5EF4-FFF2-40B4-BE49-F238E27FC236}">
                <a16:creationId xmlns:a16="http://schemas.microsoft.com/office/drawing/2014/main" id="{1151031E-196F-4F56-99BD-C0690BE5C8DA}"/>
              </a:ext>
            </a:extLst>
          </p:cNvPr>
          <p:cNvSpPr>
            <a:spLocks noGrp="1"/>
          </p:cNvSpPr>
          <p:nvPr>
            <p:ph type="ftr" sz="quarter" idx="11"/>
          </p:nvPr>
        </p:nvSpPr>
        <p:spPr/>
        <p:txBody>
          <a:bodyPr/>
          <a:lstStyle/>
          <a:p>
            <a:r>
              <a:rPr lang="en-IN"/>
              <a:t>Mahesh Bhanushali, DR.V.N.BRIMS</a:t>
            </a:r>
          </a:p>
        </p:txBody>
      </p:sp>
    </p:spTree>
    <p:extLst>
      <p:ext uri="{BB962C8B-B14F-4D97-AF65-F5344CB8AC3E}">
        <p14:creationId xmlns:p14="http://schemas.microsoft.com/office/powerpoint/2010/main" val="2761363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F2CB44D-9A5D-4D35-943E-EBA32107934B}"/>
              </a:ext>
            </a:extLst>
          </p:cNvPr>
          <p:cNvSpPr>
            <a:spLocks noGrp="1"/>
          </p:cNvSpPr>
          <p:nvPr>
            <p:ph type="sldNum" sz="quarter" idx="12"/>
          </p:nvPr>
        </p:nvSpPr>
        <p:spPr/>
        <p:txBody>
          <a:bodyPr/>
          <a:lstStyle/>
          <a:p>
            <a:fld id="{4FBF2BDB-F6EC-409A-9EB3-C352B15AE3C8}" type="slidenum">
              <a:rPr lang="zh-TW" altLang="en-US"/>
              <a:t>4</a:t>
            </a:fld>
            <a:endParaRPr lang="zh-TW" altLang="en-US"/>
          </a:p>
        </p:txBody>
      </p:sp>
      <p:sp>
        <p:nvSpPr>
          <p:cNvPr id="10242" name="Rectangle 2">
            <a:extLst>
              <a:ext uri="{FF2B5EF4-FFF2-40B4-BE49-F238E27FC236}">
                <a16:creationId xmlns:a16="http://schemas.microsoft.com/office/drawing/2014/main" id="{C5B38255-6320-49E9-B988-A1B078BCE122}"/>
              </a:ext>
            </a:extLst>
          </p:cNvPr>
          <p:cNvSpPr>
            <a:spLocks noGrp="1" noChangeArrowheads="1"/>
          </p:cNvSpPr>
          <p:nvPr>
            <p:ph type="body" idx="1"/>
          </p:nvPr>
        </p:nvSpPr>
        <p:spPr>
          <a:xfrm>
            <a:off x="2209800" y="1676400"/>
            <a:ext cx="8305800" cy="4419600"/>
          </a:xfrm>
          <a:noFill/>
        </p:spPr>
        <p:txBody>
          <a:bodyPr/>
          <a:lstStyle/>
          <a:p>
            <a:pPr eaLnBrk="0" hangingPunct="0">
              <a:lnSpc>
                <a:spcPct val="110000"/>
              </a:lnSpc>
              <a:buFont typeface="Wingdings" panose="05000000000000000000" pitchFamily="2" charset="2"/>
              <a:buChar char="§"/>
            </a:pPr>
            <a:r>
              <a:rPr lang="en-US" altLang="zh-TW">
                <a:ea typeface="新細明體" panose="02020500000000000000" pitchFamily="18" charset="-120"/>
              </a:rPr>
              <a:t>A Linear Programming model seeks to maximize or minimize a linear function, subject to a set of linear constraints.</a:t>
            </a:r>
          </a:p>
          <a:p>
            <a:pPr eaLnBrk="0" hangingPunct="0">
              <a:lnSpc>
                <a:spcPct val="110000"/>
              </a:lnSpc>
              <a:buFont typeface="Wingdings" panose="05000000000000000000" pitchFamily="2" charset="2"/>
              <a:buChar char="§"/>
            </a:pPr>
            <a:endParaRPr lang="en-US" altLang="zh-TW">
              <a:ea typeface="新細明體" panose="02020500000000000000" pitchFamily="18" charset="-120"/>
            </a:endParaRPr>
          </a:p>
          <a:p>
            <a:pPr eaLnBrk="0" hangingPunct="0">
              <a:lnSpc>
                <a:spcPct val="90000"/>
              </a:lnSpc>
              <a:buFont typeface="Wingdings" panose="05000000000000000000" pitchFamily="2" charset="2"/>
              <a:buChar char="§"/>
            </a:pPr>
            <a:r>
              <a:rPr lang="en-US" altLang="zh-TW">
                <a:ea typeface="新細明體" panose="02020500000000000000" pitchFamily="18" charset="-120"/>
              </a:rPr>
              <a:t>The linear model consists of the following</a:t>
            </a:r>
            <a:br>
              <a:rPr lang="en-US" altLang="zh-TW">
                <a:ea typeface="新細明體" panose="02020500000000000000" pitchFamily="18" charset="-120"/>
              </a:rPr>
            </a:br>
            <a:r>
              <a:rPr lang="en-US" altLang="zh-TW">
                <a:ea typeface="新細明體" panose="02020500000000000000" pitchFamily="18" charset="-120"/>
              </a:rPr>
              <a:t>components:</a:t>
            </a:r>
          </a:p>
          <a:p>
            <a:pPr lvl="1" eaLnBrk="0" hangingPunct="0">
              <a:lnSpc>
                <a:spcPct val="80000"/>
              </a:lnSpc>
              <a:buFont typeface="Wingdings" panose="05000000000000000000" pitchFamily="2" charset="2"/>
              <a:buChar char="§"/>
            </a:pPr>
            <a:r>
              <a:rPr lang="en-US" altLang="zh-TW">
                <a:ea typeface="新細明體" panose="02020500000000000000" pitchFamily="18" charset="-120"/>
              </a:rPr>
              <a:t> A set of decision variables.</a:t>
            </a:r>
          </a:p>
          <a:p>
            <a:pPr lvl="1" eaLnBrk="0" hangingPunct="0">
              <a:lnSpc>
                <a:spcPct val="80000"/>
              </a:lnSpc>
              <a:buFont typeface="Wingdings" panose="05000000000000000000" pitchFamily="2" charset="2"/>
              <a:buChar char="§"/>
            </a:pPr>
            <a:r>
              <a:rPr lang="en-US" altLang="zh-TW">
                <a:ea typeface="新細明體" panose="02020500000000000000" pitchFamily="18" charset="-120"/>
              </a:rPr>
              <a:t> An objective function.</a:t>
            </a:r>
          </a:p>
          <a:p>
            <a:pPr lvl="1" eaLnBrk="0" hangingPunct="0">
              <a:buFont typeface="Wingdings" panose="05000000000000000000" pitchFamily="2" charset="2"/>
              <a:buChar char="§"/>
            </a:pPr>
            <a:r>
              <a:rPr lang="en-US" altLang="zh-TW">
                <a:ea typeface="新細明體" panose="02020500000000000000" pitchFamily="18" charset="-120"/>
              </a:rPr>
              <a:t> A set of constraints.</a:t>
            </a:r>
          </a:p>
        </p:txBody>
      </p:sp>
      <p:sp>
        <p:nvSpPr>
          <p:cNvPr id="10244" name="Rectangle 4">
            <a:extLst>
              <a:ext uri="{FF2B5EF4-FFF2-40B4-BE49-F238E27FC236}">
                <a16:creationId xmlns:a16="http://schemas.microsoft.com/office/drawing/2014/main" id="{DDB40AB1-2966-4A62-9B91-22A4BA9EF0CB}"/>
              </a:ext>
            </a:extLst>
          </p:cNvPr>
          <p:cNvSpPr>
            <a:spLocks noGrp="1" noChangeArrowheads="1"/>
          </p:cNvSpPr>
          <p:nvPr>
            <p:ph type="title"/>
          </p:nvPr>
        </p:nvSpPr>
        <p:spPr>
          <a:xfrm>
            <a:off x="1981200" y="609600"/>
            <a:ext cx="8458200" cy="1143000"/>
          </a:xfrm>
          <a:noFill/>
          <a:extLst>
            <a:ext uri="{909E8E84-426E-40DD-AFC4-6F175D3DCCD1}">
              <a14:hiddenFill xmlns:a14="http://schemas.microsoft.com/office/drawing/2010/main">
                <a:solidFill>
                  <a:schemeClr val="accent1"/>
                </a:solidFill>
              </a14:hiddenFill>
            </a:ext>
          </a:extLst>
        </p:spPr>
        <p:txBody>
          <a:bodyPr/>
          <a:lstStyle/>
          <a:p>
            <a:pPr marL="342900" indent="-342900" algn="ctr" eaLnBrk="0" hangingPunct="0">
              <a:spcBef>
                <a:spcPct val="20000"/>
              </a:spcBef>
            </a:pPr>
            <a:r>
              <a:rPr lang="en-US" altLang="zh-TW" sz="3600">
                <a:ea typeface="新細明體" panose="02020500000000000000" pitchFamily="18" charset="-120"/>
              </a:rPr>
              <a:t>Introduction to Linear Programming</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dur="500" fill="hold" grpId="0" nodeType="click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animEffect transition="in" filter="barn(inHorizontal)">
                                      <p:cBhvr>
                                        <p:cTn id="7" dur="500"/>
                                        <p:tgtEl>
                                          <p:spTgt spid="102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dur="500" fill="hold" grpId="0" nodeType="clickEffect">
                                  <p:stCondLst>
                                    <p:cond delay="0"/>
                                  </p:stCondLst>
                                  <p:childTnLst>
                                    <p:set>
                                      <p:cBhvr>
                                        <p:cTn id="11" dur="1" fill="hold">
                                          <p:stCondLst>
                                            <p:cond delay="0"/>
                                          </p:stCondLst>
                                        </p:cTn>
                                        <p:tgtEl>
                                          <p:spTgt spid="10242">
                                            <p:txEl>
                                              <p:pRg st="2" end="2"/>
                                            </p:txEl>
                                          </p:spTgt>
                                        </p:tgtEl>
                                        <p:attrNameLst>
                                          <p:attrName>style.visibility</p:attrName>
                                        </p:attrNameLst>
                                      </p:cBhvr>
                                      <p:to>
                                        <p:strVal val="visible"/>
                                      </p:to>
                                    </p:set>
                                    <p:animEffect transition="in" filter="barn(inHorizontal)">
                                      <p:cBhvr>
                                        <p:cTn id="12" dur="500"/>
                                        <p:tgtEl>
                                          <p:spTgt spid="10242">
                                            <p:txEl>
                                              <p:pRg st="2" end="2"/>
                                            </p:txEl>
                                          </p:spTgt>
                                        </p:tgtEl>
                                      </p:cBhvr>
                                    </p:animEffect>
                                  </p:childTnLst>
                                </p:cTn>
                              </p:par>
                              <p:par>
                                <p:cTn id="13" presetID="16" presetClass="entr" presetSubtype="26" dur="500" fill="hold" grpId="0" nodeType="withEffect">
                                  <p:stCondLst>
                                    <p:cond delay="0"/>
                                  </p:stCondLst>
                                  <p:childTnLst>
                                    <p:set>
                                      <p:cBhvr>
                                        <p:cTn id="14" dur="1" fill="hold">
                                          <p:stCondLst>
                                            <p:cond delay="0"/>
                                          </p:stCondLst>
                                        </p:cTn>
                                        <p:tgtEl>
                                          <p:spTgt spid="10242">
                                            <p:txEl>
                                              <p:pRg st="3" end="3"/>
                                            </p:txEl>
                                          </p:spTgt>
                                        </p:tgtEl>
                                        <p:attrNameLst>
                                          <p:attrName>style.visibility</p:attrName>
                                        </p:attrNameLst>
                                      </p:cBhvr>
                                      <p:to>
                                        <p:strVal val="visible"/>
                                      </p:to>
                                    </p:set>
                                    <p:animEffect transition="in" filter="barn(inHorizontal)">
                                      <p:cBhvr>
                                        <p:cTn id="15" dur="500"/>
                                        <p:tgtEl>
                                          <p:spTgt spid="10242">
                                            <p:txEl>
                                              <p:pRg st="3" end="3"/>
                                            </p:txEl>
                                          </p:spTgt>
                                        </p:tgtEl>
                                      </p:cBhvr>
                                    </p:animEffect>
                                  </p:childTnLst>
                                </p:cTn>
                              </p:par>
                              <p:par>
                                <p:cTn id="16" presetID="16" presetClass="entr" presetSubtype="26" dur="500" fill="hold" grpId="0" nodeType="withEffect">
                                  <p:stCondLst>
                                    <p:cond delay="0"/>
                                  </p:stCondLst>
                                  <p:childTnLst>
                                    <p:set>
                                      <p:cBhvr>
                                        <p:cTn id="17" dur="1" fill="hold">
                                          <p:stCondLst>
                                            <p:cond delay="0"/>
                                          </p:stCondLst>
                                        </p:cTn>
                                        <p:tgtEl>
                                          <p:spTgt spid="10242">
                                            <p:txEl>
                                              <p:pRg st="4" end="4"/>
                                            </p:txEl>
                                          </p:spTgt>
                                        </p:tgtEl>
                                        <p:attrNameLst>
                                          <p:attrName>style.visibility</p:attrName>
                                        </p:attrNameLst>
                                      </p:cBhvr>
                                      <p:to>
                                        <p:strVal val="visible"/>
                                      </p:to>
                                    </p:set>
                                    <p:animEffect transition="in" filter="barn(inHorizontal)">
                                      <p:cBhvr>
                                        <p:cTn id="18" dur="500"/>
                                        <p:tgtEl>
                                          <p:spTgt spid="10242">
                                            <p:txEl>
                                              <p:pRg st="4" end="4"/>
                                            </p:txEl>
                                          </p:spTgt>
                                        </p:tgtEl>
                                      </p:cBhvr>
                                    </p:animEffect>
                                  </p:childTnLst>
                                </p:cTn>
                              </p:par>
                              <p:par>
                                <p:cTn id="19" presetID="16" presetClass="entr" presetSubtype="26" dur="500" fill="hold" grpId="0" nodeType="withEffect">
                                  <p:stCondLst>
                                    <p:cond delay="0"/>
                                  </p:stCondLst>
                                  <p:childTnLst>
                                    <p:set>
                                      <p:cBhvr>
                                        <p:cTn id="20" dur="1" fill="hold">
                                          <p:stCondLst>
                                            <p:cond delay="0"/>
                                          </p:stCondLst>
                                        </p:cTn>
                                        <p:tgtEl>
                                          <p:spTgt spid="10242">
                                            <p:txEl>
                                              <p:pRg st="5" end="5"/>
                                            </p:txEl>
                                          </p:spTgt>
                                        </p:tgtEl>
                                        <p:attrNameLst>
                                          <p:attrName>style.visibility</p:attrName>
                                        </p:attrNameLst>
                                      </p:cBhvr>
                                      <p:to>
                                        <p:strVal val="visible"/>
                                      </p:to>
                                    </p:set>
                                    <p:animEffect transition="in" filter="barn(inHorizontal)">
                                      <p:cBhvr>
                                        <p:cTn id="21" dur="500"/>
                                        <p:tgtEl>
                                          <p:spTgt spid="1024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56DE7AB3-B9D5-46E5-803D-DE3D80EC4990}"/>
              </a:ext>
            </a:extLst>
          </p:cNvPr>
          <p:cNvSpPr>
            <a:spLocks noGrp="1"/>
          </p:cNvSpPr>
          <p:nvPr>
            <p:ph type="sldNum" sz="quarter" idx="12"/>
          </p:nvPr>
        </p:nvSpPr>
        <p:spPr/>
        <p:txBody>
          <a:bodyPr/>
          <a:lstStyle/>
          <a:p>
            <a:fld id="{9073FF16-4E80-4D45-AF2E-5CBED3F711DF}" type="slidenum">
              <a:rPr lang="zh-TW" altLang="en-US"/>
              <a:t>5</a:t>
            </a:fld>
            <a:endParaRPr lang="zh-TW" altLang="en-US"/>
          </a:p>
        </p:txBody>
      </p:sp>
      <p:sp>
        <p:nvSpPr>
          <p:cNvPr id="115716" name="Rectangle 1028">
            <a:extLst>
              <a:ext uri="{FF2B5EF4-FFF2-40B4-BE49-F238E27FC236}">
                <a16:creationId xmlns:a16="http://schemas.microsoft.com/office/drawing/2014/main" id="{232C9FC8-8777-48B2-AC8C-D78D5F63CF9D}"/>
              </a:ext>
            </a:extLst>
          </p:cNvPr>
          <p:cNvSpPr>
            <a:spLocks noGrp="1" noChangeArrowheads="1"/>
          </p:cNvSpPr>
          <p:nvPr>
            <p:ph type="title"/>
          </p:nvPr>
        </p:nvSpPr>
        <p:spPr>
          <a:xfrm>
            <a:off x="1866900" y="609600"/>
            <a:ext cx="8458200" cy="1143000"/>
          </a:xfrm>
          <a:noFill/>
          <a:extLst>
            <a:ext uri="{909E8E84-426E-40DD-AFC4-6F175D3DCCD1}">
              <a14:hiddenFill xmlns:a14="http://schemas.microsoft.com/office/drawing/2010/main">
                <a:solidFill>
                  <a:schemeClr val="accent1"/>
                </a:solidFill>
              </a14:hiddenFill>
            </a:ext>
          </a:extLst>
        </p:spPr>
        <p:txBody>
          <a:bodyPr/>
          <a:lstStyle/>
          <a:p>
            <a:pPr marL="342900" indent="-342900" algn="ctr" eaLnBrk="0" hangingPunct="0">
              <a:spcBef>
                <a:spcPct val="20000"/>
              </a:spcBef>
            </a:pPr>
            <a:r>
              <a:rPr lang="en-US" altLang="zh-TW" sz="3600">
                <a:ea typeface="新細明體" panose="02020500000000000000" pitchFamily="18" charset="-120"/>
              </a:rPr>
              <a:t>Introduction to Linear Programming</a:t>
            </a:r>
          </a:p>
        </p:txBody>
      </p:sp>
      <p:sp>
        <p:nvSpPr>
          <p:cNvPr id="115717" name="Rectangle 1029">
            <a:extLst>
              <a:ext uri="{FF2B5EF4-FFF2-40B4-BE49-F238E27FC236}">
                <a16:creationId xmlns:a16="http://schemas.microsoft.com/office/drawing/2014/main" id="{40C66C88-F172-4B9E-A08F-A1A694B99E98}"/>
              </a:ext>
            </a:extLst>
          </p:cNvPr>
          <p:cNvSpPr>
            <a:spLocks noGrp="1" noChangeArrowheads="1"/>
          </p:cNvSpPr>
          <p:nvPr>
            <p:ph type="body" idx="1"/>
          </p:nvPr>
        </p:nvSpPr>
        <p:spPr>
          <a:xfrm>
            <a:off x="2133600" y="1849438"/>
            <a:ext cx="8534400" cy="4322762"/>
          </a:xfrm>
          <a:noFill/>
        </p:spPr>
        <p:txBody>
          <a:bodyPr>
            <a:normAutofit lnSpcReduction="10000"/>
          </a:bodyPr>
          <a:lstStyle/>
          <a:p>
            <a:pPr eaLnBrk="0" hangingPunct="0">
              <a:lnSpc>
                <a:spcPct val="90000"/>
              </a:lnSpc>
            </a:pPr>
            <a:r>
              <a:rPr lang="en-US" altLang="zh-TW">
                <a:ea typeface="新細明體" panose="02020500000000000000" pitchFamily="18" charset="-120"/>
              </a:rPr>
              <a:t>The Importance of Linear Programming</a:t>
            </a:r>
            <a:endParaRPr lang="en-US" altLang="zh-TW">
              <a:solidFill>
                <a:srgbClr val="334635"/>
              </a:solidFill>
              <a:ea typeface="新細明體" panose="02020500000000000000" pitchFamily="18" charset="-120"/>
            </a:endParaRPr>
          </a:p>
          <a:p>
            <a:pPr lvl="1" eaLnBrk="0" hangingPunct="0">
              <a:lnSpc>
                <a:spcPct val="90000"/>
              </a:lnSpc>
            </a:pPr>
            <a:r>
              <a:rPr lang="en-US" altLang="zh-TW">
                <a:ea typeface="新細明體" panose="02020500000000000000" pitchFamily="18" charset="-120"/>
              </a:rPr>
              <a:t>Many real world problems lend themselves to linear  </a:t>
            </a:r>
          </a:p>
          <a:p>
            <a:pPr lvl="1" eaLnBrk="0" hangingPunct="0">
              <a:lnSpc>
                <a:spcPct val="90000"/>
              </a:lnSpc>
              <a:buFontTx/>
              <a:buNone/>
            </a:pPr>
            <a:r>
              <a:rPr lang="en-US" altLang="zh-TW">
                <a:ea typeface="新細明體" panose="02020500000000000000" pitchFamily="18" charset="-120"/>
              </a:rPr>
              <a:t> 	programming modeling. </a:t>
            </a:r>
          </a:p>
          <a:p>
            <a:pPr lvl="1" eaLnBrk="0" hangingPunct="0">
              <a:lnSpc>
                <a:spcPct val="90000"/>
              </a:lnSpc>
            </a:pPr>
            <a:r>
              <a:rPr lang="en-US" altLang="zh-TW">
                <a:ea typeface="新細明體" panose="02020500000000000000" pitchFamily="18" charset="-120"/>
              </a:rPr>
              <a:t>Many real world problems can be approximated by linear models.</a:t>
            </a:r>
          </a:p>
          <a:p>
            <a:pPr marL="457200" lvl="1" indent="0" eaLnBrk="0" hangingPunct="0">
              <a:buNone/>
            </a:pPr>
            <a:endParaRPr lang="en-US" altLang="zh-TW">
              <a:ea typeface="新細明體" panose="02020500000000000000" pitchFamily="18" charset="-120"/>
            </a:endParaRPr>
          </a:p>
          <a:p>
            <a:pPr lvl="1" eaLnBrk="0" hangingPunct="0">
              <a:lnSpc>
                <a:spcPct val="90000"/>
              </a:lnSpc>
            </a:pPr>
            <a:r>
              <a:rPr lang="en-US" altLang="zh-TW">
                <a:ea typeface="新細明體" panose="02020500000000000000" pitchFamily="18" charset="-120"/>
              </a:rPr>
              <a:t>There are well-known successful applications in:</a:t>
            </a:r>
          </a:p>
          <a:p>
            <a:pPr lvl="2" eaLnBrk="0" hangingPunct="0">
              <a:lnSpc>
                <a:spcPct val="90000"/>
              </a:lnSpc>
            </a:pPr>
            <a:r>
              <a:rPr lang="en-US" altLang="zh-TW">
                <a:ea typeface="新細明體" panose="02020500000000000000" pitchFamily="18" charset="-120"/>
              </a:rPr>
              <a:t>Manufacturing</a:t>
            </a:r>
          </a:p>
          <a:p>
            <a:pPr lvl="2" eaLnBrk="0" hangingPunct="0">
              <a:lnSpc>
                <a:spcPct val="90000"/>
              </a:lnSpc>
            </a:pPr>
            <a:r>
              <a:rPr lang="en-US" altLang="zh-TW">
                <a:ea typeface="新細明體" panose="02020500000000000000" pitchFamily="18" charset="-120"/>
              </a:rPr>
              <a:t>Marketing</a:t>
            </a:r>
          </a:p>
          <a:p>
            <a:pPr lvl="2" eaLnBrk="0" hangingPunct="0">
              <a:lnSpc>
                <a:spcPct val="90000"/>
              </a:lnSpc>
            </a:pPr>
            <a:r>
              <a:rPr lang="en-US" altLang="zh-TW">
                <a:ea typeface="新細明體" panose="02020500000000000000" pitchFamily="18" charset="-120"/>
              </a:rPr>
              <a:t>Finance (investment)</a:t>
            </a:r>
          </a:p>
          <a:p>
            <a:pPr lvl="2" eaLnBrk="0" hangingPunct="0">
              <a:lnSpc>
                <a:spcPct val="90000"/>
              </a:lnSpc>
            </a:pPr>
            <a:r>
              <a:rPr lang="en-US" altLang="zh-TW">
                <a:ea typeface="新細明體" panose="02020500000000000000" pitchFamily="18" charset="-120"/>
              </a:rPr>
              <a:t>Advertising</a:t>
            </a:r>
          </a:p>
          <a:p>
            <a:pPr lvl="2" eaLnBrk="0" hangingPunct="0">
              <a:lnSpc>
                <a:spcPct val="90000"/>
              </a:lnSpc>
            </a:pPr>
            <a:r>
              <a:rPr lang="en-US" altLang="zh-TW">
                <a:ea typeface="新細明體" panose="02020500000000000000" pitchFamily="18" charset="-120"/>
              </a:rPr>
              <a:t>Agriculture</a:t>
            </a:r>
          </a:p>
          <a:p>
            <a:pPr lvl="2" eaLnBrk="0" hangingPunct="0">
              <a:lnSpc>
                <a:spcPct val="90000"/>
              </a:lnSpc>
            </a:pPr>
            <a:endParaRPr lang="en-US" altLang="zh-TW">
              <a:ea typeface="新細明體" panose="02020500000000000000" pitchFamily="18" charset="-120"/>
            </a:endParaRPr>
          </a:p>
          <a:p>
            <a:pPr lvl="2" eaLnBrk="0" hangingPunct="0">
              <a:lnSpc>
                <a:spcPct val="90000"/>
              </a:lnSpc>
            </a:pPr>
            <a:endParaRPr lang="en-US" altLang="zh-TW">
              <a:ea typeface="新細明體" panose="02020500000000000000" pitchFamily="18" charset="-12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58A0E9D3-037C-458C-BC2A-90F07DA6166E}"/>
              </a:ext>
            </a:extLst>
          </p:cNvPr>
          <p:cNvSpPr>
            <a:spLocks noGrp="1"/>
          </p:cNvSpPr>
          <p:nvPr>
            <p:ph type="sldNum" sz="quarter" idx="12"/>
          </p:nvPr>
        </p:nvSpPr>
        <p:spPr/>
        <p:txBody>
          <a:bodyPr/>
          <a:lstStyle/>
          <a:p>
            <a:fld id="{B77205A9-CE26-4D68-A523-CBBD5D7404BF}" type="slidenum">
              <a:rPr lang="zh-TW" altLang="en-US"/>
              <a:t>6</a:t>
            </a:fld>
            <a:endParaRPr lang="zh-TW" altLang="en-US"/>
          </a:p>
        </p:txBody>
      </p:sp>
      <p:sp>
        <p:nvSpPr>
          <p:cNvPr id="112642" name="Rectangle 2">
            <a:extLst>
              <a:ext uri="{FF2B5EF4-FFF2-40B4-BE49-F238E27FC236}">
                <a16:creationId xmlns:a16="http://schemas.microsoft.com/office/drawing/2014/main" id="{76A996A1-22FD-4E90-AA53-55C6D373DA82}"/>
              </a:ext>
            </a:extLst>
          </p:cNvPr>
          <p:cNvSpPr>
            <a:spLocks noGrp="1" noChangeArrowheads="1"/>
          </p:cNvSpPr>
          <p:nvPr>
            <p:ph type="body" idx="1"/>
          </p:nvPr>
        </p:nvSpPr>
        <p:spPr>
          <a:xfrm>
            <a:off x="2133600" y="1849438"/>
            <a:ext cx="8229600" cy="3733800"/>
          </a:xfrm>
          <a:noFill/>
        </p:spPr>
        <p:txBody>
          <a:bodyPr/>
          <a:lstStyle/>
          <a:p>
            <a:pPr eaLnBrk="0" hangingPunct="0"/>
            <a:r>
              <a:rPr lang="en-US" altLang="zh-TW">
                <a:ea typeface="新細明體" panose="02020500000000000000" pitchFamily="18" charset="-120"/>
              </a:rPr>
              <a:t>The Importance of Linear Programming</a:t>
            </a:r>
            <a:endParaRPr lang="en-US" altLang="zh-TW">
              <a:solidFill>
                <a:srgbClr val="334635"/>
              </a:solidFill>
              <a:ea typeface="新細明體" panose="02020500000000000000" pitchFamily="18" charset="-120"/>
            </a:endParaRPr>
          </a:p>
          <a:p>
            <a:pPr lvl="1" eaLnBrk="0" hangingPunct="0"/>
            <a:r>
              <a:rPr lang="en-US" altLang="zh-TW">
                <a:ea typeface="新細明體" panose="02020500000000000000" pitchFamily="18" charset="-120"/>
              </a:rPr>
              <a:t>There are efficient solution techniques that solve linear programming models.</a:t>
            </a:r>
          </a:p>
          <a:p>
            <a:pPr lvl="1" eaLnBrk="0" hangingPunct="0"/>
            <a:r>
              <a:rPr lang="en-US" altLang="zh-TW">
                <a:ea typeface="新細明體" panose="02020500000000000000" pitchFamily="18" charset="-120"/>
              </a:rPr>
              <a:t>The output generated from linear programming packages provides useful “what if” analysis.</a:t>
            </a:r>
          </a:p>
        </p:txBody>
      </p:sp>
      <p:sp>
        <p:nvSpPr>
          <p:cNvPr id="112648" name="Rectangle 8">
            <a:extLst>
              <a:ext uri="{FF2B5EF4-FFF2-40B4-BE49-F238E27FC236}">
                <a16:creationId xmlns:a16="http://schemas.microsoft.com/office/drawing/2014/main" id="{B0EE4AE5-6A2D-4134-B9DA-B832A307D176}"/>
              </a:ext>
            </a:extLst>
          </p:cNvPr>
          <p:cNvSpPr>
            <a:spLocks noGrp="1" noChangeArrowheads="1"/>
          </p:cNvSpPr>
          <p:nvPr>
            <p:ph type="title"/>
          </p:nvPr>
        </p:nvSpPr>
        <p:spPr>
          <a:xfrm>
            <a:off x="2209800" y="609600"/>
            <a:ext cx="8077200" cy="1143000"/>
          </a:xfrm>
          <a:noFill/>
          <a:extLst>
            <a:ext uri="{909E8E84-426E-40DD-AFC4-6F175D3DCCD1}">
              <a14:hiddenFill xmlns:a14="http://schemas.microsoft.com/office/drawing/2010/main">
                <a:solidFill>
                  <a:schemeClr val="accent1"/>
                </a:solidFill>
              </a14:hiddenFill>
            </a:ext>
          </a:extLst>
        </p:spPr>
        <p:txBody>
          <a:bodyPr/>
          <a:lstStyle/>
          <a:p>
            <a:pPr algn="ctr"/>
            <a:r>
              <a:rPr lang="en-US" altLang="zh-TW" sz="3600">
                <a:ea typeface="新細明體" panose="02020500000000000000" pitchFamily="18" charset="-120"/>
              </a:rPr>
              <a:t>Introduction to Linear Programming</a:t>
            </a:r>
          </a:p>
        </p:txBody>
      </p:sp>
    </p:spTree>
  </p:cSld>
  <p:clrMapOvr>
    <a:masterClrMapping/>
  </p:clrMapOvr>
  <p:transition spd="med">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1047A1A5-505A-46DB-9BB5-89C0E3E9A6E0}"/>
              </a:ext>
            </a:extLst>
          </p:cNvPr>
          <p:cNvSpPr>
            <a:spLocks noGrp="1"/>
          </p:cNvSpPr>
          <p:nvPr>
            <p:ph type="sldNum" sz="quarter" idx="12"/>
          </p:nvPr>
        </p:nvSpPr>
        <p:spPr/>
        <p:txBody>
          <a:bodyPr/>
          <a:lstStyle/>
          <a:p>
            <a:fld id="{83225E81-309B-415F-93E4-9BF0C1C20E24}" type="slidenum">
              <a:rPr lang="zh-TW" altLang="en-US"/>
              <a:t>7</a:t>
            </a:fld>
            <a:endParaRPr lang="zh-TW" altLang="en-US"/>
          </a:p>
        </p:txBody>
      </p:sp>
      <p:sp>
        <p:nvSpPr>
          <p:cNvPr id="114690" name="Rectangle 2">
            <a:extLst>
              <a:ext uri="{FF2B5EF4-FFF2-40B4-BE49-F238E27FC236}">
                <a16:creationId xmlns:a16="http://schemas.microsoft.com/office/drawing/2014/main" id="{1BC9D56E-6A74-4659-8E32-FCB2951712B4}"/>
              </a:ext>
            </a:extLst>
          </p:cNvPr>
          <p:cNvSpPr>
            <a:spLocks noGrp="1" noChangeArrowheads="1"/>
          </p:cNvSpPr>
          <p:nvPr>
            <p:ph type="title"/>
          </p:nvPr>
        </p:nvSpPr>
        <p:spPr>
          <a:xfrm>
            <a:off x="2209800" y="609600"/>
            <a:ext cx="8077200" cy="1143000"/>
          </a:xfrm>
        </p:spPr>
        <p:txBody>
          <a:bodyPr/>
          <a:lstStyle/>
          <a:p>
            <a:pPr algn="ctr"/>
            <a:r>
              <a:rPr lang="en-US" altLang="zh-TW" sz="3600">
                <a:ea typeface="新細明體" panose="02020500000000000000" pitchFamily="18" charset="-120"/>
              </a:rPr>
              <a:t>Introduction to Linear Programming</a:t>
            </a:r>
          </a:p>
        </p:txBody>
      </p:sp>
      <p:sp>
        <p:nvSpPr>
          <p:cNvPr id="114691" name="Rectangle 3">
            <a:extLst>
              <a:ext uri="{FF2B5EF4-FFF2-40B4-BE49-F238E27FC236}">
                <a16:creationId xmlns:a16="http://schemas.microsoft.com/office/drawing/2014/main" id="{6A9F1560-82D0-4F64-8E42-60BC8B62FE5D}"/>
              </a:ext>
            </a:extLst>
          </p:cNvPr>
          <p:cNvSpPr>
            <a:spLocks noGrp="1" noChangeArrowheads="1"/>
          </p:cNvSpPr>
          <p:nvPr>
            <p:ph type="body" idx="1"/>
          </p:nvPr>
        </p:nvSpPr>
        <p:spPr>
          <a:xfrm>
            <a:off x="2133600" y="1828800"/>
            <a:ext cx="7772400" cy="4114800"/>
          </a:xfrm>
        </p:spPr>
        <p:txBody>
          <a:bodyPr/>
          <a:lstStyle/>
          <a:p>
            <a:r>
              <a:rPr lang="en-US" altLang="zh-TW">
                <a:ea typeface="新細明體" panose="02020500000000000000" pitchFamily="18" charset="-120"/>
              </a:rPr>
              <a:t>Assumptions of the linear programming model</a:t>
            </a:r>
          </a:p>
          <a:p>
            <a:endParaRPr lang="en-US" altLang="zh-TW">
              <a:ea typeface="新細明體" panose="02020500000000000000" pitchFamily="18" charset="-120"/>
            </a:endParaRPr>
          </a:p>
          <a:p>
            <a:pPr lvl="1"/>
            <a:r>
              <a:rPr lang="en-US" altLang="zh-TW">
                <a:ea typeface="新細明體" panose="02020500000000000000" pitchFamily="18" charset="-120"/>
              </a:rPr>
              <a:t>The parameter values are known with </a:t>
            </a:r>
            <a:r>
              <a:rPr lang="en-US" altLang="zh-TW" b="1" i="1">
                <a:ea typeface="新細明體" panose="02020500000000000000" pitchFamily="18" charset="-120"/>
              </a:rPr>
              <a:t>certainty.</a:t>
            </a:r>
          </a:p>
          <a:p>
            <a:pPr lvl="1"/>
            <a:r>
              <a:rPr lang="en-US" altLang="zh-TW">
                <a:ea typeface="新細明體" panose="02020500000000000000" pitchFamily="18" charset="-120"/>
              </a:rPr>
              <a:t>The objective function and constraints exhibit </a:t>
            </a:r>
            <a:r>
              <a:rPr lang="en-US" altLang="zh-TW" b="1" i="1">
                <a:ea typeface="新細明體" panose="02020500000000000000" pitchFamily="18" charset="-120"/>
              </a:rPr>
              <a:t>constant returns to scale.</a:t>
            </a:r>
          </a:p>
          <a:p>
            <a:pPr lvl="1"/>
            <a:r>
              <a:rPr lang="en-US" altLang="zh-TW">
                <a:ea typeface="新細明體" panose="02020500000000000000" pitchFamily="18" charset="-120"/>
              </a:rPr>
              <a:t>There are</a:t>
            </a:r>
            <a:r>
              <a:rPr lang="en-US" altLang="zh-TW" b="1" i="1">
                <a:ea typeface="新細明體" panose="02020500000000000000" pitchFamily="18" charset="-120"/>
              </a:rPr>
              <a:t> no interactions </a:t>
            </a:r>
            <a:r>
              <a:rPr lang="en-US" altLang="zh-TW">
                <a:ea typeface="新細明體" panose="02020500000000000000" pitchFamily="18" charset="-120"/>
              </a:rPr>
              <a:t>between the decision variables (the additivity assumption).</a:t>
            </a:r>
          </a:p>
          <a:p>
            <a:pPr lvl="1"/>
            <a:r>
              <a:rPr lang="en-US" altLang="zh-TW">
                <a:ea typeface="新細明體" panose="02020500000000000000" pitchFamily="18" charset="-120"/>
              </a:rPr>
              <a:t>The </a:t>
            </a:r>
            <a:r>
              <a:rPr lang="en-US" altLang="zh-TW" b="1" i="1">
                <a:ea typeface="新細明體" panose="02020500000000000000" pitchFamily="18" charset="-120"/>
              </a:rPr>
              <a:t>Continuity </a:t>
            </a:r>
            <a:r>
              <a:rPr lang="en-US" altLang="zh-TW">
                <a:ea typeface="新細明體" panose="02020500000000000000" pitchFamily="18" charset="-120"/>
              </a:rPr>
              <a:t>assumption: Variables can take on any value within a given feasible range.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9029-994E-4EFB-A915-787A6C046C73}"/>
              </a:ext>
            </a:extLst>
          </p:cNvPr>
          <p:cNvSpPr>
            <a:spLocks noGrp="1"/>
          </p:cNvSpPr>
          <p:nvPr>
            <p:ph type="title"/>
          </p:nvPr>
        </p:nvSpPr>
        <p:spPr/>
        <p:txBody>
          <a:bodyPr>
            <a:normAutofit/>
          </a:bodyPr>
          <a:lstStyle/>
          <a:p>
            <a:r>
              <a:rPr lang="en-IN" sz="2400" b="1"/>
              <a:t>Example 1</a:t>
            </a:r>
          </a:p>
        </p:txBody>
      </p:sp>
      <p:sp>
        <p:nvSpPr>
          <p:cNvPr id="3" name="Content Placeholder 2">
            <a:extLst>
              <a:ext uri="{FF2B5EF4-FFF2-40B4-BE49-F238E27FC236}">
                <a16:creationId xmlns:a16="http://schemas.microsoft.com/office/drawing/2014/main" id="{19CAEDF4-64FC-40F5-B3FE-5E21B564A8B9}"/>
              </a:ext>
            </a:extLst>
          </p:cNvPr>
          <p:cNvSpPr>
            <a:spLocks noGrp="1"/>
          </p:cNvSpPr>
          <p:nvPr>
            <p:ph idx="1"/>
          </p:nvPr>
        </p:nvSpPr>
        <p:spPr>
          <a:xfrm>
            <a:off x="2152650" y="1278385"/>
            <a:ext cx="7886700" cy="4980373"/>
          </a:xfrm>
        </p:spPr>
        <p:txBody>
          <a:bodyPr>
            <a:normAutofit/>
          </a:bodyPr>
          <a:lstStyle/>
          <a:p>
            <a:pPr marL="0" indent="0">
              <a:buNone/>
            </a:pPr>
            <a:r>
              <a:rPr lang="en-US" sz="1800">
                <a:solidFill>
                  <a:srgbClr val="231F20"/>
                </a:solidFill>
                <a:latin typeface="Times New Roman" panose="02020603050405020304" pitchFamily="18" charset="0"/>
              </a:rPr>
              <a:t>A dealer deals in only two items–tables and chairs. He has Rs 50,000 to invest and has storage space of at most 60 pieces. A table costs Rs 2500 and a chair Rs 500. He estimates that from the sale of one table, he can make a profit of Rs 250 and that from the sale of one chair a profit of Rs 75. He wants to know how many tables and chairs he should buy from the available money so as to maximize his total profit, assuming that he can sell all the items which he buys. </a:t>
            </a:r>
          </a:p>
          <a:p>
            <a:pPr marL="0" indent="0">
              <a:buNone/>
            </a:pPr>
            <a:endParaRPr lang="en-US" sz="1800">
              <a:solidFill>
                <a:srgbClr val="231F20"/>
              </a:solidFill>
              <a:latin typeface="Times New Roman" panose="02020603050405020304" pitchFamily="18" charset="0"/>
            </a:endParaRPr>
          </a:p>
          <a:p>
            <a:pPr marL="0" indent="0">
              <a:buNone/>
            </a:pPr>
            <a:r>
              <a:rPr lang="en-US" sz="1800">
                <a:solidFill>
                  <a:srgbClr val="231F20"/>
                </a:solidFill>
                <a:latin typeface="Times New Roman" panose="02020603050405020304" pitchFamily="18" charset="0"/>
              </a:rPr>
              <a:t>Suppose he decides to buy tables only and no chairs, so he can buy 50000 ÷ 2500,</a:t>
            </a:r>
          </a:p>
          <a:p>
            <a:pPr marL="0" indent="0">
              <a:buNone/>
            </a:pPr>
            <a:r>
              <a:rPr lang="en-US" sz="1800">
                <a:solidFill>
                  <a:srgbClr val="231F20"/>
                </a:solidFill>
                <a:latin typeface="Times New Roman" panose="02020603050405020304" pitchFamily="18" charset="0"/>
              </a:rPr>
              <a:t>i.e., 20 tables. His profit in this case will be Rs (250 × 20), i.e., </a:t>
            </a:r>
            <a:r>
              <a:rPr lang="en-US" sz="1800" b="1">
                <a:solidFill>
                  <a:srgbClr val="231F20"/>
                </a:solidFill>
                <a:latin typeface="Times New Roman" panose="02020603050405020304" pitchFamily="18" charset="0"/>
              </a:rPr>
              <a:t>Rs 5000.</a:t>
            </a:r>
          </a:p>
          <a:p>
            <a:pPr marL="0" indent="0">
              <a:buNone/>
            </a:pPr>
            <a:r>
              <a:rPr lang="en-US" sz="1800">
                <a:solidFill>
                  <a:srgbClr val="231F20"/>
                </a:solidFill>
                <a:latin typeface="Times New Roman" panose="02020603050405020304" pitchFamily="18" charset="0"/>
              </a:rPr>
              <a:t>Suppose he chooses to buy chairs only and no tables. With his capital of Rs 50,000,</a:t>
            </a:r>
          </a:p>
          <a:p>
            <a:pPr marL="0" indent="0">
              <a:buNone/>
            </a:pPr>
            <a:r>
              <a:rPr lang="en-US" sz="1800">
                <a:solidFill>
                  <a:srgbClr val="231F20"/>
                </a:solidFill>
                <a:latin typeface="Times New Roman" panose="02020603050405020304" pitchFamily="18" charset="0"/>
              </a:rPr>
              <a:t>he can buy 50000 ÷ 500, i.e. 100 chairs. </a:t>
            </a:r>
          </a:p>
          <a:p>
            <a:pPr marL="0" indent="0">
              <a:buNone/>
            </a:pPr>
            <a:r>
              <a:rPr lang="en-US" sz="1800">
                <a:solidFill>
                  <a:srgbClr val="231F20"/>
                </a:solidFill>
                <a:latin typeface="Times New Roman" panose="02020603050405020304" pitchFamily="18" charset="0"/>
              </a:rPr>
              <a:t>But he can store only 60 pieces. </a:t>
            </a:r>
          </a:p>
          <a:p>
            <a:pPr marL="0" indent="0">
              <a:buNone/>
            </a:pPr>
            <a:r>
              <a:rPr lang="en-US" sz="1800">
                <a:solidFill>
                  <a:srgbClr val="231F20"/>
                </a:solidFill>
                <a:latin typeface="Times New Roman" panose="02020603050405020304" pitchFamily="18" charset="0"/>
              </a:rPr>
              <a:t>Therefore, he is forced to buy only 60 chairs which will give him a total profit of Rs (60 × 75), i.e., </a:t>
            </a:r>
            <a:r>
              <a:rPr lang="en-IN" sz="1800" b="1">
                <a:solidFill>
                  <a:srgbClr val="231F20"/>
                </a:solidFill>
                <a:latin typeface="Times New Roman" panose="02020603050405020304" pitchFamily="18" charset="0"/>
              </a:rPr>
              <a:t>Rs 4500</a:t>
            </a:r>
            <a:r>
              <a:rPr lang="en-IN" sz="1800">
                <a:solidFill>
                  <a:srgbClr val="231F20"/>
                </a:solidFill>
                <a:latin typeface="Times New Roman" panose="02020603050405020304" pitchFamily="18" charset="0"/>
              </a:rPr>
              <a:t>.</a:t>
            </a:r>
            <a:endParaRPr lang="en-IN" sz="1800"/>
          </a:p>
          <a:p>
            <a:pPr marL="0" indent="0">
              <a:buNone/>
            </a:pPr>
            <a:endParaRPr lang="en-IN" sz="1800"/>
          </a:p>
        </p:txBody>
      </p:sp>
      <p:sp>
        <p:nvSpPr>
          <p:cNvPr id="4" name="Footer Placeholder 3">
            <a:extLst>
              <a:ext uri="{FF2B5EF4-FFF2-40B4-BE49-F238E27FC236}">
                <a16:creationId xmlns:a16="http://schemas.microsoft.com/office/drawing/2014/main" id="{3C5C2781-B7C6-44B0-802D-093575F7B2A9}"/>
              </a:ext>
            </a:extLst>
          </p:cNvPr>
          <p:cNvSpPr>
            <a:spLocks noGrp="1"/>
          </p:cNvSpPr>
          <p:nvPr>
            <p:ph type="ftr" sz="quarter" idx="11"/>
          </p:nvPr>
        </p:nvSpPr>
        <p:spPr/>
        <p:txBody>
          <a:bodyPr/>
          <a:lstStyle/>
          <a:p>
            <a:r>
              <a:rPr lang="en-IN"/>
              <a:t>Mahesh Bhanushali, DR.V.N.BRIMS</a:t>
            </a:r>
          </a:p>
        </p:txBody>
      </p:sp>
    </p:spTree>
    <p:extLst>
      <p:ext uri="{BB962C8B-B14F-4D97-AF65-F5344CB8AC3E}">
        <p14:creationId xmlns:p14="http://schemas.microsoft.com/office/powerpoint/2010/main" val="3079066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6DC393-03F2-4C5E-90C8-ADFF25477EAD}"/>
              </a:ext>
            </a:extLst>
          </p:cNvPr>
          <p:cNvSpPr>
            <a:spLocks noGrp="1"/>
          </p:cNvSpPr>
          <p:nvPr>
            <p:ph idx="1"/>
          </p:nvPr>
        </p:nvSpPr>
        <p:spPr>
          <a:xfrm>
            <a:off x="2152650" y="612559"/>
            <a:ext cx="7886700" cy="5564404"/>
          </a:xfrm>
        </p:spPr>
        <p:txBody>
          <a:bodyPr>
            <a:normAutofit/>
          </a:bodyPr>
          <a:lstStyle/>
          <a:p>
            <a:pPr marL="0" indent="0">
              <a:buNone/>
            </a:pPr>
            <a:r>
              <a:rPr lang="en-US" sz="1800">
                <a:solidFill>
                  <a:srgbClr val="231F20"/>
                </a:solidFill>
                <a:latin typeface="Times New Roman" panose="02020603050405020304" pitchFamily="18" charset="0"/>
              </a:rPr>
              <a:t>Now the problem is : How should he invest his money in order to get maximum</a:t>
            </a:r>
          </a:p>
          <a:p>
            <a:pPr marL="0" indent="0">
              <a:buNone/>
            </a:pPr>
            <a:r>
              <a:rPr lang="en-US" sz="1800">
                <a:solidFill>
                  <a:srgbClr val="231F20"/>
                </a:solidFill>
                <a:latin typeface="Times New Roman" panose="02020603050405020304" pitchFamily="18" charset="0"/>
              </a:rPr>
              <a:t>profit? To answer this question, let us try to formulate the problem mathematically.</a:t>
            </a:r>
          </a:p>
          <a:p>
            <a:pPr marL="0" indent="0">
              <a:buNone/>
            </a:pPr>
            <a:endParaRPr lang="en-US" sz="1800">
              <a:solidFill>
                <a:srgbClr val="231F20"/>
              </a:solidFill>
              <a:latin typeface="Times New Roman" panose="02020603050405020304" pitchFamily="18" charset="0"/>
            </a:endParaRPr>
          </a:p>
          <a:p>
            <a:pPr marL="0" indent="0">
              <a:buNone/>
            </a:pPr>
            <a:r>
              <a:rPr lang="en-US" sz="1800">
                <a:solidFill>
                  <a:srgbClr val="231F20"/>
                </a:solidFill>
                <a:latin typeface="Times New Roman" panose="02020603050405020304" pitchFamily="18" charset="0"/>
              </a:rPr>
              <a:t>Let x be the number of tables and y be the number of chairs that the dealer buys. Obviously, x and y must be non-negative. </a:t>
            </a:r>
          </a:p>
          <a:p>
            <a:pPr marL="0" indent="0">
              <a:buNone/>
            </a:pPr>
            <a:endParaRPr lang="en-US" sz="1800">
              <a:solidFill>
                <a:srgbClr val="231F20"/>
              </a:solidFill>
              <a:latin typeface="Times New Roman" panose="02020603050405020304" pitchFamily="18" charset="0"/>
            </a:endParaRPr>
          </a:p>
          <a:p>
            <a:pPr marL="0" indent="0">
              <a:buNone/>
            </a:pPr>
            <a:r>
              <a:rPr lang="en-US" sz="1800">
                <a:solidFill>
                  <a:srgbClr val="231F20"/>
                </a:solidFill>
                <a:latin typeface="Times New Roman" panose="02020603050405020304" pitchFamily="18" charset="0"/>
              </a:rPr>
              <a:t>The dealer is constrained by the maximum amount he can invest (Here it is Rs 50,000) and by the maximum number of items he can store (Here it is 60). </a:t>
            </a:r>
          </a:p>
          <a:p>
            <a:pPr marL="0" indent="0">
              <a:buNone/>
            </a:pPr>
            <a:endParaRPr lang="en-US" sz="1800">
              <a:solidFill>
                <a:srgbClr val="231F20"/>
              </a:solidFill>
              <a:latin typeface="Times New Roman" panose="02020603050405020304" pitchFamily="18" charset="0"/>
            </a:endParaRPr>
          </a:p>
          <a:p>
            <a:pPr marL="0" indent="0">
              <a:buNone/>
            </a:pPr>
            <a:r>
              <a:rPr lang="en-US" sz="1800">
                <a:solidFill>
                  <a:srgbClr val="231F20"/>
                </a:solidFill>
                <a:latin typeface="Times New Roman" panose="02020603050405020304" pitchFamily="18" charset="0"/>
              </a:rPr>
              <a:t>Stated mathematically</a:t>
            </a:r>
          </a:p>
          <a:p>
            <a:pPr marL="0" indent="0">
              <a:buNone/>
            </a:pPr>
            <a:r>
              <a:rPr lang="en-IN" sz="1800">
                <a:solidFill>
                  <a:srgbClr val="231F20"/>
                </a:solidFill>
                <a:latin typeface="Times New Roman" panose="02020603050405020304" pitchFamily="18" charset="0"/>
              </a:rPr>
              <a:t>2500x + 500y ≤ 50000 (investment constraint)</a:t>
            </a:r>
          </a:p>
          <a:p>
            <a:pPr marL="0" indent="0">
              <a:buNone/>
            </a:pPr>
            <a:r>
              <a:rPr lang="en-IN" sz="1800">
                <a:solidFill>
                  <a:srgbClr val="231F20"/>
                </a:solidFill>
                <a:latin typeface="Times New Roman" panose="02020603050405020304" pitchFamily="18" charset="0"/>
              </a:rPr>
              <a:t>= 5x + y ≤ 100</a:t>
            </a:r>
            <a:endParaRPr lang="en-US" sz="1800">
              <a:solidFill>
                <a:srgbClr val="231F20"/>
              </a:solidFill>
              <a:latin typeface="Times New Roman" panose="02020603050405020304" pitchFamily="18" charset="0"/>
            </a:endParaRPr>
          </a:p>
          <a:p>
            <a:endParaRPr lang="en-IN"/>
          </a:p>
        </p:txBody>
      </p:sp>
      <p:sp>
        <p:nvSpPr>
          <p:cNvPr id="4" name="Footer Placeholder 3">
            <a:extLst>
              <a:ext uri="{FF2B5EF4-FFF2-40B4-BE49-F238E27FC236}">
                <a16:creationId xmlns:a16="http://schemas.microsoft.com/office/drawing/2014/main" id="{891F5A56-DA26-4B97-9E72-5E257F2C23C3}"/>
              </a:ext>
            </a:extLst>
          </p:cNvPr>
          <p:cNvSpPr>
            <a:spLocks noGrp="1"/>
          </p:cNvSpPr>
          <p:nvPr>
            <p:ph type="ftr" sz="quarter" idx="11"/>
          </p:nvPr>
        </p:nvSpPr>
        <p:spPr/>
        <p:txBody>
          <a:bodyPr/>
          <a:lstStyle/>
          <a:p>
            <a:r>
              <a:rPr lang="en-IN"/>
              <a:t>Mahesh Bhanushali, DR.V.N.BRIMS</a:t>
            </a:r>
          </a:p>
        </p:txBody>
      </p:sp>
    </p:spTree>
    <p:extLst>
      <p:ext uri="{BB962C8B-B14F-4D97-AF65-F5344CB8AC3E}">
        <p14:creationId xmlns:p14="http://schemas.microsoft.com/office/powerpoint/2010/main" val="1861307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2396</Words>
  <Application>Microsoft Office PowerPoint</Application>
  <PresentationFormat>Widescreen</PresentationFormat>
  <Paragraphs>195</Paragraphs>
  <Slides>24</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Arial</vt:lpstr>
      <vt:lpstr>Calibri</vt:lpstr>
      <vt:lpstr>Calibri Light</vt:lpstr>
      <vt:lpstr>Open Sans</vt:lpstr>
      <vt:lpstr>Play</vt:lpstr>
      <vt:lpstr>Symbol</vt:lpstr>
      <vt:lpstr>Times New Roman</vt:lpstr>
      <vt:lpstr>Wingdings</vt:lpstr>
      <vt:lpstr>Office Theme</vt:lpstr>
      <vt:lpstr>Click to edit Master title style</vt:lpstr>
      <vt:lpstr>Introduction to Operations Research </vt:lpstr>
      <vt:lpstr>Introduction to Linear Programming</vt:lpstr>
      <vt:lpstr>Introduction to Linear Programming</vt:lpstr>
      <vt:lpstr>Introduction to Linear Programming</vt:lpstr>
      <vt:lpstr>Introduction to Linear Programming</vt:lpstr>
      <vt:lpstr>Introduction to Linear Programming</vt:lpstr>
      <vt:lpstr>Example 1</vt:lpstr>
      <vt:lpstr>PowerPoint Presentation</vt:lpstr>
      <vt:lpstr>PowerPoint Presentation</vt:lpstr>
      <vt:lpstr>Graphical method of solving linear programming problems</vt:lpstr>
      <vt:lpstr>Lets us Excel Solver for solving these problems of Linear Programming  </vt:lpstr>
      <vt:lpstr>Lets Perform Sensitivity Analysis in Solver </vt:lpstr>
      <vt:lpstr>PowerPoint Presentation</vt:lpstr>
      <vt:lpstr>PowerPoint Presentation</vt:lpstr>
      <vt:lpstr>Solution</vt:lpstr>
      <vt:lpstr>PowerPoint Presentation</vt:lpstr>
      <vt:lpstr>PowerPoint Presentation</vt:lpstr>
      <vt:lpstr>PowerPoint Presentation</vt:lpstr>
      <vt:lpstr>PowerPoint Presentation</vt:lpstr>
      <vt:lpstr>PowerPoint Presentation</vt:lpstr>
      <vt:lpstr>Sensitivity Analysis of  Right-Hand Side Values</vt:lpstr>
      <vt:lpstr>Shadow Prices</vt:lpstr>
      <vt:lpstr>Range of Feasibility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edit Master title style</dc:title>
  <dc:creator>vikram patil</dc:creator>
  <cp:lastModifiedBy>vikram patil</cp:lastModifiedBy>
  <cp:revision>2</cp:revision>
  <dcterms:created xsi:type="dcterms:W3CDTF">2022-08-19T17:09:16Z</dcterms:created>
  <dcterms:modified xsi:type="dcterms:W3CDTF">2022-08-19T17:11:01Z</dcterms:modified>
</cp:coreProperties>
</file>