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90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A729A-8D59-4797-AE8F-BC23CF6FD43A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E34B0-5DEA-4916-9A95-51E8358912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01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838200"/>
            <a:ext cx="9144000" cy="43434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Right Triangle 8"/>
          <p:cNvSpPr/>
          <p:nvPr/>
        </p:nvSpPr>
        <p:spPr>
          <a:xfrm rot="5400000">
            <a:off x="3020714" y="-2182513"/>
            <a:ext cx="1424112" cy="746554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ight Triangle 7"/>
          <p:cNvSpPr/>
          <p:nvPr/>
        </p:nvSpPr>
        <p:spPr>
          <a:xfrm rot="5400000">
            <a:off x="-1143000" y="1981200"/>
            <a:ext cx="3810000" cy="1524000"/>
          </a:xfrm>
          <a:prstGeom prst="rtTriangle">
            <a:avLst/>
          </a:prstGeom>
          <a:solidFill>
            <a:schemeClr val="accent2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29"/>
          <p:cNvSpPr/>
          <p:nvPr/>
        </p:nvSpPr>
        <p:spPr>
          <a:xfrm rot="5400000">
            <a:off x="3947089" y="-3032686"/>
            <a:ext cx="1249825" cy="914400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ight Triangle 11"/>
          <p:cNvSpPr/>
          <p:nvPr/>
        </p:nvSpPr>
        <p:spPr>
          <a:xfrm rot="10800000">
            <a:off x="65529" y="838200"/>
            <a:ext cx="9078472" cy="1645408"/>
          </a:xfrm>
          <a:prstGeom prst="rtTriangle">
            <a:avLst/>
          </a:prstGeom>
          <a:solidFill>
            <a:schemeClr val="accent2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ight Triangle 12"/>
          <p:cNvSpPr/>
          <p:nvPr/>
        </p:nvSpPr>
        <p:spPr>
          <a:xfrm>
            <a:off x="0" y="762000"/>
            <a:ext cx="9144000" cy="1524000"/>
          </a:xfrm>
          <a:prstGeom prst="rtTriangle">
            <a:avLst/>
          </a:prstGeom>
          <a:solidFill>
            <a:schemeClr val="accent2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5039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8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65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0601E-A8CB-4DF7-8B95-2F5728640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77813"/>
            <a:ext cx="8226425" cy="11366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F7F52-A37E-4653-BCED-AB930B20F73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1" y="1600200"/>
            <a:ext cx="4037013" cy="4522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58263C4B-5E9B-4BEF-9B8F-78A3499EAE4A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46614" y="1600200"/>
            <a:ext cx="4037012" cy="4522788"/>
          </a:xfrm>
        </p:spPr>
        <p:txBody>
          <a:bodyPr/>
          <a:lstStyle/>
          <a:p>
            <a:r>
              <a:rPr lang="en-US"/>
              <a:t>Click icon to add online image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5CFB8-38B7-46B1-AB31-E6BA760BF23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457200" y="6245227"/>
            <a:ext cx="2130425" cy="473075"/>
          </a:xfr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F7756-37C1-4A35-82A9-D9EA4900F83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24201" y="6245227"/>
            <a:ext cx="2892425" cy="4730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47AB5-18BE-4076-8185-33C7FC23D14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1" y="6245227"/>
            <a:ext cx="2130425" cy="47307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31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B180D-C27E-4672-89D5-BFC012FF9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77813"/>
            <a:ext cx="8226425" cy="11366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744216F5-4EF3-4BF2-9B2F-9764AE1FA2F5}"/>
              </a:ext>
            </a:extLst>
          </p:cNvPr>
          <p:cNvSpPr>
            <a:spLocks noGrp="1"/>
          </p:cNvSpPr>
          <p:nvPr>
            <p:ph type="clipArt" sz="half" idx="1"/>
          </p:nvPr>
        </p:nvSpPr>
        <p:spPr>
          <a:xfrm>
            <a:off x="457201" y="1600200"/>
            <a:ext cx="4037013" cy="4522788"/>
          </a:xfrm>
        </p:spPr>
        <p:txBody>
          <a:bodyPr/>
          <a:lstStyle/>
          <a:p>
            <a:r>
              <a:rPr lang="en-US"/>
              <a:t>Click icon to add online image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E5742-F4D4-4B7F-A898-3A00563F2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46614" y="1600200"/>
            <a:ext cx="4037012" cy="4522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E7769-C4A7-4DA0-BF93-B7EE248DEA3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457200" y="6245227"/>
            <a:ext cx="2130425" cy="473075"/>
          </a:xfr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D8E93-6DE0-4529-8D70-6FAE114F8F6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24201" y="6245227"/>
            <a:ext cx="2892425" cy="4730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6E8D6-0454-44D5-99C4-D079AE0BA84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1" y="6245227"/>
            <a:ext cx="2130425" cy="47307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07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FFFF0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/>
          <a:lstStyle>
            <a:lvl1pPr>
              <a:defRPr>
                <a:solidFill>
                  <a:srgbClr val="00B050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1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8077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  <a:tint val="66000"/>
                  <a:satMod val="160000"/>
                  <a:alpha val="19000"/>
                </a:schemeClr>
              </a:gs>
              <a:gs pos="50000">
                <a:schemeClr val="accent2">
                  <a:lumMod val="50000"/>
                  <a:tint val="44500"/>
                  <a:satMod val="160000"/>
                  <a:alpha val="68000"/>
                </a:schemeClr>
              </a:gs>
              <a:gs pos="100000">
                <a:schemeClr val="accent2">
                  <a:lumMod val="50000"/>
                  <a:tint val="23500"/>
                  <a:satMod val="160000"/>
                  <a:alpha val="22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0" y="6675120"/>
            <a:ext cx="9144000" cy="182880"/>
          </a:xfrm>
          <a:prstGeom prst="rect">
            <a:avLst/>
          </a:prstGeom>
          <a:gradFill flip="none" rotWithShape="1">
            <a:gsLst>
              <a:gs pos="0">
                <a:srgbClr val="800000">
                  <a:alpha val="37000"/>
                </a:srgbClr>
              </a:gs>
              <a:gs pos="27000">
                <a:schemeClr val="accent2">
                  <a:lumMod val="75000"/>
                  <a:alpha val="49000"/>
                </a:schemeClr>
              </a:gs>
              <a:gs pos="55000">
                <a:schemeClr val="accent6">
                  <a:lumMod val="50000"/>
                  <a:alpha val="47000"/>
                </a:schemeClr>
              </a:gs>
              <a:gs pos="78000">
                <a:schemeClr val="accent6">
                  <a:lumMod val="75000"/>
                  <a:alpha val="5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9" descr="F:\BRIMS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1799" y="34480"/>
            <a:ext cx="603389" cy="655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751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60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1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71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4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3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4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6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1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Multiple choice questions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 which of the following categories does your age fall?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_______ Less than 18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_______ 18 to 30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_______ 31 to 45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_______ 46 to 60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_______ Over 60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868362"/>
          </a:xfrm>
        </p:spPr>
        <p:txBody>
          <a:bodyPr/>
          <a:lstStyle/>
          <a:p>
            <a:r>
              <a:rPr lang="en-US" dirty="0"/>
              <a:t>Scaled Questions -</a:t>
            </a:r>
            <a:r>
              <a:rPr lang="en-US" dirty="0" err="1"/>
              <a:t>Likert</a:t>
            </a:r>
            <a:r>
              <a:rPr lang="en-US" dirty="0"/>
              <a:t> scale</a:t>
            </a:r>
          </a:p>
        </p:txBody>
      </p:sp>
      <p:pic>
        <p:nvPicPr>
          <p:cNvPr id="1026" name="Picture 2" descr="C:\Documents and Settings\dinesh\Desktop\likertscales.gi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371601"/>
            <a:ext cx="5181599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15400" cy="1249362"/>
          </a:xfrm>
        </p:spPr>
        <p:txBody>
          <a:bodyPr/>
          <a:lstStyle/>
          <a:p>
            <a:pPr>
              <a:defRPr/>
            </a:pPr>
            <a:r>
              <a:rPr lang="en-US" dirty="0"/>
              <a:t>How to choose scale and question type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Information need</a:t>
            </a:r>
          </a:p>
          <a:p>
            <a:r>
              <a:rPr lang="en-US"/>
              <a:t>Output format &amp; ease of tabulation &amp; interpretation </a:t>
            </a:r>
          </a:p>
          <a:p>
            <a:r>
              <a:rPr lang="en-US"/>
              <a:t>Statistical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Features of good questionnaire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Language</a:t>
            </a:r>
          </a:p>
          <a:p>
            <a:r>
              <a:rPr lang="en-US" sz="2400" dirty="0"/>
              <a:t>Difficulty level ( difficult words , jargons)</a:t>
            </a:r>
          </a:p>
          <a:p>
            <a:r>
              <a:rPr lang="en-US" sz="2400" dirty="0"/>
              <a:t> Stick to only necessary questions</a:t>
            </a:r>
          </a:p>
          <a:p>
            <a:r>
              <a:rPr lang="en-US" sz="2400" dirty="0"/>
              <a:t>Ease of recording</a:t>
            </a:r>
          </a:p>
          <a:p>
            <a:r>
              <a:rPr lang="en-US" sz="2400" dirty="0"/>
              <a:t>Sequence of the questions</a:t>
            </a:r>
          </a:p>
          <a:p>
            <a:r>
              <a:rPr lang="en-US" sz="2400" dirty="0"/>
              <a:t>Avoid biased questions</a:t>
            </a:r>
          </a:p>
          <a:p>
            <a:r>
              <a:rPr lang="en-US" sz="2400" dirty="0"/>
              <a:t>Avoid double barreled questions</a:t>
            </a:r>
          </a:p>
          <a:p>
            <a:pPr>
              <a:buNone/>
            </a:pPr>
            <a:endParaRPr lang="en-US" sz="2400" dirty="0"/>
          </a:p>
          <a:p>
            <a:pPr>
              <a:buFont typeface="Arial" charset="0"/>
              <a:buNone/>
            </a:pPr>
            <a:endParaRPr lang="en-US" sz="2400" dirty="0"/>
          </a:p>
          <a:p>
            <a:pPr>
              <a:buFont typeface="Arial" charset="0"/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7848600" cy="2133600"/>
          </a:xfrm>
        </p:spPr>
        <p:txBody>
          <a:bodyPr/>
          <a:lstStyle/>
          <a:p>
            <a:pPr>
              <a:defRPr/>
            </a:pPr>
            <a:r>
              <a:rPr lang="en-US" dirty="0"/>
              <a:t>Reliability and validity of questionnaire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br>
              <a:rPr lang="en-US" dirty="0"/>
            </a:br>
            <a:r>
              <a:rPr lang="en-US" dirty="0"/>
              <a:t>Stages of good questionnaire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Stages of good questionnaire</a:t>
            </a:r>
          </a:p>
          <a:p>
            <a:pPr marL="514350" indent="-514350">
              <a:buFont typeface="Arial" charset="0"/>
              <a:buAutoNum type="arabicParenR"/>
              <a:defRPr/>
            </a:pPr>
            <a:r>
              <a:rPr lang="en-US" dirty="0"/>
              <a:t>List of information needed</a:t>
            </a:r>
          </a:p>
          <a:p>
            <a:pPr marL="514350" indent="-514350">
              <a:buFont typeface="Arial" charset="0"/>
              <a:buAutoNum type="arabicParenR"/>
              <a:defRPr/>
            </a:pPr>
            <a:r>
              <a:rPr lang="en-US" dirty="0"/>
              <a:t>Convert it into questions using proper scale</a:t>
            </a:r>
          </a:p>
          <a:p>
            <a:pPr marL="514350" indent="-514350">
              <a:buFont typeface="Arial" charset="0"/>
              <a:buAutoNum type="arabicParenR"/>
              <a:defRPr/>
            </a:pPr>
            <a:r>
              <a:rPr lang="en-US" dirty="0"/>
              <a:t>Arrange questions in to logical sequence</a:t>
            </a:r>
          </a:p>
          <a:p>
            <a:pPr marL="514350" indent="-514350">
              <a:buFont typeface="Arial" charset="0"/>
              <a:buAutoNum type="arabicParenR"/>
              <a:defRPr/>
            </a:pPr>
            <a:r>
              <a:rPr lang="en-US" dirty="0"/>
              <a:t>Pretest </a:t>
            </a:r>
          </a:p>
          <a:p>
            <a:pPr marL="514350" indent="-514350">
              <a:buFont typeface="Arial" charset="0"/>
              <a:buAutoNum type="arabicParenR"/>
              <a:defRPr/>
            </a:pPr>
            <a:r>
              <a:rPr lang="en-US" dirty="0"/>
              <a:t>Modification if needed</a:t>
            </a:r>
          </a:p>
          <a:p>
            <a:pPr marL="514350" indent="-514350">
              <a:buFont typeface="Arial" charset="0"/>
              <a:buAutoNum type="arabicParenR"/>
              <a:defRPr/>
            </a:pPr>
            <a:r>
              <a:rPr lang="en-US" dirty="0"/>
              <a:t>Make final draft of questionnaire </a:t>
            </a:r>
          </a:p>
          <a:p>
            <a:pPr marL="514350" indent="-514350">
              <a:buFont typeface="Arial" charset="0"/>
              <a:buAutoNum type="arabicParenR"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IN" dirty="0"/>
              <a:t>Questionnaire Designing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scales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/>
            <a:r>
              <a:rPr lang="en-IN" dirty="0"/>
              <a:t>Nominal scale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Gender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Marital status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Religion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Nationality </a:t>
            </a:r>
          </a:p>
          <a:p>
            <a:pPr marL="514350" indent="-514350">
              <a:buNone/>
            </a:pPr>
            <a:endParaRPr lang="en-IN" dirty="0"/>
          </a:p>
          <a:p>
            <a:pPr marL="514350" indent="-514350">
              <a:buNone/>
            </a:pPr>
            <a:endParaRPr lang="en-IN" dirty="0"/>
          </a:p>
          <a:p>
            <a:pPr marL="514350" indent="-514350">
              <a:buNone/>
            </a:pPr>
            <a:endParaRPr lang="en-IN" dirty="0"/>
          </a:p>
          <a:p>
            <a:endParaRPr lang="en-IN" dirty="0"/>
          </a:p>
          <a:p>
            <a:pPr>
              <a:buNone/>
            </a:pPr>
            <a:endParaRPr lang="en-IN" dirty="0"/>
          </a:p>
          <a:p>
            <a:r>
              <a:rPr lang="en-IN" dirty="0"/>
              <a:t>Ordinal Scale (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scales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Ordinal scale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Performance ( Good , Very good, Excellent)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Happiness ( Happy, Very Happy, Extremely happy)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scales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Interval scale</a:t>
            </a:r>
          </a:p>
          <a:p>
            <a:r>
              <a:rPr lang="en-US" sz="2000" dirty="0"/>
              <a:t>Interval scale has two features </a:t>
            </a:r>
          </a:p>
          <a:p>
            <a:pPr>
              <a:buFont typeface="Arial" charset="0"/>
              <a:buNone/>
            </a:pPr>
            <a:r>
              <a:rPr lang="en-US" sz="2000" dirty="0"/>
              <a:t> Distance between options are same</a:t>
            </a:r>
          </a:p>
          <a:p>
            <a:pPr>
              <a:buFont typeface="Arial" charset="0"/>
              <a:buNone/>
            </a:pPr>
            <a:r>
              <a:rPr lang="en-US" sz="2000" dirty="0"/>
              <a:t>And it does not have real zero i.e. absence of that property</a:t>
            </a:r>
          </a:p>
          <a:p>
            <a:pPr>
              <a:buFont typeface="Arial" charset="0"/>
              <a:buNone/>
            </a:pPr>
            <a:r>
              <a:rPr lang="en-US" sz="2000" dirty="0"/>
              <a:t>Example : Temperature  </a:t>
            </a:r>
          </a:p>
          <a:p>
            <a:pPr>
              <a:buFont typeface="Arial" charset="0"/>
              <a:buNone/>
            </a:pPr>
            <a:r>
              <a:rPr lang="en-US" sz="2000" dirty="0"/>
              <a:t>0 degree Celsius means 32 Fahrenheit</a:t>
            </a:r>
          </a:p>
          <a:p>
            <a:pPr>
              <a:buFont typeface="Arial" charset="0"/>
              <a:buNone/>
            </a:pPr>
            <a:r>
              <a:rPr lang="en-US" sz="2000" dirty="0"/>
              <a:t>0 Fahrenheit means -17 degree Celsius</a:t>
            </a:r>
          </a:p>
          <a:p>
            <a:pPr marL="0" indent="0">
              <a:buNone/>
            </a:pPr>
            <a:endParaRPr lang="en-IN" sz="2000" dirty="0"/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Temperature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IQ</a:t>
            </a:r>
          </a:p>
          <a:p>
            <a:pPr marL="514350" indent="-514350">
              <a:buNone/>
            </a:pPr>
            <a:r>
              <a:rPr lang="en-IN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scales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Ratio Scale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Weight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Height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Income</a:t>
            </a:r>
          </a:p>
          <a:p>
            <a:pPr marL="514350" indent="-51435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Types of Questions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ended</a:t>
            </a:r>
          </a:p>
          <a:p>
            <a:r>
              <a:rPr lang="en-US" dirty="0"/>
              <a:t>Closed ended</a:t>
            </a:r>
          </a:p>
          <a:p>
            <a:pPr>
              <a:buNone/>
            </a:pPr>
            <a:r>
              <a:rPr lang="en-US" sz="1800" dirty="0"/>
              <a:t>          </a:t>
            </a:r>
            <a:r>
              <a:rPr lang="en-US" sz="2400" dirty="0"/>
              <a:t>1.Dichotomous </a:t>
            </a:r>
          </a:p>
          <a:p>
            <a:pPr marL="514350" indent="-514350">
              <a:buNone/>
            </a:pPr>
            <a:r>
              <a:rPr lang="en-US" sz="2400" dirty="0"/>
              <a:t>        2.MCQ</a:t>
            </a:r>
          </a:p>
          <a:p>
            <a:pPr marL="514350" indent="-514350">
              <a:buNone/>
            </a:pPr>
            <a:r>
              <a:rPr lang="en-US" sz="2400" dirty="0"/>
              <a:t>        3.Scaled Questions </a:t>
            </a:r>
          </a:p>
          <a:p>
            <a:pPr marL="514350" indent="-514350">
              <a:buNone/>
            </a:pPr>
            <a:r>
              <a:rPr lang="en-US" sz="2400" dirty="0"/>
              <a:t>         </a:t>
            </a:r>
          </a:p>
          <a:p>
            <a:pPr marL="514350" indent="-514350">
              <a:buNone/>
            </a:pPr>
            <a:r>
              <a:rPr lang="en-US" sz="2400" dirty="0"/>
              <a:t>             </a:t>
            </a:r>
            <a:endParaRPr lang="en-US" sz="1800" dirty="0"/>
          </a:p>
          <a:p>
            <a:pPr marL="514350" indent="-514350">
              <a:buFont typeface="+mj-lt"/>
              <a:buAutoNum type="alphaLcPeriod"/>
            </a:pPr>
            <a:endParaRPr lang="en-US" sz="1800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Font typeface="Arial" charset="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ended questions</a:t>
            </a:r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233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CA" sz="2800" dirty="0"/>
              <a:t> </a:t>
            </a:r>
            <a:r>
              <a:rPr lang="en-US" sz="2800" dirty="0"/>
              <a:t>What is the one thing you would like to see changed at the university? ___________________________________________          </a:t>
            </a:r>
          </a:p>
          <a:p>
            <a:pPr>
              <a:buNone/>
            </a:pPr>
            <a:r>
              <a:rPr lang="en-US" sz="2800" dirty="0"/>
              <a:t>     ___________________________________________</a:t>
            </a:r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Dichotomous questions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ct val="50000"/>
              </a:spcBef>
            </a:pPr>
            <a:r>
              <a:rPr lang="en-CA" dirty="0"/>
              <a:t>Have you ever smoked ?</a:t>
            </a:r>
          </a:p>
          <a:p>
            <a:pPr marL="457200" indent="-457200">
              <a:spcBef>
                <a:spcPct val="50000"/>
              </a:spcBef>
              <a:buNone/>
            </a:pPr>
            <a:r>
              <a:rPr lang="en-CA" dirty="0"/>
              <a:t>		[  ] Yes                [  ] No</a:t>
            </a:r>
          </a:p>
          <a:p>
            <a:pPr marL="457200" indent="-457200">
              <a:spcBef>
                <a:spcPct val="50000"/>
              </a:spcBef>
            </a:pPr>
            <a:r>
              <a:rPr lang="en-CA" dirty="0"/>
              <a:t>Gender</a:t>
            </a:r>
          </a:p>
          <a:p>
            <a:pPr marL="457200" indent="-457200">
              <a:spcBef>
                <a:spcPct val="50000"/>
              </a:spcBef>
              <a:buNone/>
            </a:pPr>
            <a:r>
              <a:rPr lang="en-CA" dirty="0"/>
              <a:t>        [  ] Male               [  ] Female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&amp; Development</Template>
  <TotalTime>658</TotalTime>
  <Words>300</Words>
  <Application>Microsoft Office PowerPoint</Application>
  <PresentationFormat>On-screen Show (4:3)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2_Office Theme</vt:lpstr>
      <vt:lpstr>PowerPoint Presentation</vt:lpstr>
      <vt:lpstr>Questionnaire Designing</vt:lpstr>
      <vt:lpstr>Types of scales </vt:lpstr>
      <vt:lpstr>Types of scales</vt:lpstr>
      <vt:lpstr>Types of scales</vt:lpstr>
      <vt:lpstr>Types of scales</vt:lpstr>
      <vt:lpstr>Types of Questions</vt:lpstr>
      <vt:lpstr>Open ended questions</vt:lpstr>
      <vt:lpstr> Dichotomous questions </vt:lpstr>
      <vt:lpstr> Multiple choice questions </vt:lpstr>
      <vt:lpstr>Scaled Questions -Likert scale</vt:lpstr>
      <vt:lpstr>How to choose scale and question type</vt:lpstr>
      <vt:lpstr>Features of good questionnaire</vt:lpstr>
      <vt:lpstr>Reliability and validity of questionnaire  </vt:lpstr>
      <vt:lpstr> Stages of good questionnaire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Dinesh Sonkul</dc:creator>
  <cp:lastModifiedBy>dinesh sonkul</cp:lastModifiedBy>
  <cp:revision>21</cp:revision>
  <dcterms:created xsi:type="dcterms:W3CDTF">2006-08-16T00:00:00Z</dcterms:created>
  <dcterms:modified xsi:type="dcterms:W3CDTF">2023-01-09T03:33:38Z</dcterms:modified>
</cp:coreProperties>
</file>