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13"/>
  </p:notesMasterIdLst>
  <p:sldIdLst>
    <p:sldId id="266" r:id="rId2"/>
    <p:sldId id="267" r:id="rId3"/>
    <p:sldId id="312" r:id="rId4"/>
    <p:sldId id="268" r:id="rId5"/>
    <p:sldId id="269" r:id="rId6"/>
    <p:sldId id="270" r:id="rId7"/>
    <p:sldId id="313" r:id="rId8"/>
    <p:sldId id="314" r:id="rId9"/>
    <p:sldId id="311" r:id="rId10"/>
    <p:sldId id="271" r:id="rId11"/>
    <p:sldId id="272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142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ECF241-2D78-4A76-9B31-AF7AD8012D75}" type="datetimeFigureOut">
              <a:rPr lang="en-US" smtClean="0"/>
              <a:pPr/>
              <a:t>1/30/2023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E6B841-FD4C-4454-B531-BA0BAF59A3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5A662-3C98-0666-716A-8CDFB19CF9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1F9882-48CD-BBB7-BB21-0462288625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D521B-D4C8-C424-D430-9D7010E9A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5A1DB-7501-A0B1-2DAC-84152FE90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CEAEC-8475-2529-69CA-DEFD2AFE1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000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00802-C677-4136-62C3-1A745D2F4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83CE44-5FEB-0095-BAEC-247F63B40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3A34F9-2481-73A9-7E48-25AED04F2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093DA-9972-2DE1-145A-512084627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9CE39B-73BD-2ED5-EBA4-5332AEF8F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803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94A28C-CE2A-6264-0457-EA580ED96E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68DD5B-2713-E348-F5D1-0FC345CD99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58AFB0-3E8D-33E3-A4AC-B31F83ABC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8BCD2-600A-A19E-66E6-666B7F741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A7D39-E38D-9702-34E8-575549B4E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5458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8BD707-D9CF-40AE-B4C6-C98DA3205C09}" type="datetimeFigureOut">
              <a:rPr lang="en-US" smtClean="0"/>
              <a:pPr/>
              <a:t>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703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CD4DF-E6CD-C454-79E9-09FCB7B06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C02A8-1D5E-E8CD-94CF-40430AB95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F57A8-61C2-74F3-B974-1E2E48820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D2D92-26FC-1839-3E3B-7F85BF450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64513-EF71-98B5-3EE1-F49B831E0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638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C6329-D732-4007-ED7D-3292FFF66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330C11-BA13-E0A5-594C-EF0346FC10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B139B-642D-D1E7-8AA5-74B598DF6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A7792D-0A78-E7E3-1E74-FFB660814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00913-32A0-37F4-291E-999C0CEBE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9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1EF06-B602-F6AF-4805-DB32EEE86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4D3E7-0674-14D5-5567-98FC27222A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214CCB-ADEC-1BBF-50BF-0B63787690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3919A0-48F3-8461-6860-BCDBEE7E4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2FDD0A-E744-09DF-0747-F4A029482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0863AB-76DB-7540-09A4-E145DA1D3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871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A1534-3A5A-7DB6-3ECB-352071BB2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D936F-FAB8-D890-626E-02386E7143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7F95E7-C16C-C687-2E03-974072CC5B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8FD8E1-49A2-55C4-9654-144374C3C5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5861E4-EE11-42DC-8C75-34C23D3F97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C6849C-1AFC-B0DF-DD7D-FE48FF9C9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11C666-93EA-FEFB-DDEA-871CEBECA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C7A532-46BA-F3F3-8D51-0801AB624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202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7912C-1BA6-C515-8771-38F705838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9ED381-1D80-A189-1907-7A3AB93F9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E0D9E4-B91A-2F67-91FF-199845CE0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22602B-97DE-9E5B-CE18-71FAF29D5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274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EA6B65-C19C-9550-F482-8B6417E3A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62B6CD-1A7E-F1D2-1C6D-247CFCAB1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439CF-C87A-7F92-7B28-7352D4DBB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679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AFF8B-EE72-B48A-E33E-5D15C20A0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2C339-E3C4-D51C-2BDC-A8AC3FB01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47A020-B119-400D-0280-19DD66EB66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D6730-25D8-F4AB-9D63-D5645B04D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44465D-6CD5-4EF7-9DD2-A2312B76B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4C62FE-3A90-3E8C-816F-FDF9C3F17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316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2216C-31CF-999F-D879-FC7ACFEA6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7887A8-AC04-D42D-F1EA-63F8BCA752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D72554-96FC-DEB6-DDD7-592E1F29C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5E710B-F00F-1314-4799-F7A00B995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272E25-2502-51CC-BDFE-B95B13E31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35B420-9221-F586-E666-DDEC49716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292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90BBC4-08FD-B6E3-08CB-DF281038C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7A6986-A922-8D30-1A4D-35CCBD551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AB19C-2604-8595-695C-75F363CAAE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A81073-303D-4740-1FBB-87C3539504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036939-2A6A-93EC-BAF8-5229594FDA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369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design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Research design is blueprint of the research process. </a:t>
            </a:r>
          </a:p>
          <a:p>
            <a:r>
              <a:rPr lang="en-US" dirty="0"/>
              <a:t>Research design is the methods and procedures for acquiring the information needed  to find the answers of problems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to conduct descriptive 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Cross sectional design </a:t>
            </a:r>
          </a:p>
          <a:p>
            <a:r>
              <a:rPr lang="en-US" sz="2000" b="1" dirty="0">
                <a:solidFill>
                  <a:srgbClr val="000000"/>
                </a:solidFill>
                <a:cs typeface="Arial" charset="0"/>
              </a:rPr>
              <a:t>A cross-sectional design involves the collection of information from any given sample of population elements only once</a:t>
            </a:r>
          </a:p>
          <a:p>
            <a:pPr>
              <a:buNone/>
            </a:pPr>
            <a:endParaRPr lang="en-US" sz="2000" b="1" dirty="0">
              <a:solidFill>
                <a:srgbClr val="000000"/>
              </a:solidFill>
              <a:cs typeface="Arial" charset="0"/>
            </a:endParaRPr>
          </a:p>
          <a:p>
            <a:r>
              <a:rPr lang="en-US" b="1" dirty="0">
                <a:solidFill>
                  <a:srgbClr val="000000"/>
                </a:solidFill>
                <a:cs typeface="Arial" charset="0"/>
              </a:rPr>
              <a:t>Longitudinal design </a:t>
            </a:r>
          </a:p>
          <a:p>
            <a:r>
              <a:rPr lang="en-US" sz="2000" b="1" dirty="0">
                <a:solidFill>
                  <a:srgbClr val="000000"/>
                </a:solidFill>
                <a:cs typeface="Arial" charset="0"/>
              </a:rPr>
              <a:t>In a longitudinal design, a fixed sample (or samples) of population elements is measured repeatedly on the same variables</a:t>
            </a:r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Oval 2"/>
          <p:cNvSpPr>
            <a:spLocks noChangeArrowheads="1"/>
          </p:cNvSpPr>
          <p:nvPr/>
        </p:nvSpPr>
        <p:spPr bwMode="auto">
          <a:xfrm>
            <a:off x="2435225" y="1066800"/>
            <a:ext cx="2286000" cy="1905000"/>
          </a:xfrm>
          <a:prstGeom prst="ellipse">
            <a:avLst/>
          </a:prstGeom>
          <a:solidFill>
            <a:srgbClr val="6699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/>
              <a:t>Sample Surveyed at T</a:t>
            </a:r>
            <a:r>
              <a:rPr lang="en-US" baseline="-25000"/>
              <a:t>1</a:t>
            </a:r>
            <a:endParaRPr lang="en-US"/>
          </a:p>
        </p:txBody>
      </p:sp>
      <p:sp>
        <p:nvSpPr>
          <p:cNvPr id="7171" name="Oval 3"/>
          <p:cNvSpPr>
            <a:spLocks noChangeArrowheads="1"/>
          </p:cNvSpPr>
          <p:nvPr/>
        </p:nvSpPr>
        <p:spPr bwMode="auto">
          <a:xfrm>
            <a:off x="2435225" y="3505200"/>
            <a:ext cx="2362200" cy="19050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/>
              <a:t>Sample Surveyed at T</a:t>
            </a:r>
            <a:r>
              <a:rPr lang="en-US" baseline="-25000"/>
              <a:t>1</a:t>
            </a:r>
            <a:endParaRPr lang="en-US"/>
          </a:p>
        </p:txBody>
      </p:sp>
      <p:sp>
        <p:nvSpPr>
          <p:cNvPr id="7172" name="Oval 4"/>
          <p:cNvSpPr>
            <a:spLocks noChangeArrowheads="1"/>
          </p:cNvSpPr>
          <p:nvPr/>
        </p:nvSpPr>
        <p:spPr bwMode="auto">
          <a:xfrm>
            <a:off x="5864225" y="3352800"/>
            <a:ext cx="2362200" cy="1981200"/>
          </a:xfrm>
          <a:prstGeom prst="ellipse">
            <a:avLst/>
          </a:prstGeom>
          <a:solidFill>
            <a:srgbClr val="FF99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/>
              <a:t>Same Sample also Surveyed at T</a:t>
            </a:r>
            <a:r>
              <a:rPr lang="en-US" baseline="-25000"/>
              <a:t>2</a:t>
            </a:r>
            <a:endParaRPr lang="en-US"/>
          </a:p>
        </p:txBody>
      </p:sp>
      <p:sp>
        <p:nvSpPr>
          <p:cNvPr id="7173" name="Line 5"/>
          <p:cNvSpPr>
            <a:spLocks noChangeShapeType="1"/>
          </p:cNvSpPr>
          <p:nvPr/>
        </p:nvSpPr>
        <p:spPr bwMode="auto">
          <a:xfrm>
            <a:off x="2282825" y="5638800"/>
            <a:ext cx="6248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3197225" y="5638800"/>
            <a:ext cx="609600" cy="1173163"/>
            <a:chOff x="1296" y="3696"/>
            <a:chExt cx="384" cy="739"/>
          </a:xfrm>
        </p:grpSpPr>
        <p:sp>
          <p:nvSpPr>
            <p:cNvPr id="7175" name="Line 7"/>
            <p:cNvSpPr>
              <a:spLocks noChangeShapeType="1"/>
            </p:cNvSpPr>
            <p:nvPr/>
          </p:nvSpPr>
          <p:spPr bwMode="auto">
            <a:xfrm>
              <a:off x="1536" y="369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6" name="Text Box 8"/>
            <p:cNvSpPr txBox="1">
              <a:spLocks noChangeArrowheads="1"/>
            </p:cNvSpPr>
            <p:nvPr/>
          </p:nvSpPr>
          <p:spPr bwMode="auto">
            <a:xfrm>
              <a:off x="1296" y="3802"/>
              <a:ext cx="384" cy="6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T</a:t>
              </a:r>
              <a:r>
                <a:rPr lang="en-US" baseline="-25000"/>
                <a:t>1</a:t>
              </a:r>
              <a:endParaRPr lang="en-US"/>
            </a:p>
            <a:p>
              <a:pPr>
                <a:spcBef>
                  <a:spcPct val="50000"/>
                </a:spcBef>
              </a:pPr>
              <a:endParaRPr lang="en-US"/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6702425" y="5684838"/>
            <a:ext cx="609600" cy="1173162"/>
            <a:chOff x="1296" y="3696"/>
            <a:chExt cx="384" cy="739"/>
          </a:xfrm>
        </p:grpSpPr>
        <p:sp>
          <p:nvSpPr>
            <p:cNvPr id="7178" name="Line 10"/>
            <p:cNvSpPr>
              <a:spLocks noChangeShapeType="1"/>
            </p:cNvSpPr>
            <p:nvPr/>
          </p:nvSpPr>
          <p:spPr bwMode="auto">
            <a:xfrm>
              <a:off x="1536" y="369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79" name="Text Box 11"/>
            <p:cNvSpPr txBox="1">
              <a:spLocks noChangeArrowheads="1"/>
            </p:cNvSpPr>
            <p:nvPr/>
          </p:nvSpPr>
          <p:spPr bwMode="auto">
            <a:xfrm>
              <a:off x="1296" y="3802"/>
              <a:ext cx="384" cy="6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/>
                <a:t>T</a:t>
              </a:r>
              <a:r>
                <a:rPr lang="en-US" baseline="-25000"/>
                <a:t>2</a:t>
              </a:r>
              <a:endParaRPr lang="en-US"/>
            </a:p>
            <a:p>
              <a:pPr>
                <a:spcBef>
                  <a:spcPct val="50000"/>
                </a:spcBef>
              </a:pPr>
              <a:endParaRPr lang="en-US"/>
            </a:p>
          </p:txBody>
        </p:sp>
      </p:grpSp>
      <p:sp>
        <p:nvSpPr>
          <p:cNvPr id="7180" name="Text Box 12"/>
          <p:cNvSpPr txBox="1">
            <a:spLocks noChangeArrowheads="1"/>
          </p:cNvSpPr>
          <p:nvPr/>
        </p:nvSpPr>
        <p:spPr bwMode="auto">
          <a:xfrm>
            <a:off x="228600" y="1447800"/>
            <a:ext cx="17526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i="1">
                <a:solidFill>
                  <a:srgbClr val="008000"/>
                </a:solidFill>
              </a:rPr>
              <a:t>Cross Sectional Design</a:t>
            </a:r>
          </a:p>
        </p:txBody>
      </p:sp>
      <p:sp>
        <p:nvSpPr>
          <p:cNvPr id="7181" name="Text Box 13"/>
          <p:cNvSpPr txBox="1">
            <a:spLocks noChangeArrowheads="1"/>
          </p:cNvSpPr>
          <p:nvPr/>
        </p:nvSpPr>
        <p:spPr bwMode="auto">
          <a:xfrm>
            <a:off x="228600" y="4054475"/>
            <a:ext cx="22860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i="1">
                <a:solidFill>
                  <a:srgbClr val="008000"/>
                </a:solidFill>
              </a:rPr>
              <a:t>Longitudinal Design</a:t>
            </a:r>
          </a:p>
        </p:txBody>
      </p:sp>
      <p:sp>
        <p:nvSpPr>
          <p:cNvPr id="7182" name="Text Box 14"/>
          <p:cNvSpPr txBox="1">
            <a:spLocks noChangeArrowheads="1"/>
          </p:cNvSpPr>
          <p:nvPr/>
        </p:nvSpPr>
        <p:spPr bwMode="auto">
          <a:xfrm>
            <a:off x="682625" y="5715000"/>
            <a:ext cx="121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Time</a:t>
            </a:r>
          </a:p>
        </p:txBody>
      </p:sp>
      <p:sp>
        <p:nvSpPr>
          <p:cNvPr id="7183" name="Line 15"/>
          <p:cNvSpPr>
            <a:spLocks noChangeShapeType="1"/>
          </p:cNvSpPr>
          <p:nvPr/>
        </p:nvSpPr>
        <p:spPr bwMode="auto">
          <a:xfrm>
            <a:off x="1597025" y="5943600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86" name="Text Box 18"/>
          <p:cNvSpPr txBox="1">
            <a:spLocks noChangeArrowheads="1"/>
          </p:cNvSpPr>
          <p:nvPr/>
        </p:nvSpPr>
        <p:spPr bwMode="auto">
          <a:xfrm>
            <a:off x="985838" y="258763"/>
            <a:ext cx="4877424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200" b="1" i="1" dirty="0">
                <a:solidFill>
                  <a:schemeClr val="accent2"/>
                </a:solidFill>
              </a:rPr>
              <a:t> Cross Sectional vs. Longitudinal Designs</a:t>
            </a:r>
          </a:p>
        </p:txBody>
      </p:sp>
      <p:sp>
        <p:nvSpPr>
          <p:cNvPr id="7187" name="Rectangle 19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838200"/>
            <a:ext cx="152400" cy="152400"/>
          </a:xfrm>
        </p:spPr>
        <p:txBody>
          <a:bodyPr>
            <a:normAutofit fontScale="90000"/>
          </a:bodyPr>
          <a:lstStyle/>
          <a:p>
            <a:r>
              <a:rPr lang="en-US" sz="100">
                <a:solidFill>
                  <a:schemeClr val="tx1"/>
                </a:solidFill>
              </a:rPr>
              <a:t>Figure 3.6 Cross Sectional vs. Longitudinal Designs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39000" cy="715962"/>
          </a:xfrm>
        </p:spPr>
        <p:txBody>
          <a:bodyPr/>
          <a:lstStyle/>
          <a:p>
            <a:r>
              <a:rPr lang="en-US" dirty="0"/>
              <a:t>Types of research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b="1" dirty="0"/>
              <a:t>Exploratory research </a:t>
            </a:r>
          </a:p>
          <a:p>
            <a:r>
              <a:rPr lang="en-US" sz="2000" dirty="0"/>
              <a:t>When research problem is very ambiguous</a:t>
            </a:r>
          </a:p>
          <a:p>
            <a:r>
              <a:rPr lang="en-US" sz="2000" dirty="0"/>
              <a:t>Degree of uncertainty of research problem is very high</a:t>
            </a:r>
          </a:p>
          <a:p>
            <a:r>
              <a:rPr lang="en-US" sz="2000" dirty="0"/>
              <a:t>Ex. </a:t>
            </a:r>
            <a:r>
              <a:rPr lang="en-US" sz="2000"/>
              <a:t>“Sales </a:t>
            </a:r>
            <a:r>
              <a:rPr lang="en-US" sz="2000" dirty="0"/>
              <a:t>of our </a:t>
            </a:r>
            <a:r>
              <a:rPr lang="en-US" sz="2000"/>
              <a:t>product has declined</a:t>
            </a:r>
            <a:r>
              <a:rPr lang="en-US" sz="2000" dirty="0"/>
              <a:t>”</a:t>
            </a:r>
          </a:p>
          <a:p>
            <a:r>
              <a:rPr lang="en-US" sz="2000" b="1" dirty="0"/>
              <a:t>Descriptive research </a:t>
            </a:r>
          </a:p>
          <a:p>
            <a:r>
              <a:rPr lang="en-US" sz="2000" dirty="0"/>
              <a:t>In descriptive research problems are fairly defined.</a:t>
            </a:r>
          </a:p>
          <a:p>
            <a:r>
              <a:rPr lang="en-US" sz="2000" dirty="0"/>
              <a:t>Some thing extra is described about the problem</a:t>
            </a:r>
          </a:p>
          <a:p>
            <a:r>
              <a:rPr lang="en-US" sz="2000" dirty="0"/>
              <a:t>Ex. “ sales of our product decline because of  poor distribution activities  ”</a:t>
            </a:r>
          </a:p>
          <a:p>
            <a:r>
              <a:rPr lang="en-US" sz="2000" b="1" dirty="0"/>
              <a:t>Causal research </a:t>
            </a:r>
          </a:p>
          <a:p>
            <a:r>
              <a:rPr lang="en-US" sz="2000" dirty="0"/>
              <a:t>cause and effect  relationship exits here</a:t>
            </a:r>
          </a:p>
          <a:p>
            <a:r>
              <a:rPr lang="en-US" sz="2000" dirty="0"/>
              <a:t>Ex. “  10% decrease in price will increase sales by what %”</a:t>
            </a:r>
          </a:p>
          <a:p>
            <a:endParaRPr lang="en-US" sz="2000" dirty="0"/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09600" y="2209800"/>
            <a:ext cx="8229600" cy="1447800"/>
          </a:xfrm>
        </p:spPr>
        <p:txBody>
          <a:bodyPr/>
          <a:lstStyle/>
          <a:p>
            <a:r>
              <a:rPr lang="en-US" b="1" dirty="0"/>
              <a:t>Tools used to conduct</a:t>
            </a:r>
            <a:br>
              <a:rPr lang="en-US" b="1" dirty="0"/>
            </a:br>
            <a:r>
              <a:rPr lang="en-US" b="1" dirty="0"/>
              <a:t> Exploratory research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Literature Review</a:t>
            </a:r>
          </a:p>
          <a:p>
            <a:r>
              <a:rPr lang="en-US" dirty="0"/>
              <a:t>Personal interview </a:t>
            </a:r>
          </a:p>
          <a:p>
            <a:r>
              <a:rPr lang="en-US" sz="2000" dirty="0"/>
              <a:t>Skilled interviewer is required </a:t>
            </a:r>
          </a:p>
          <a:p>
            <a:r>
              <a:rPr lang="en-US" sz="2000" dirty="0"/>
              <a:t>Most questions are open ended</a:t>
            </a:r>
            <a:endParaRPr lang="en-US" sz="2400" dirty="0"/>
          </a:p>
          <a:p>
            <a:r>
              <a:rPr lang="en-US" dirty="0"/>
              <a:t>Focus group</a:t>
            </a:r>
          </a:p>
          <a:p>
            <a:r>
              <a:rPr lang="en-US" sz="2000" dirty="0"/>
              <a:t>8 to 12 people are called</a:t>
            </a:r>
          </a:p>
          <a:p>
            <a:r>
              <a:rPr lang="en-US" sz="2000" dirty="0"/>
              <a:t>Topic is introduced to them</a:t>
            </a:r>
          </a:p>
          <a:p>
            <a:r>
              <a:rPr lang="en-US" sz="2000" dirty="0"/>
              <a:t>Moderator is required who monitor this group</a:t>
            </a:r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US" b="1" dirty="0"/>
              <a:t>Projective technique</a:t>
            </a:r>
          </a:p>
          <a:p>
            <a:r>
              <a:rPr lang="en-US" sz="2000" b="1" dirty="0"/>
              <a:t>Word association </a:t>
            </a:r>
            <a:r>
              <a:rPr lang="en-US" sz="2000" dirty="0"/>
              <a:t>:</a:t>
            </a:r>
          </a:p>
          <a:p>
            <a:r>
              <a:rPr lang="en-US" sz="2000" dirty="0"/>
              <a:t> Respondent is given series of words and  asked to tell first thing which comes to his mind about that word</a:t>
            </a:r>
          </a:p>
          <a:p>
            <a:r>
              <a:rPr lang="en-US" sz="2000" dirty="0"/>
              <a:t>Time and frequency of the answer is most important parameter to know feeling of the person about that word</a:t>
            </a:r>
          </a:p>
          <a:p>
            <a:r>
              <a:rPr lang="en-US" sz="2000" dirty="0"/>
              <a:t>If some body does not give any answer it mean he is very emotionally involved in that thing it blocks him to respond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274638"/>
            <a:ext cx="5334000" cy="1020762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3200" dirty="0"/>
              <a:t>Projective technique</a:t>
            </a:r>
            <a:br>
              <a:rPr lang="en-US" sz="3200" dirty="0"/>
            </a:br>
            <a:r>
              <a:rPr lang="en-US" sz="2800" dirty="0"/>
              <a:t>Storytelling</a:t>
            </a:r>
          </a:p>
        </p:txBody>
      </p:sp>
      <p:pic>
        <p:nvPicPr>
          <p:cNvPr id="1026" name="Picture 2" descr="C:\Documents and Settings\dinesh\Desktop\woods-spirit.jpg"/>
          <p:cNvPicPr>
            <a:picLocks noGrp="1" noChangeAspect="1" noChangeArrowheads="1"/>
          </p:cNvPicPr>
          <p:nvPr>
            <p:ph type="tbl" idx="1"/>
          </p:nvPr>
        </p:nvPicPr>
        <p:blipFill>
          <a:blip r:embed="rId2"/>
          <a:stretch>
            <a:fillRect/>
          </a:stretch>
        </p:blipFill>
        <p:spPr bwMode="auto">
          <a:xfrm>
            <a:off x="3200400" y="2230977"/>
            <a:ext cx="2743200" cy="326440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Acer\Desktop\Faces-in-the-Trees-Optical-Illusio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7364" y="243365"/>
            <a:ext cx="5100636" cy="608123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Documents and Settings\dinesh\Desktop\miss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71800" y="697230"/>
            <a:ext cx="3200400" cy="456057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Sentence completion</a:t>
            </a:r>
          </a:p>
          <a:p>
            <a:r>
              <a:rPr lang="en-US" b="1" dirty="0"/>
              <a:t>Third person technique / Role play</a:t>
            </a:r>
          </a:p>
          <a:p>
            <a:r>
              <a:rPr lang="en-US" b="1" dirty="0"/>
              <a:t>Collage </a:t>
            </a:r>
          </a:p>
          <a:p>
            <a:r>
              <a:rPr lang="en-US" b="1" dirty="0"/>
              <a:t>Music association</a:t>
            </a:r>
          </a:p>
          <a:p>
            <a:r>
              <a:rPr lang="en-US" b="1" dirty="0" err="1"/>
              <a:t>Anthropromorphicizing</a:t>
            </a:r>
            <a:endParaRPr lang="en-US" b="1" dirty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2100</TotalTime>
  <Words>325</Words>
  <Application>Microsoft Office PowerPoint</Application>
  <PresentationFormat>On-screen Show (4:3)</PresentationFormat>
  <Paragraphs>54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Research design </vt:lpstr>
      <vt:lpstr>Types of research design</vt:lpstr>
      <vt:lpstr>Tools used to conduct  Exploratory research</vt:lpstr>
      <vt:lpstr>PowerPoint Presentation</vt:lpstr>
      <vt:lpstr>PowerPoint Presentation</vt:lpstr>
      <vt:lpstr>Projective technique Storytelling</vt:lpstr>
      <vt:lpstr>PowerPoint Presentation</vt:lpstr>
      <vt:lpstr>PowerPoint Presentation</vt:lpstr>
      <vt:lpstr>PowerPoint Presentation</vt:lpstr>
      <vt:lpstr>Tools to conduct descriptive research</vt:lpstr>
      <vt:lpstr>Figure 3.6 Cross Sectional vs. Longitudinal Designs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methodology</dc:title>
  <dc:creator>Acer</dc:creator>
  <cp:lastModifiedBy>dinesh sonkul</cp:lastModifiedBy>
  <cp:revision>116</cp:revision>
  <dcterms:created xsi:type="dcterms:W3CDTF">2006-08-16T00:00:00Z</dcterms:created>
  <dcterms:modified xsi:type="dcterms:W3CDTF">2023-01-30T07:12:03Z</dcterms:modified>
</cp:coreProperties>
</file>