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9" r:id="rId2"/>
    <p:sldId id="280" r:id="rId3"/>
    <p:sldId id="257" r:id="rId4"/>
    <p:sldId id="258" r:id="rId5"/>
    <p:sldId id="259" r:id="rId6"/>
    <p:sldId id="262" r:id="rId7"/>
    <p:sldId id="263" r:id="rId8"/>
    <p:sldId id="264" r:id="rId9"/>
    <p:sldId id="277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sonkul" userId="3cd816a3feaa4976" providerId="LiveId" clId="{4A8E704C-4CDA-485E-9528-53BB153252FD}"/>
    <pc:docChg chg="modSld">
      <pc:chgData name="dinesh sonkul" userId="3cd816a3feaa4976" providerId="LiveId" clId="{4A8E704C-4CDA-485E-9528-53BB153252FD}" dt="2022-12-20T04:52:12.631" v="370" actId="20577"/>
      <pc:docMkLst>
        <pc:docMk/>
      </pc:docMkLst>
      <pc:sldChg chg="modSp mod">
        <pc:chgData name="dinesh sonkul" userId="3cd816a3feaa4976" providerId="LiveId" clId="{4A8E704C-4CDA-485E-9528-53BB153252FD}" dt="2022-12-20T04:42:39.465" v="357" actId="20577"/>
        <pc:sldMkLst>
          <pc:docMk/>
          <pc:sldMk cId="0" sldId="262"/>
        </pc:sldMkLst>
        <pc:spChg chg="mod">
          <ac:chgData name="dinesh sonkul" userId="3cd816a3feaa4976" providerId="LiveId" clId="{4A8E704C-4CDA-485E-9528-53BB153252FD}" dt="2022-12-20T04:42:39.465" v="357" actId="20577"/>
          <ac:spMkLst>
            <pc:docMk/>
            <pc:sldMk cId="0" sldId="262"/>
            <ac:spMk id="31747" creationId="{00000000-0000-0000-0000-000000000000}"/>
          </ac:spMkLst>
        </pc:spChg>
      </pc:sldChg>
      <pc:sldChg chg="modAnim">
        <pc:chgData name="dinesh sonkul" userId="3cd816a3feaa4976" providerId="LiveId" clId="{4A8E704C-4CDA-485E-9528-53BB153252FD}" dt="2022-12-20T04:51:22.484" v="369"/>
        <pc:sldMkLst>
          <pc:docMk/>
          <pc:sldMk cId="0" sldId="277"/>
        </pc:sldMkLst>
      </pc:sldChg>
      <pc:sldChg chg="modSp">
        <pc:chgData name="dinesh sonkul" userId="3cd816a3feaa4976" providerId="LiveId" clId="{4A8E704C-4CDA-485E-9528-53BB153252FD}" dt="2022-12-20T04:52:12.631" v="370" actId="20577"/>
        <pc:sldMkLst>
          <pc:docMk/>
          <pc:sldMk cId="0" sldId="280"/>
        </pc:sldMkLst>
        <pc:spChg chg="mod">
          <ac:chgData name="dinesh sonkul" userId="3cd816a3feaa4976" providerId="LiveId" clId="{4A8E704C-4CDA-485E-9528-53BB153252FD}" dt="2022-12-20T04:52:12.631" v="370" actId="20577"/>
          <ac:spMkLst>
            <pc:docMk/>
            <pc:sldMk cId="0" sldId="28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8D48-0C6A-3074-90F3-360CFABB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4B9F5-1FE7-B6D5-4F4A-DE032525E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5A68C-B91E-10EA-1626-CF586318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C77FA-67C2-25AB-3A1A-FF2D2EFC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7629-0929-63C1-7E83-97A70637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2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1B92-B41C-BFC2-B73F-507093B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4AEA9-C15C-361E-1F8B-3CD2852E6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2E435-21D2-4E83-D2B8-0916A97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DDF5-ED32-595B-FBAC-9BB4AF1A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4536-D3A3-DEB5-0183-7E2BB1E1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B3E3D-C7CE-B796-F489-9C37C09B8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A89D-6BE8-2B71-A80A-30726FC3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80E5-8E60-927A-C9F0-A5EBBFCD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DDAA-CFCD-EF06-412C-BA99C430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7E089-1E92-510C-1950-0695F1F7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E9A8-DD21-1076-46C1-6FE11D84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F519-9B01-843A-BDCE-F9BC5E16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4E04-E8DE-DA81-5EDD-2C4063E6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A9D61-3DC6-DBD0-DC90-A885663E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813E-8FBE-DEF8-98C3-A0514033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7F2A-AD30-E0B9-139D-183E32C5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9B55E-A35E-540C-E37F-A5F3FFCA8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99D8-7226-5CC1-AA41-E21E998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9943-5533-7A6C-3FC1-7B04324C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35C4D-5EA2-60AD-FD5D-C6C0834D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9CD4-EC0B-DC2F-1172-C8190E4F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E0F5-FE90-0E97-E06D-BF2EDF07E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4CD9C-95D3-E09F-D248-623B6EDB4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EEC49-B5EE-430C-A417-FA541473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D7C-626D-47B4-E2E4-4A3A134C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2F2ED-81A7-3FF9-0DA4-F92AD5CF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34D8-A7C7-70FC-9977-33FC5CC8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239C-D4B5-C718-7070-B965060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FE-FE30-D7E6-3402-72C502075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59C14-728F-4F84-AEB5-DF467E265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EA2E3-B661-1E85-4A21-12B422519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496B0-0C11-036A-57DF-1BE5C7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5698B-5A86-CCF7-0A20-7641F0A9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901AF-AB3F-6D2B-AC23-1AA6ABF6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27C-E66C-0D61-9E12-B40181AC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133B8-DDC1-0083-D3E5-6EE5C054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DEE46-485D-7908-C15C-1290457E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40AD6-0180-7499-6262-BD8D85B5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9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72428-0E70-36ED-7432-37E7E230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803A-B9E9-3EBC-D661-C42AA5D6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2EB8A-4445-2D54-5E7E-7D3024F1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7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96D6-405B-C888-2F4A-030E1B35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9951-8234-3EAA-1574-F943E305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7485B-CF06-D0EE-888A-243146CDC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7247C-65E2-2D87-2B53-69F022E3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4D02C-AF8E-C38B-3228-907721A4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370B3-6C4B-9A44-9414-50B89971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0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63A6-1987-B8E8-8BF4-AB740CE0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5A16A-C2BE-73F8-00F2-416DC41AF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0B604-8871-A0E0-BDB2-D991512A5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3F36-556B-9598-D719-5D23FFD9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BC7B-DE41-0323-DB35-30C656D3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FBC1B-A42A-F3E9-B04F-80D22933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51421-1CFC-EA65-022C-674B86FA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16ADB-590B-81BA-46C8-60AC396F6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FEFF1-DBDA-5A41-05D5-AB042FD1A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958E-1515-844B-0115-24D91A2D6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08181-D755-8D17-265E-E50A6C674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/>
          <a:lstStyle/>
          <a:p>
            <a:r>
              <a:rPr lang="en-US" sz="6000" dirty="0"/>
              <a:t>Brand strategies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branding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In multi branding different brands are introduced in same product category to cater different segments </a:t>
            </a:r>
          </a:p>
        </p:txBody>
      </p:sp>
      <p:pic>
        <p:nvPicPr>
          <p:cNvPr id="1027" name="Picture 3" descr="C:\Documents and Settings\Administrator\Desktop\Surf Excel Quick Wash Detergent Powder_tcm114-15938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657600"/>
            <a:ext cx="1447800" cy="1447800"/>
          </a:xfrm>
          <a:prstGeom prst="rect">
            <a:avLst/>
          </a:prstGeom>
          <a:noFill/>
        </p:spPr>
      </p:pic>
      <p:pic>
        <p:nvPicPr>
          <p:cNvPr id="1028" name="Picture 4" descr="C:\Documents and Settings\Administrator\Desktop\Wheel packshot - Blue powder_tcm114-16148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733800"/>
            <a:ext cx="1447800" cy="1447800"/>
          </a:xfrm>
          <a:prstGeom prst="rect">
            <a:avLst/>
          </a:prstGeom>
          <a:noFill/>
        </p:spPr>
      </p:pic>
      <p:pic>
        <p:nvPicPr>
          <p:cNvPr id="1029" name="Picture 5" descr="C:\Documents and Settings\Administrator\Desktop\Rin-Powd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810000"/>
            <a:ext cx="1066800" cy="1260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brand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firm wants to enter into new product category then it can introduce in brand in that category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rejuvenation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 rejuvenation in process of revitalizing an ailing brand</a:t>
            </a:r>
          </a:p>
          <a:p>
            <a:r>
              <a:rPr lang="en-US" dirty="0"/>
              <a:t>Here an old brand which is losing it’s market share is revitalized by adoption of various strategies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re-launch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 re-launch  is process of launching the brand again after gap of time</a:t>
            </a:r>
          </a:p>
          <a:p>
            <a:r>
              <a:rPr lang="en-US" dirty="0"/>
              <a:t>Babul toothpaste which was brand of </a:t>
            </a:r>
            <a:r>
              <a:rPr lang="en-US" dirty="0" err="1"/>
              <a:t>Balsara</a:t>
            </a:r>
            <a:r>
              <a:rPr lang="en-US" dirty="0"/>
              <a:t> group is purchased by </a:t>
            </a:r>
            <a:r>
              <a:rPr lang="en-US" dirty="0" err="1"/>
              <a:t>Dabur</a:t>
            </a:r>
            <a:r>
              <a:rPr lang="en-US" dirty="0"/>
              <a:t> and it was again </a:t>
            </a:r>
            <a:r>
              <a:rPr lang="en-US" dirty="0" err="1"/>
              <a:t>relauched</a:t>
            </a:r>
            <a:r>
              <a:rPr lang="en-US" dirty="0"/>
              <a:t> by </a:t>
            </a:r>
            <a:r>
              <a:rPr lang="en-US" dirty="0" err="1"/>
              <a:t>Dabur</a:t>
            </a:r>
            <a:r>
              <a:rPr lang="en-US" dirty="0"/>
              <a:t> after gap of some time</a:t>
            </a:r>
          </a:p>
          <a:p>
            <a:r>
              <a:rPr lang="en-US" dirty="0" err="1"/>
              <a:t>Kwality</a:t>
            </a:r>
            <a:r>
              <a:rPr lang="en-US" dirty="0"/>
              <a:t> ice cream is </a:t>
            </a:r>
            <a:r>
              <a:rPr lang="en-US" dirty="0" err="1"/>
              <a:t>aquired</a:t>
            </a:r>
            <a:r>
              <a:rPr lang="en-US" dirty="0"/>
              <a:t> by the HUL and again it was </a:t>
            </a:r>
            <a:r>
              <a:rPr lang="en-US" dirty="0" err="1"/>
              <a:t>relauched</a:t>
            </a:r>
            <a:r>
              <a:rPr lang="en-US" dirty="0"/>
              <a:t> as </a:t>
            </a:r>
            <a:r>
              <a:rPr lang="en-US" dirty="0" err="1"/>
              <a:t>Kwality</a:t>
            </a:r>
            <a:r>
              <a:rPr lang="en-US" dirty="0"/>
              <a:t> walls ice cream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- branding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or more companies combine their brand to generate greater exposure to their brands which would have been impossible had they gone alone  is called co branding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6175"/>
          </a:xfrm>
        </p:spPr>
        <p:txBody>
          <a:bodyPr/>
          <a:lstStyle/>
          <a:p>
            <a:r>
              <a:rPr lang="en-US" dirty="0"/>
              <a:t>Line extension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772400" cy="37338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In line extension product category does not change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line extension </a:t>
            </a:r>
            <a:r>
              <a:rPr lang="en-US" sz="3600" dirty="0"/>
              <a:t>can be done by playing with physical attributes of the products like Color, Form, flavors, ingredients, size etc. 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153400" cy="1143000"/>
          </a:xfrm>
          <a:solidFill>
            <a:srgbClr val="FFFF00"/>
          </a:solidFill>
        </p:spPr>
        <p:txBody>
          <a:bodyPr/>
          <a:lstStyle/>
          <a:p>
            <a:r>
              <a:rPr lang="en-US" dirty="0"/>
              <a:t>Line Extension strategies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457200" y="2286000"/>
            <a:ext cx="2133600" cy="990600"/>
          </a:xfrm>
          <a:prstGeom prst="ellipse">
            <a:avLst/>
          </a:prstGeom>
          <a:gradFill rotWithShape="1">
            <a:gsLst>
              <a:gs pos="0">
                <a:srgbClr val="DAB1ED"/>
              </a:gs>
              <a:gs pos="100000">
                <a:srgbClr val="CC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Product Sizes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3429000" y="2286000"/>
            <a:ext cx="12954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Bisleri </a:t>
            </a:r>
          </a:p>
          <a:p>
            <a:pPr algn="ctr" eaLnBrk="1" hangingPunct="1"/>
            <a:r>
              <a:rPr lang="en-US" b="1">
                <a:latin typeface="Arial" charset="0"/>
              </a:rPr>
              <a:t>1.1 ltr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7467600" y="5105400"/>
            <a:ext cx="14478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Bisleri</a:t>
            </a:r>
          </a:p>
          <a:p>
            <a:pPr algn="ctr" eaLnBrk="1" hangingPunct="1"/>
            <a:r>
              <a:rPr lang="en-US" b="1">
                <a:latin typeface="Arial" charset="0"/>
              </a:rPr>
              <a:t>5 ltr</a:t>
            </a:r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5486400" y="5105400"/>
            <a:ext cx="12954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Bisleri</a:t>
            </a:r>
          </a:p>
          <a:p>
            <a:pPr algn="ctr" eaLnBrk="1" hangingPunct="1"/>
            <a:r>
              <a:rPr lang="en-US" b="1">
                <a:latin typeface="Arial" charset="0"/>
              </a:rPr>
              <a:t>1.5 ltr</a:t>
            </a: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429000" y="5105400"/>
            <a:ext cx="12954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Bisleri</a:t>
            </a:r>
          </a:p>
          <a:p>
            <a:pPr algn="ctr" eaLnBrk="1" hangingPunct="1"/>
            <a:r>
              <a:rPr lang="en-US" b="1">
                <a:latin typeface="Arial" charset="0"/>
              </a:rPr>
              <a:t>1.2 ltr</a:t>
            </a:r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429000" y="3581400"/>
            <a:ext cx="12954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Bisleri</a:t>
            </a:r>
          </a:p>
          <a:p>
            <a:pPr algn="ctr" eaLnBrk="1" hangingPunct="1"/>
            <a:r>
              <a:rPr lang="en-US" b="1">
                <a:latin typeface="Arial" charset="0"/>
              </a:rPr>
              <a:t>.5 ltr</a:t>
            </a:r>
          </a:p>
        </p:txBody>
      </p:sp>
      <p:sp>
        <p:nvSpPr>
          <p:cNvPr id="9255" name="AutoShape 39"/>
          <p:cNvSpPr>
            <a:spLocks noChangeArrowheads="1"/>
          </p:cNvSpPr>
          <p:nvPr/>
        </p:nvSpPr>
        <p:spPr bwMode="auto">
          <a:xfrm>
            <a:off x="4038600" y="3124200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AutoShape 40"/>
          <p:cNvSpPr>
            <a:spLocks noChangeArrowheads="1"/>
          </p:cNvSpPr>
          <p:nvPr/>
        </p:nvSpPr>
        <p:spPr bwMode="auto">
          <a:xfrm>
            <a:off x="4038600" y="4343400"/>
            <a:ext cx="76200" cy="53340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AutoShape 41"/>
          <p:cNvSpPr>
            <a:spLocks noChangeArrowheads="1"/>
          </p:cNvSpPr>
          <p:nvPr/>
        </p:nvSpPr>
        <p:spPr bwMode="auto">
          <a:xfrm>
            <a:off x="4800600" y="5486400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AutoShape 42"/>
          <p:cNvSpPr>
            <a:spLocks noChangeArrowheads="1"/>
          </p:cNvSpPr>
          <p:nvPr/>
        </p:nvSpPr>
        <p:spPr bwMode="auto">
          <a:xfrm flipV="1">
            <a:off x="6781800" y="5410200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81000" y="762000"/>
            <a:ext cx="2133600" cy="1143000"/>
          </a:xfrm>
          <a:prstGeom prst="ellipse">
            <a:avLst/>
          </a:prstGeom>
          <a:gradFill rotWithShape="1">
            <a:gsLst>
              <a:gs pos="0">
                <a:srgbClr val="DAB1ED"/>
              </a:gs>
              <a:gs pos="100000">
                <a:srgbClr val="CC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Colour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848600" y="990600"/>
            <a:ext cx="1066800" cy="7620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Etc.,</a:t>
            </a:r>
          </a:p>
          <a:p>
            <a:pPr algn="ctr" eaLnBrk="1" hangingPunct="1"/>
            <a:endParaRPr lang="en-US" b="1">
              <a:latin typeface="Arial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172200" y="1066800"/>
            <a:ext cx="14478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Pantene</a:t>
            </a:r>
          </a:p>
          <a:p>
            <a:pPr algn="ctr" eaLnBrk="1" hangingPunct="1"/>
            <a:r>
              <a:rPr lang="en-US" b="1">
                <a:latin typeface="Arial" charset="0"/>
              </a:rPr>
              <a:t>Pink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572000" y="1066800"/>
            <a:ext cx="12954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Pantene</a:t>
            </a:r>
          </a:p>
          <a:p>
            <a:pPr algn="ctr" eaLnBrk="1" hangingPunct="1"/>
            <a:r>
              <a:rPr lang="en-US" b="1">
                <a:latin typeface="Arial" charset="0"/>
              </a:rPr>
              <a:t>Black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895600" y="1066800"/>
            <a:ext cx="12954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Pantene</a:t>
            </a:r>
          </a:p>
          <a:p>
            <a:pPr algn="ctr" eaLnBrk="1" hangingPunct="1"/>
            <a:r>
              <a:rPr lang="en-US" b="1">
                <a:latin typeface="Arial" charset="0"/>
              </a:rPr>
              <a:t>White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4267200" y="1371600"/>
            <a:ext cx="304800" cy="76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5867400" y="1295400"/>
            <a:ext cx="304800" cy="76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7696200" y="1295400"/>
            <a:ext cx="152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381000" y="2819400"/>
            <a:ext cx="2133600" cy="1143000"/>
          </a:xfrm>
          <a:prstGeom prst="ellipse">
            <a:avLst/>
          </a:prstGeom>
          <a:gradFill rotWithShape="1">
            <a:gsLst>
              <a:gs pos="0">
                <a:srgbClr val="DAB1ED"/>
              </a:gs>
              <a:gs pos="100000">
                <a:srgbClr val="CC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Flavours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457200" y="4724400"/>
            <a:ext cx="2133600" cy="1143000"/>
          </a:xfrm>
          <a:prstGeom prst="ellipse">
            <a:avLst/>
          </a:prstGeom>
          <a:gradFill rotWithShape="1">
            <a:gsLst>
              <a:gs pos="0">
                <a:srgbClr val="DAB1ED"/>
              </a:gs>
              <a:gs pos="100000">
                <a:srgbClr val="CC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Ingredient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3124200" y="3124200"/>
            <a:ext cx="14478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Rasna </a:t>
            </a:r>
          </a:p>
          <a:p>
            <a:pPr algn="ctr" eaLnBrk="1" hangingPunct="1"/>
            <a:r>
              <a:rPr lang="en-US" b="1">
                <a:latin typeface="Arial" charset="0"/>
              </a:rPr>
              <a:t>Orange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5257800" y="3200400"/>
            <a:ext cx="14478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Rasna </a:t>
            </a:r>
          </a:p>
          <a:p>
            <a:pPr algn="ctr" eaLnBrk="1" hangingPunct="1"/>
            <a:r>
              <a:rPr lang="en-US" b="1">
                <a:latin typeface="Arial" charset="0"/>
              </a:rPr>
              <a:t>Mango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7239000" y="3200400"/>
            <a:ext cx="16002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Rasa Rose , </a:t>
            </a:r>
          </a:p>
          <a:p>
            <a:pPr algn="ctr" eaLnBrk="1" hangingPunct="1"/>
            <a:r>
              <a:rPr lang="en-US" b="1">
                <a:latin typeface="Arial" charset="0"/>
              </a:rPr>
              <a:t>etc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200400" y="5029200"/>
            <a:ext cx="14478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Colgate</a:t>
            </a:r>
          </a:p>
          <a:p>
            <a:pPr algn="ctr" eaLnBrk="1" hangingPunct="1"/>
            <a:r>
              <a:rPr lang="en-US" b="1">
                <a:latin typeface="Arial" charset="0"/>
              </a:rPr>
              <a:t>gel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5257800" y="5029200"/>
            <a:ext cx="16002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Colgate</a:t>
            </a:r>
          </a:p>
          <a:p>
            <a:pPr algn="ctr" eaLnBrk="1" hangingPunct="1"/>
            <a:r>
              <a:rPr lang="en-US" b="1">
                <a:latin typeface="Arial" charset="0"/>
              </a:rPr>
              <a:t>Herbal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7391400" y="5029200"/>
            <a:ext cx="14478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Colgate</a:t>
            </a:r>
          </a:p>
          <a:p>
            <a:pPr algn="ctr" eaLnBrk="1" hangingPunct="1"/>
            <a:r>
              <a:rPr lang="en-US" b="1">
                <a:latin typeface="Arial" charset="0"/>
              </a:rPr>
              <a:t>Salt etc.,</a:t>
            </a:r>
          </a:p>
        </p:txBody>
      </p: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4648200" y="3429000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6705600" y="3429000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6858000" y="5334000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AutoShape 24"/>
          <p:cNvSpPr>
            <a:spLocks noChangeArrowheads="1"/>
          </p:cNvSpPr>
          <p:nvPr/>
        </p:nvSpPr>
        <p:spPr bwMode="auto">
          <a:xfrm>
            <a:off x="4648200" y="5334000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533400" y="990600"/>
            <a:ext cx="2133600" cy="1143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 dirty="0">
                <a:latin typeface="Arial" charset="0"/>
              </a:rPr>
              <a:t>Form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257800" y="3124200"/>
            <a:ext cx="1447800" cy="7620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Vim </a:t>
            </a:r>
          </a:p>
          <a:p>
            <a:pPr algn="ctr" eaLnBrk="1" hangingPunct="1"/>
            <a:r>
              <a:rPr lang="en-US" b="1">
                <a:latin typeface="Arial" charset="0"/>
              </a:rPr>
              <a:t>Liquid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315200" y="4038600"/>
            <a:ext cx="14478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Vim</a:t>
            </a:r>
          </a:p>
          <a:p>
            <a:pPr algn="ctr" eaLnBrk="1" hangingPunct="1"/>
            <a:r>
              <a:rPr lang="en-US" b="1">
                <a:latin typeface="Arial" charset="0"/>
              </a:rPr>
              <a:t>Powder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819400" y="2667000"/>
            <a:ext cx="1447800" cy="685800"/>
          </a:xfrm>
          <a:prstGeom prst="rect">
            <a:avLst/>
          </a:prstGeom>
          <a:gradFill rotWithShape="1">
            <a:gsLst>
              <a:gs pos="0">
                <a:srgbClr val="F7E6A7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" charset="0"/>
              </a:rPr>
              <a:t>Vim</a:t>
            </a:r>
          </a:p>
          <a:p>
            <a:pPr algn="ctr" eaLnBrk="1" hangingPunct="1"/>
            <a:r>
              <a:rPr lang="en-US" b="1">
                <a:latin typeface="Arial" charset="0"/>
              </a:rPr>
              <a:t>Bar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3657600" y="3581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657600" y="3429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6019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59436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60066"/>
                </a:solidFill>
              </a:rPr>
              <a:t>BRAND EXTENSIONS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343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/>
              <a:t>.</a:t>
            </a:r>
          </a:p>
          <a:p>
            <a:pPr algn="just"/>
            <a:r>
              <a:rPr lang="en-US" sz="2600" dirty="0"/>
              <a:t>The key difference between line and brand extension is the product category.</a:t>
            </a:r>
          </a:p>
          <a:p>
            <a:pPr algn="just"/>
            <a:r>
              <a:rPr lang="en-US" sz="2600" dirty="0"/>
              <a:t>In line extension the production Category remains constant whereas in brand extensions product category is a variable.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extension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01000" cy="4648200"/>
          </a:xfrm>
        </p:spPr>
        <p:txBody>
          <a:bodyPr/>
          <a:lstStyle/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295400" y="4419600"/>
            <a:ext cx="1981200" cy="762000"/>
          </a:xfrm>
          <a:prstGeom prst="rect">
            <a:avLst/>
          </a:prstGeom>
          <a:solidFill>
            <a:srgbClr val="F7E6A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Colgate Dental </a:t>
            </a:r>
          </a:p>
          <a:p>
            <a:pPr algn="ctr"/>
            <a:r>
              <a:rPr lang="en-US" b="1" dirty="0"/>
              <a:t>Cream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019800" y="4343400"/>
            <a:ext cx="1981200" cy="762000"/>
          </a:xfrm>
          <a:prstGeom prst="rect">
            <a:avLst/>
          </a:prstGeom>
          <a:solidFill>
            <a:srgbClr val="F7E6A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Colgate </a:t>
            </a:r>
          </a:p>
          <a:p>
            <a:pPr algn="ctr"/>
            <a:r>
              <a:rPr lang="en-US" b="1"/>
              <a:t>Tooth Brush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3505200" y="4800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295400" y="5562600"/>
            <a:ext cx="1981200" cy="609600"/>
          </a:xfrm>
          <a:prstGeom prst="rect">
            <a:avLst/>
          </a:prstGeom>
          <a:solidFill>
            <a:srgbClr val="F7E6A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Gillette </a:t>
            </a:r>
          </a:p>
          <a:p>
            <a:pPr algn="ctr"/>
            <a:r>
              <a:rPr lang="en-US" b="1"/>
              <a:t>Razors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4114800" y="5562600"/>
            <a:ext cx="1981200" cy="609600"/>
          </a:xfrm>
          <a:prstGeom prst="rect">
            <a:avLst/>
          </a:prstGeom>
          <a:solidFill>
            <a:srgbClr val="F7E6A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Gillette </a:t>
            </a:r>
          </a:p>
          <a:p>
            <a:pPr algn="ctr"/>
            <a:r>
              <a:rPr lang="en-US" b="1"/>
              <a:t>Shave forms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781800" y="5486400"/>
            <a:ext cx="1981200" cy="609600"/>
          </a:xfrm>
          <a:prstGeom prst="rect">
            <a:avLst/>
          </a:prstGeom>
          <a:solidFill>
            <a:srgbClr val="F7E6A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Gillette </a:t>
            </a:r>
          </a:p>
          <a:p>
            <a:pPr algn="ctr"/>
            <a:r>
              <a:rPr lang="en-US" b="1"/>
              <a:t>After Shave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34290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61722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685800" y="1676400"/>
            <a:ext cx="1600200" cy="1752600"/>
          </a:xfrm>
          <a:prstGeom prst="ellipse">
            <a:avLst/>
          </a:prstGeom>
          <a:solidFill>
            <a:srgbClr val="DAB1E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J &amp; J</a:t>
            </a:r>
          </a:p>
          <a:p>
            <a:pPr algn="ctr"/>
            <a:r>
              <a:rPr lang="en-US" b="1"/>
              <a:t>Baby </a:t>
            </a:r>
          </a:p>
          <a:p>
            <a:pPr algn="ctr"/>
            <a:r>
              <a:rPr lang="en-US" b="1"/>
              <a:t>Talc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2286000" y="1752600"/>
            <a:ext cx="1524000" cy="1752600"/>
          </a:xfrm>
          <a:prstGeom prst="ellipse">
            <a:avLst/>
          </a:prstGeom>
          <a:solidFill>
            <a:srgbClr val="DAB1E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J &amp; J</a:t>
            </a:r>
          </a:p>
          <a:p>
            <a:pPr algn="ctr"/>
            <a:r>
              <a:rPr lang="en-US" b="1"/>
              <a:t>Baby </a:t>
            </a:r>
          </a:p>
          <a:p>
            <a:pPr algn="ctr"/>
            <a:r>
              <a:rPr lang="en-US" b="1"/>
              <a:t>Oil</a:t>
            </a:r>
          </a:p>
          <a:p>
            <a:pPr algn="ctr"/>
            <a:endParaRPr lang="en-US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3810000" y="1828800"/>
            <a:ext cx="1524000" cy="1752600"/>
          </a:xfrm>
          <a:prstGeom prst="ellipse">
            <a:avLst/>
          </a:prstGeom>
          <a:solidFill>
            <a:srgbClr val="DAB1E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J &amp; J</a:t>
            </a:r>
          </a:p>
          <a:p>
            <a:pPr algn="ctr"/>
            <a:r>
              <a:rPr lang="en-US" b="1" dirty="0"/>
              <a:t>Baby </a:t>
            </a:r>
          </a:p>
          <a:p>
            <a:pPr algn="ctr"/>
            <a:r>
              <a:rPr lang="en-US" b="1" dirty="0"/>
              <a:t>Cream</a:t>
            </a:r>
          </a:p>
          <a:p>
            <a:pPr algn="ctr"/>
            <a:endParaRPr lang="en-US" dirty="0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5334000" y="1905000"/>
            <a:ext cx="1524000" cy="1752600"/>
          </a:xfrm>
          <a:prstGeom prst="ellipse">
            <a:avLst/>
          </a:prstGeom>
          <a:solidFill>
            <a:srgbClr val="DAB1E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J &amp; J</a:t>
            </a:r>
          </a:p>
          <a:p>
            <a:pPr algn="ctr"/>
            <a:r>
              <a:rPr lang="en-US" b="1" dirty="0"/>
              <a:t>Baby </a:t>
            </a:r>
          </a:p>
          <a:p>
            <a:pPr algn="ctr"/>
            <a:r>
              <a:rPr lang="en-US" b="1" dirty="0"/>
              <a:t>Shampoo</a:t>
            </a:r>
          </a:p>
          <a:p>
            <a:pPr algn="ctr"/>
            <a:endParaRPr lang="en-US" dirty="0"/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6858000" y="1905000"/>
            <a:ext cx="1524000" cy="1752600"/>
          </a:xfrm>
          <a:prstGeom prst="ellipse">
            <a:avLst/>
          </a:prstGeom>
          <a:solidFill>
            <a:srgbClr val="DAB1E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J &amp; J</a:t>
            </a:r>
          </a:p>
          <a:p>
            <a:pPr algn="ctr"/>
            <a:r>
              <a:rPr lang="en-US" b="1" dirty="0"/>
              <a:t>Baby </a:t>
            </a:r>
          </a:p>
          <a:p>
            <a:pPr algn="ctr"/>
            <a:r>
              <a:rPr lang="en-US" b="1" dirty="0"/>
              <a:t>Diapers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90600" y="533400"/>
            <a:ext cx="2133600" cy="1981200"/>
          </a:xfrm>
          <a:prstGeom prst="ellipse">
            <a:avLst/>
          </a:prstGeom>
          <a:solidFill>
            <a:srgbClr val="F7E6A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Honda </a:t>
            </a:r>
          </a:p>
          <a:p>
            <a:pPr algn="ctr"/>
            <a:r>
              <a:rPr lang="en-US" b="1" dirty="0"/>
              <a:t>Cars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019800" y="762000"/>
            <a:ext cx="2057400" cy="1981200"/>
          </a:xfrm>
          <a:prstGeom prst="ellipse">
            <a:avLst/>
          </a:prstGeom>
          <a:solidFill>
            <a:srgbClr val="F7E6A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Honda </a:t>
            </a:r>
          </a:p>
          <a:p>
            <a:pPr algn="ctr"/>
            <a:r>
              <a:rPr lang="en-US" b="1" dirty="0"/>
              <a:t>Lawn</a:t>
            </a:r>
          </a:p>
          <a:p>
            <a:pPr algn="ctr"/>
            <a:r>
              <a:rPr lang="en-US" b="1" dirty="0"/>
              <a:t>movers</a:t>
            </a:r>
          </a:p>
          <a:p>
            <a:pPr algn="ctr"/>
            <a:endParaRPr lang="en-US" dirty="0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733800" y="533400"/>
            <a:ext cx="1905000" cy="2057400"/>
          </a:xfrm>
          <a:prstGeom prst="ellipse">
            <a:avLst/>
          </a:prstGeom>
          <a:solidFill>
            <a:srgbClr val="F7E6A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Honda </a:t>
            </a:r>
          </a:p>
          <a:p>
            <a:pPr algn="ctr"/>
            <a:r>
              <a:rPr lang="en-US" b="1" dirty="0"/>
              <a:t>scooters </a:t>
            </a:r>
          </a:p>
          <a:p>
            <a:pPr algn="ctr"/>
            <a:endParaRPr lang="en-US" dirty="0"/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381000" y="3810000"/>
            <a:ext cx="1600200" cy="1295400"/>
          </a:xfrm>
          <a:prstGeom prst="flowChartPredefinedProcess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7E6A7"/>
                </a:solidFill>
              </a:rPr>
              <a:t>Nescafe</a:t>
            </a:r>
          </a:p>
          <a:p>
            <a:pPr algn="ctr"/>
            <a:r>
              <a:rPr lang="en-US" b="1" dirty="0">
                <a:solidFill>
                  <a:srgbClr val="F7E6A7"/>
                </a:solidFill>
              </a:rPr>
              <a:t>Coffee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2057400" y="3810000"/>
            <a:ext cx="1600200" cy="1295400"/>
          </a:xfrm>
          <a:prstGeom prst="flowChartPredefinedProcess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7E6A7"/>
                </a:solidFill>
              </a:rPr>
              <a:t>Nescafe</a:t>
            </a:r>
          </a:p>
          <a:p>
            <a:pPr algn="ctr"/>
            <a:r>
              <a:rPr lang="en-US" b="1">
                <a:solidFill>
                  <a:srgbClr val="F7E6A7"/>
                </a:solidFill>
              </a:rPr>
              <a:t>Chocolate</a:t>
            </a: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3733800" y="3810000"/>
            <a:ext cx="1600200" cy="1295400"/>
          </a:xfrm>
          <a:prstGeom prst="flowChartPredefinedProcess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7E6A7"/>
                </a:solidFill>
              </a:rPr>
              <a:t>Nescafe</a:t>
            </a:r>
          </a:p>
          <a:p>
            <a:pPr algn="ctr"/>
            <a:r>
              <a:rPr lang="en-US" b="1">
                <a:solidFill>
                  <a:srgbClr val="F7E6A7"/>
                </a:solidFill>
              </a:rPr>
              <a:t>Biscuits</a:t>
            </a: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5410200" y="3810000"/>
            <a:ext cx="1600200" cy="1295400"/>
          </a:xfrm>
          <a:prstGeom prst="flowChartPredefinedProcess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7E6A7"/>
                </a:solidFill>
              </a:rPr>
              <a:t>Nescafe</a:t>
            </a:r>
          </a:p>
          <a:p>
            <a:pPr algn="ctr"/>
            <a:r>
              <a:rPr lang="en-US" sz="1400" b="1" dirty="0">
                <a:solidFill>
                  <a:srgbClr val="F7E6A7"/>
                </a:solidFill>
              </a:rPr>
              <a:t>Milk </a:t>
            </a:r>
          </a:p>
          <a:p>
            <a:pPr algn="ctr"/>
            <a:r>
              <a:rPr lang="en-US" sz="1400" b="1" dirty="0">
                <a:solidFill>
                  <a:srgbClr val="F7E6A7"/>
                </a:solidFill>
              </a:rPr>
              <a:t>Supplement</a:t>
            </a: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7086600" y="3810000"/>
            <a:ext cx="1600200" cy="1295400"/>
          </a:xfrm>
          <a:prstGeom prst="flowChartPredefinedProcess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7E6A7"/>
                </a:solidFill>
              </a:rPr>
              <a:t>Nescafe</a:t>
            </a:r>
          </a:p>
          <a:p>
            <a:pPr algn="ctr"/>
            <a:r>
              <a:rPr lang="en-US" sz="1400" b="1" dirty="0">
                <a:solidFill>
                  <a:srgbClr val="F7E6A7"/>
                </a:solidFill>
              </a:rPr>
              <a:t>Cold </a:t>
            </a:r>
          </a:p>
          <a:p>
            <a:pPr algn="ctr"/>
            <a:r>
              <a:rPr lang="en-US" sz="1400" b="1" dirty="0">
                <a:solidFill>
                  <a:srgbClr val="F7E6A7"/>
                </a:solidFill>
              </a:rPr>
              <a:t>Coffee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brand extension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helps to improve brand image further</a:t>
            </a:r>
          </a:p>
          <a:p>
            <a:r>
              <a:rPr lang="en-US" dirty="0"/>
              <a:t>Saves the cost of new product development </a:t>
            </a:r>
          </a:p>
          <a:p>
            <a:r>
              <a:rPr lang="en-US" dirty="0"/>
              <a:t>Reduces risk of initial trial</a:t>
            </a:r>
          </a:p>
          <a:p>
            <a:r>
              <a:rPr lang="en-US" dirty="0"/>
              <a:t>Easy to get distributor</a:t>
            </a:r>
          </a:p>
          <a:p>
            <a:r>
              <a:rPr lang="en-US" dirty="0"/>
              <a:t>Saves promotional expenditure</a:t>
            </a:r>
          </a:p>
          <a:p>
            <a:r>
              <a:rPr lang="en-US" dirty="0"/>
              <a:t>Helps in attracting variety seeking customer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378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Brand strategies </vt:lpstr>
      <vt:lpstr>Line extension    </vt:lpstr>
      <vt:lpstr>Line Extension strategies</vt:lpstr>
      <vt:lpstr>PowerPoint Presentation</vt:lpstr>
      <vt:lpstr>PowerPoint Presentation</vt:lpstr>
      <vt:lpstr>BRAND EXTENSIONS</vt:lpstr>
      <vt:lpstr>Brand extension</vt:lpstr>
      <vt:lpstr>PowerPoint Presentation</vt:lpstr>
      <vt:lpstr>Advantages of brand extension </vt:lpstr>
      <vt:lpstr>Multi branding</vt:lpstr>
      <vt:lpstr>New brand name</vt:lpstr>
      <vt:lpstr>Brand rejuvenation  </vt:lpstr>
      <vt:lpstr>Brand re-launch</vt:lpstr>
      <vt:lpstr>Co - branding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strategies</dc:title>
  <dc:creator>dinesh</dc:creator>
  <cp:lastModifiedBy>dinesh sonkul</cp:lastModifiedBy>
  <cp:revision>49</cp:revision>
  <dcterms:created xsi:type="dcterms:W3CDTF">2006-08-16T00:00:00Z</dcterms:created>
  <dcterms:modified xsi:type="dcterms:W3CDTF">2022-12-20T04:52:47Z</dcterms:modified>
</cp:coreProperties>
</file>