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26"/>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83" r:id="rId14"/>
    <p:sldId id="269" r:id="rId15"/>
    <p:sldId id="270" r:id="rId16"/>
    <p:sldId id="273" r:id="rId17"/>
    <p:sldId id="271" r:id="rId18"/>
    <p:sldId id="272" r:id="rId19"/>
    <p:sldId id="274" r:id="rId20"/>
    <p:sldId id="275" r:id="rId21"/>
    <p:sldId id="276" r:id="rId22"/>
    <p:sldId id="277" r:id="rId23"/>
    <p:sldId id="282" r:id="rId24"/>
    <p:sldId id="281"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sonkul" userId="3cd816a3feaa4976" providerId="LiveId" clId="{37122500-AC61-4163-BB5A-7620DCBDF534}"/>
    <pc:docChg chg="undo custSel addSld modSld">
      <pc:chgData name="dinesh sonkul" userId="3cd816a3feaa4976" providerId="LiveId" clId="{37122500-AC61-4163-BB5A-7620DCBDF534}" dt="2023-01-03T06:06:43.324" v="636" actId="5793"/>
      <pc:docMkLst>
        <pc:docMk/>
      </pc:docMkLst>
      <pc:sldChg chg="addSp delSp modSp mod">
        <pc:chgData name="dinesh sonkul" userId="3cd816a3feaa4976" providerId="LiveId" clId="{37122500-AC61-4163-BB5A-7620DCBDF534}" dt="2023-01-03T05:59:22.926" v="415" actId="20577"/>
        <pc:sldMkLst>
          <pc:docMk/>
          <pc:sldMk cId="2921353819" sldId="268"/>
        </pc:sldMkLst>
        <pc:spChg chg="mod">
          <ac:chgData name="dinesh sonkul" userId="3cd816a3feaa4976" providerId="LiveId" clId="{37122500-AC61-4163-BB5A-7620DCBDF534}" dt="2023-01-03T05:59:22.926" v="415" actId="20577"/>
          <ac:spMkLst>
            <pc:docMk/>
            <pc:sldMk cId="2921353819" sldId="268"/>
            <ac:spMk id="3" creationId="{E37CB7FC-826E-10FF-B510-2731E98662AB}"/>
          </ac:spMkLst>
        </pc:spChg>
        <pc:spChg chg="add del">
          <ac:chgData name="dinesh sonkul" userId="3cd816a3feaa4976" providerId="LiveId" clId="{37122500-AC61-4163-BB5A-7620DCBDF534}" dt="2023-01-03T05:40:43.696" v="1" actId="22"/>
          <ac:spMkLst>
            <pc:docMk/>
            <pc:sldMk cId="2921353819" sldId="268"/>
            <ac:spMk id="5" creationId="{9E87468F-CFF7-747C-6B63-B338C4101054}"/>
          </ac:spMkLst>
        </pc:spChg>
        <pc:spChg chg="add del">
          <ac:chgData name="dinesh sonkul" userId="3cd816a3feaa4976" providerId="LiveId" clId="{37122500-AC61-4163-BB5A-7620DCBDF534}" dt="2023-01-03T05:40:47.593" v="3" actId="22"/>
          <ac:spMkLst>
            <pc:docMk/>
            <pc:sldMk cId="2921353819" sldId="268"/>
            <ac:spMk id="7" creationId="{A150552B-DE61-64B6-EDF4-F94BF3B25E8E}"/>
          </ac:spMkLst>
        </pc:spChg>
        <pc:spChg chg="add del">
          <ac:chgData name="dinesh sonkul" userId="3cd816a3feaa4976" providerId="LiveId" clId="{37122500-AC61-4163-BB5A-7620DCBDF534}" dt="2023-01-03T05:40:57.940" v="5" actId="22"/>
          <ac:spMkLst>
            <pc:docMk/>
            <pc:sldMk cId="2921353819" sldId="268"/>
            <ac:spMk id="9" creationId="{3D10CED2-CFA0-F1BA-5A22-C109DF0AEA6D}"/>
          </ac:spMkLst>
        </pc:spChg>
      </pc:sldChg>
      <pc:sldChg chg="add">
        <pc:chgData name="dinesh sonkul" userId="3cd816a3feaa4976" providerId="LiveId" clId="{37122500-AC61-4163-BB5A-7620DCBDF534}" dt="2023-01-03T05:41:17.656" v="6"/>
        <pc:sldMkLst>
          <pc:docMk/>
          <pc:sldMk cId="0" sldId="269"/>
        </pc:sldMkLst>
      </pc:sldChg>
      <pc:sldChg chg="add">
        <pc:chgData name="dinesh sonkul" userId="3cd816a3feaa4976" providerId="LiveId" clId="{37122500-AC61-4163-BB5A-7620DCBDF534}" dt="2023-01-03T05:41:17.656" v="6"/>
        <pc:sldMkLst>
          <pc:docMk/>
          <pc:sldMk cId="0" sldId="270"/>
        </pc:sldMkLst>
      </pc:sldChg>
      <pc:sldChg chg="add">
        <pc:chgData name="dinesh sonkul" userId="3cd816a3feaa4976" providerId="LiveId" clId="{37122500-AC61-4163-BB5A-7620DCBDF534}" dt="2023-01-03T05:41:17.656" v="6"/>
        <pc:sldMkLst>
          <pc:docMk/>
          <pc:sldMk cId="0" sldId="271"/>
        </pc:sldMkLst>
      </pc:sldChg>
      <pc:sldChg chg="add">
        <pc:chgData name="dinesh sonkul" userId="3cd816a3feaa4976" providerId="LiveId" clId="{37122500-AC61-4163-BB5A-7620DCBDF534}" dt="2023-01-03T05:41:17.656" v="6"/>
        <pc:sldMkLst>
          <pc:docMk/>
          <pc:sldMk cId="0" sldId="272"/>
        </pc:sldMkLst>
      </pc:sldChg>
      <pc:sldChg chg="add">
        <pc:chgData name="dinesh sonkul" userId="3cd816a3feaa4976" providerId="LiveId" clId="{37122500-AC61-4163-BB5A-7620DCBDF534}" dt="2023-01-03T05:41:17.656" v="6"/>
        <pc:sldMkLst>
          <pc:docMk/>
          <pc:sldMk cId="0" sldId="273"/>
        </pc:sldMkLst>
      </pc:sldChg>
      <pc:sldChg chg="add">
        <pc:chgData name="dinesh sonkul" userId="3cd816a3feaa4976" providerId="LiveId" clId="{37122500-AC61-4163-BB5A-7620DCBDF534}" dt="2023-01-03T05:41:17.656" v="6"/>
        <pc:sldMkLst>
          <pc:docMk/>
          <pc:sldMk cId="0" sldId="274"/>
        </pc:sldMkLst>
      </pc:sldChg>
      <pc:sldChg chg="add">
        <pc:chgData name="dinesh sonkul" userId="3cd816a3feaa4976" providerId="LiveId" clId="{37122500-AC61-4163-BB5A-7620DCBDF534}" dt="2023-01-03T05:41:17.656" v="6"/>
        <pc:sldMkLst>
          <pc:docMk/>
          <pc:sldMk cId="0" sldId="275"/>
        </pc:sldMkLst>
      </pc:sldChg>
      <pc:sldChg chg="add">
        <pc:chgData name="dinesh sonkul" userId="3cd816a3feaa4976" providerId="LiveId" clId="{37122500-AC61-4163-BB5A-7620DCBDF534}" dt="2023-01-03T05:41:17.656" v="6"/>
        <pc:sldMkLst>
          <pc:docMk/>
          <pc:sldMk cId="0" sldId="276"/>
        </pc:sldMkLst>
      </pc:sldChg>
      <pc:sldChg chg="add">
        <pc:chgData name="dinesh sonkul" userId="3cd816a3feaa4976" providerId="LiveId" clId="{37122500-AC61-4163-BB5A-7620DCBDF534}" dt="2023-01-03T05:41:17.656" v="6"/>
        <pc:sldMkLst>
          <pc:docMk/>
          <pc:sldMk cId="0" sldId="277"/>
        </pc:sldMkLst>
      </pc:sldChg>
      <pc:sldChg chg="add">
        <pc:chgData name="dinesh sonkul" userId="3cd816a3feaa4976" providerId="LiveId" clId="{37122500-AC61-4163-BB5A-7620DCBDF534}" dt="2023-01-03T05:41:17.656" v="6"/>
        <pc:sldMkLst>
          <pc:docMk/>
          <pc:sldMk cId="0" sldId="281"/>
        </pc:sldMkLst>
      </pc:sldChg>
      <pc:sldChg chg="add">
        <pc:chgData name="dinesh sonkul" userId="3cd816a3feaa4976" providerId="LiveId" clId="{37122500-AC61-4163-BB5A-7620DCBDF534}" dt="2023-01-03T05:41:17.656" v="6"/>
        <pc:sldMkLst>
          <pc:docMk/>
          <pc:sldMk cId="0" sldId="282"/>
        </pc:sldMkLst>
      </pc:sldChg>
      <pc:sldChg chg="modSp new mod">
        <pc:chgData name="dinesh sonkul" userId="3cd816a3feaa4976" providerId="LiveId" clId="{37122500-AC61-4163-BB5A-7620DCBDF534}" dt="2023-01-03T06:06:43.324" v="636" actId="5793"/>
        <pc:sldMkLst>
          <pc:docMk/>
          <pc:sldMk cId="3943302121" sldId="283"/>
        </pc:sldMkLst>
        <pc:spChg chg="mod">
          <ac:chgData name="dinesh sonkul" userId="3cd816a3feaa4976" providerId="LiveId" clId="{37122500-AC61-4163-BB5A-7620DCBDF534}" dt="2023-01-03T06:06:43.324" v="636" actId="5793"/>
          <ac:spMkLst>
            <pc:docMk/>
            <pc:sldMk cId="3943302121" sldId="283"/>
            <ac:spMk id="3" creationId="{34E013C3-B9E2-B9E1-E998-1AAF345494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D410C8-7BB4-48C8-B3B6-E38BEDEABA3E}" type="datetimeFigureOut">
              <a:rPr lang="en-US" smtClean="0"/>
              <a:pPr/>
              <a:t>1/3/2023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7567EF-4DBE-4AE6-AB65-E191962840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4D1399-BD6A-48D7-B480-7ED51829C5B4}" type="slidenum">
              <a:rPr lang="en-US"/>
              <a:pPr/>
              <a:t>23</a:t>
            </a:fld>
            <a:endParaRPr lang="en-US"/>
          </a:p>
        </p:txBody>
      </p:sp>
      <p:sp>
        <p:nvSpPr>
          <p:cNvPr id="71682" name="Rectangle 2050"/>
          <p:cNvSpPr>
            <a:spLocks noGrp="1" noRot="1" noChangeAspect="1" noChangeArrowheads="1" noTextEdit="1"/>
          </p:cNvSpPr>
          <p:nvPr>
            <p:ph type="sldImg"/>
          </p:nvPr>
        </p:nvSpPr>
        <p:spPr>
          <a:ln/>
        </p:spPr>
      </p:sp>
      <p:sp>
        <p:nvSpPr>
          <p:cNvPr id="71683" name="Rectangle 2051"/>
          <p:cNvSpPr>
            <a:spLocks noGrp="1" noChangeArrowheads="1"/>
          </p:cNvSpPr>
          <p:nvPr>
            <p:ph type="body" idx="1"/>
          </p:nvPr>
        </p:nvSpPr>
        <p:spPr/>
        <p:txBody>
          <a:bodyPr/>
          <a:lstStyle/>
          <a:p>
            <a:r>
              <a:rPr lang="en-US" b="1">
                <a:cs typeface="Times New Roman" charset="0"/>
              </a:rPr>
              <a:t>Relation to text</a:t>
            </a:r>
            <a:br>
              <a:rPr lang="en-US">
                <a:cs typeface="Times New Roman" charset="0"/>
              </a:rPr>
            </a:br>
            <a:r>
              <a:rPr lang="en-US">
                <a:cs typeface="Times New Roman" charset="0"/>
              </a:rPr>
              <a:t>This slide presents the IMC Planning Model which is shown in Figure 1-4 and discussed on  pp. 25-32.</a:t>
            </a:r>
          </a:p>
          <a:p>
            <a:r>
              <a:rPr lang="en-US" b="1">
                <a:cs typeface="Times New Roman" charset="0"/>
              </a:rPr>
              <a:t>Summary Overview</a:t>
            </a:r>
            <a:br>
              <a:rPr lang="en-US">
                <a:cs typeface="Times New Roman" charset="0"/>
              </a:rPr>
            </a:br>
            <a:r>
              <a:rPr lang="en-US">
                <a:cs typeface="Times New Roman" charset="0"/>
              </a:rPr>
              <a:t>This slide presents the IMC Planning Model which is discussed in detail in Chapter 1. This model presents the framework for developing, implementing, evaluating, and controlling the firm’s IMC program and activities.</a:t>
            </a:r>
          </a:p>
          <a:p>
            <a:r>
              <a:rPr lang="en-US" b="1">
                <a:cs typeface="Times New Roman" charset="0"/>
              </a:rPr>
              <a:t>Use of this slide</a:t>
            </a:r>
            <a:br>
              <a:rPr lang="en-US">
                <a:cs typeface="Times New Roman" charset="0"/>
              </a:rPr>
            </a:br>
            <a:r>
              <a:rPr lang="en-US">
                <a:cs typeface="Times New Roman" charset="0"/>
              </a:rPr>
              <a:t>This model should be reviewed very carefully at the beginning of the course to show students what is involved in the development of a complete IMC program. It presents the framework that is used for the text and provides an opportunity to provide students with the “big picture” and a roadmap of what will be covered in the course.</a:t>
            </a:r>
            <a:r>
              <a:rPr lang="en-US"/>
              <a: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53ADB-1629-F8B4-BAD2-2D0084C4BA6C}"/>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E825A05-2A22-3D39-680F-44BB7F75FC3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4574F6-E35B-0BCB-1C87-4A27345E00B6}"/>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64BBC74A-A0BD-439D-9EF2-9510C08754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FDECC7-7137-4344-8370-CD00E2012CC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10266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5B3E-5E3E-71C7-6D6E-BB7A1F92553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2E3B6D-B0C5-A1BA-3B66-8F29E400020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881FA-4E55-C7FC-7E83-857F13F346C1}"/>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2BFA9908-7BA7-440B-7E82-0431B4DF3D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7C15F9-4543-F303-09AC-EE1B5541013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398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2939D8-13B0-52DA-CD33-70D1EDEA8BF9}"/>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A99333-40DB-51AE-363C-28B5D2AB03AE}"/>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BD10B6-117D-C72E-77C9-1E6E49144C8F}"/>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41610922-3024-7B1D-CF5E-98B6200D55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D73AA4-DAD6-E843-4109-02C231775C7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29461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6E539-F8F0-31FC-1A77-DC478ED97A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1B00FFD-020D-D0D9-5593-ADC7448A17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A47FAB-8CB1-E34F-AA5B-A6157EF4167D}"/>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2A4AEBB0-403A-B618-806F-5CB0ED499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AFDC38-DAFD-C0B5-F392-6D93A68218D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6532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B7A45-1201-FDC1-E843-B2E1F3153C0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DA8A3C-DF92-7F79-7730-8E7595CC30A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C95287-0EC0-4515-EC09-FB409E017A8D}"/>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32247F8A-2E3F-FAFD-0137-918FFA2CD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8B900-6E89-B97C-0F14-3EAB9C1A45E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93921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5E065-088A-0F38-23DC-F5E6D53A9D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6B9A52-E39D-54B0-EF3B-F9F43143D1AC}"/>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27F97A3-15DA-0900-3511-1C7B9D7A9EA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A1AFE7-DD80-C22E-8DAB-110CFBCA7A6C}"/>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a:extLst>
              <a:ext uri="{FF2B5EF4-FFF2-40B4-BE49-F238E27FC236}">
                <a16:creationId xmlns:a16="http://schemas.microsoft.com/office/drawing/2014/main" id="{0AA9A93F-76CB-2052-3B45-029831BF28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E8A88B-BA66-C5A9-C24A-0F294D84989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98156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36559-E506-0E4D-A187-58F64E9F3A0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E948B4-C02D-165C-B085-085AFA1B5A8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D3C2199-7F27-014F-430E-0AB9CBEC957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3301F6-749D-8071-26F2-6BDF8A1B581C}"/>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6DE3247-1E08-F616-5075-3B8189ED4166}"/>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5A6043-7F4A-BBCF-D17F-2A9328F4F973}"/>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8" name="Footer Placeholder 7">
            <a:extLst>
              <a:ext uri="{FF2B5EF4-FFF2-40B4-BE49-F238E27FC236}">
                <a16:creationId xmlns:a16="http://schemas.microsoft.com/office/drawing/2014/main" id="{91AEF301-C0D0-E56E-26EA-323F74F62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4D1A64-8DCD-588F-7F52-3C0812AC4FFC}"/>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69651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5B53-C8CF-128C-9264-A27AAE69E6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CCD232-E271-BBD9-3B82-EC61D290998E}"/>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4" name="Footer Placeholder 3">
            <a:extLst>
              <a:ext uri="{FF2B5EF4-FFF2-40B4-BE49-F238E27FC236}">
                <a16:creationId xmlns:a16="http://schemas.microsoft.com/office/drawing/2014/main" id="{44D58E0A-0C18-749D-463A-1939345F0B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482307-7C53-EA51-01D9-E22619BA0E2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59695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162108-C7D7-2CE0-2498-7333C2ECA8D5}"/>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3" name="Footer Placeholder 2">
            <a:extLst>
              <a:ext uri="{FF2B5EF4-FFF2-40B4-BE49-F238E27FC236}">
                <a16:creationId xmlns:a16="http://schemas.microsoft.com/office/drawing/2014/main" id="{7251EC7A-97AD-DA76-EE12-FDC95DA9BE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DF5B9D-4AE6-E3E7-8A77-58C9480AAB5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7410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0CE5E-8075-C2AD-3BE2-AF8CEAE9C94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D2E8E0-D7B8-3082-F50B-A7119860A25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68A380-E46C-98EE-F1B0-4E25AA6888D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11229EB-DFD5-1782-35B7-01B2BA84F3F7}"/>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a:extLst>
              <a:ext uri="{FF2B5EF4-FFF2-40B4-BE49-F238E27FC236}">
                <a16:creationId xmlns:a16="http://schemas.microsoft.com/office/drawing/2014/main" id="{C06B4C81-1703-BF47-DB09-AB1A15C21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A1785-B283-92C5-411C-71D6D2F628F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6567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7DBF-1931-2BA5-D615-228263ED286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F338FB-4ECB-A3F2-7A23-A1B41AFC414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02279D5-CFE9-A4A8-266A-F57E3D4D1BA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CD7A2A3-B1B2-125B-3F65-3C21A8223EB9}"/>
              </a:ext>
            </a:extLst>
          </p:cNvPr>
          <p:cNvSpPr>
            <a:spLocks noGrp="1"/>
          </p:cNvSpPr>
          <p:nvPr>
            <p:ph type="dt" sz="half" idx="10"/>
          </p:nvPr>
        </p:nvSpPr>
        <p:spPr/>
        <p:txBody>
          <a:bodyPr/>
          <a:lstStyle/>
          <a:p>
            <a:fld id="{1D8BD707-D9CF-40AE-B4C6-C98DA3205C09}" type="datetimeFigureOut">
              <a:rPr lang="en-US" smtClean="0"/>
              <a:pPr/>
              <a:t>1/3/2023</a:t>
            </a:fld>
            <a:endParaRPr lang="en-US"/>
          </a:p>
        </p:txBody>
      </p:sp>
      <p:sp>
        <p:nvSpPr>
          <p:cNvPr id="6" name="Footer Placeholder 5">
            <a:extLst>
              <a:ext uri="{FF2B5EF4-FFF2-40B4-BE49-F238E27FC236}">
                <a16:creationId xmlns:a16="http://schemas.microsoft.com/office/drawing/2014/main" id="{57F69883-6088-A385-3F31-CAFFAADBD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3C3D7-B7EB-D1A6-CD9D-A921DD55338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4664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59F81C-F45A-4F80-73FC-6B85DA4A86B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DB8FB-329D-C9A9-864C-2EDD55F573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54E359-7A5A-70E0-8CEE-EA1AD35E73C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1/3/2023</a:t>
            </a:fld>
            <a:endParaRPr lang="en-US"/>
          </a:p>
        </p:txBody>
      </p:sp>
      <p:sp>
        <p:nvSpPr>
          <p:cNvPr id="5" name="Footer Placeholder 4">
            <a:extLst>
              <a:ext uri="{FF2B5EF4-FFF2-40B4-BE49-F238E27FC236}">
                <a16:creationId xmlns:a16="http://schemas.microsoft.com/office/drawing/2014/main" id="{58A61AF0-7C61-0BDA-AF97-E753FD3BCE58}"/>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D450D-488A-EB4A-474F-7F949E8D0D4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4729733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Distribution </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lstStyle/>
          <a:p>
            <a:r>
              <a:rPr lang="en-US" dirty="0"/>
              <a:t>Types of channel conflict</a:t>
            </a:r>
          </a:p>
        </p:txBody>
      </p:sp>
      <p:sp>
        <p:nvSpPr>
          <p:cNvPr id="3" name="Content Placeholder 2"/>
          <p:cNvSpPr>
            <a:spLocks noGrp="1"/>
          </p:cNvSpPr>
          <p:nvPr>
            <p:ph idx="1"/>
          </p:nvPr>
        </p:nvSpPr>
        <p:spPr>
          <a:xfrm>
            <a:off x="457200" y="990600"/>
            <a:ext cx="8229600" cy="5135563"/>
          </a:xfrm>
        </p:spPr>
        <p:txBody>
          <a:bodyPr/>
          <a:lstStyle/>
          <a:p>
            <a:r>
              <a:rPr lang="en-US" sz="2800" dirty="0"/>
              <a:t>Vertical channel conflicts</a:t>
            </a:r>
          </a:p>
          <a:p>
            <a:r>
              <a:rPr lang="en-US" sz="2000" dirty="0"/>
              <a:t>This type of channel conflict occurs when channel members operating in different level compete for same market segment</a:t>
            </a:r>
          </a:p>
          <a:p>
            <a:r>
              <a:rPr lang="en-US" sz="2000" dirty="0"/>
              <a:t>GM wanted sell vehicle online which was protested by dealers</a:t>
            </a:r>
          </a:p>
          <a:p>
            <a:r>
              <a:rPr lang="en-US" sz="2800" dirty="0"/>
              <a:t>Horizontal channel conflicts</a:t>
            </a:r>
          </a:p>
          <a:p>
            <a:r>
              <a:rPr lang="en-US" sz="2000" dirty="0"/>
              <a:t>This type of channel conflict occurs when channel members operating at same level  compete for same market segment</a:t>
            </a:r>
          </a:p>
          <a:p>
            <a:r>
              <a:rPr lang="en-US" sz="2000" dirty="0"/>
              <a:t>Franchisee s infringes his  territory </a:t>
            </a:r>
          </a:p>
          <a:p>
            <a:r>
              <a:rPr lang="en-US" sz="2800" dirty="0"/>
              <a:t>Multi channel conflicts</a:t>
            </a:r>
          </a:p>
          <a:p>
            <a:r>
              <a:rPr lang="en-US" sz="2000" dirty="0"/>
              <a:t>When manufacturers form two or more channels for distribution and they compete for same market</a:t>
            </a:r>
          </a:p>
          <a:p>
            <a:r>
              <a:rPr lang="en-US" sz="2000" dirty="0"/>
              <a:t>When showroom and factory outlet compete for same market segment </a:t>
            </a:r>
          </a:p>
          <a:p>
            <a:endParaRPr lang="en-US" sz="2400" dirty="0"/>
          </a:p>
          <a:p>
            <a:endParaRPr lang="en-US" sz="2400"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Logistics  </a:t>
            </a:r>
          </a:p>
        </p:txBody>
      </p:sp>
      <p:sp>
        <p:nvSpPr>
          <p:cNvPr id="3" name="Content Placeholder 2"/>
          <p:cNvSpPr>
            <a:spLocks noGrp="1"/>
          </p:cNvSpPr>
          <p:nvPr>
            <p:ph idx="1"/>
          </p:nvPr>
        </p:nvSpPr>
        <p:spPr/>
        <p:txBody>
          <a:bodyPr/>
          <a:lstStyle/>
          <a:p>
            <a:r>
              <a:rPr lang="en-US" dirty="0"/>
              <a:t>Logistics is process of delivering right product at right place in right quantity in right quality at right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4393-F4F3-07E3-6FD2-D9F967C5C292}"/>
              </a:ext>
            </a:extLst>
          </p:cNvPr>
          <p:cNvSpPr>
            <a:spLocks noGrp="1"/>
          </p:cNvSpPr>
          <p:nvPr>
            <p:ph type="title"/>
          </p:nvPr>
        </p:nvSpPr>
        <p:spPr/>
        <p:txBody>
          <a:bodyPr/>
          <a:lstStyle/>
          <a:p>
            <a:r>
              <a:rPr lang="en-US" dirty="0"/>
              <a:t>Factors determining  choice of channel of distribution</a:t>
            </a:r>
            <a:endParaRPr lang="en-IN" dirty="0"/>
          </a:p>
        </p:txBody>
      </p:sp>
      <p:sp>
        <p:nvSpPr>
          <p:cNvPr id="3" name="Content Placeholder 2">
            <a:extLst>
              <a:ext uri="{FF2B5EF4-FFF2-40B4-BE49-F238E27FC236}">
                <a16:creationId xmlns:a16="http://schemas.microsoft.com/office/drawing/2014/main" id="{E37CB7FC-826E-10FF-B510-2731E98662AB}"/>
              </a:ext>
            </a:extLst>
          </p:cNvPr>
          <p:cNvSpPr>
            <a:spLocks noGrp="1"/>
          </p:cNvSpPr>
          <p:nvPr>
            <p:ph idx="1"/>
          </p:nvPr>
        </p:nvSpPr>
        <p:spPr/>
        <p:txBody>
          <a:bodyPr/>
          <a:lstStyle/>
          <a:p>
            <a:pPr marL="457200" indent="-457200">
              <a:buAutoNum type="arabicPeriod"/>
            </a:pPr>
            <a:r>
              <a:rPr lang="en-US" dirty="0"/>
              <a:t>Product related</a:t>
            </a:r>
          </a:p>
          <a:p>
            <a:r>
              <a:rPr lang="en-US" dirty="0"/>
              <a:t> Perishability  </a:t>
            </a:r>
          </a:p>
          <a:p>
            <a:r>
              <a:rPr lang="en-US" dirty="0"/>
              <a:t>Nature of the product: Industrial product</a:t>
            </a:r>
          </a:p>
          <a:p>
            <a:r>
              <a:rPr lang="en-US" dirty="0"/>
              <a:t>Technicality : Medical equipment </a:t>
            </a:r>
          </a:p>
          <a:p>
            <a:r>
              <a:rPr lang="en-US" dirty="0"/>
              <a:t>Unit value: Diamond</a:t>
            </a:r>
          </a:p>
          <a:p>
            <a:pPr marL="0" indent="0">
              <a:buNone/>
            </a:pPr>
            <a:r>
              <a:rPr lang="en-US" dirty="0"/>
              <a:t>2. Companies financial strength </a:t>
            </a:r>
          </a:p>
          <a:p>
            <a:pPr marL="0" indent="0">
              <a:buNone/>
            </a:pPr>
            <a:r>
              <a:rPr lang="en-US" dirty="0"/>
              <a:t>3. Extent of control desired</a:t>
            </a:r>
          </a:p>
          <a:p>
            <a:pPr marL="0" indent="0">
              <a:buNone/>
            </a:pPr>
            <a:r>
              <a:rPr lang="en-US" dirty="0"/>
              <a:t>4.Companies marketing policy</a:t>
            </a:r>
          </a:p>
          <a:p>
            <a:pPr marL="0" indent="0">
              <a:buNone/>
            </a:pPr>
            <a:r>
              <a:rPr lang="en-US" dirty="0"/>
              <a:t>5. Past experience </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921353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2BA5D-2C7F-1481-67F6-336D1B43760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4E013C3-B9E2-B9E1-E998-1AAF34549487}"/>
              </a:ext>
            </a:extLst>
          </p:cNvPr>
          <p:cNvSpPr>
            <a:spLocks noGrp="1"/>
          </p:cNvSpPr>
          <p:nvPr>
            <p:ph idx="1"/>
          </p:nvPr>
        </p:nvSpPr>
        <p:spPr/>
        <p:txBody>
          <a:bodyPr/>
          <a:lstStyle/>
          <a:p>
            <a:pPr marL="0" indent="0">
              <a:buNone/>
            </a:pPr>
            <a:r>
              <a:rPr lang="en-US" dirty="0"/>
              <a:t>6. Market related factors</a:t>
            </a:r>
          </a:p>
          <a:p>
            <a:r>
              <a:rPr lang="en-US" dirty="0"/>
              <a:t>Customers</a:t>
            </a:r>
          </a:p>
          <a:p>
            <a:r>
              <a:rPr lang="en-US" dirty="0"/>
              <a:t>Competitors </a:t>
            </a:r>
          </a:p>
          <a:p>
            <a:r>
              <a:rPr lang="en-US" dirty="0"/>
              <a:t>Existing channel of distribution</a:t>
            </a:r>
          </a:p>
          <a:p>
            <a:pPr marL="0" indent="0">
              <a:buNone/>
            </a:pPr>
            <a:r>
              <a:rPr lang="en-US" dirty="0"/>
              <a:t>7. Business Environmental factors</a:t>
            </a:r>
          </a:p>
          <a:p>
            <a:r>
              <a:rPr lang="en-US" dirty="0"/>
              <a:t>Economic situation: Economic boom or recession</a:t>
            </a:r>
          </a:p>
          <a:p>
            <a:pPr marL="0" indent="0">
              <a:buNone/>
            </a:pPr>
            <a:endParaRPr lang="en-US" dirty="0"/>
          </a:p>
          <a:p>
            <a:pPr marL="0" indent="0">
              <a:buNone/>
            </a:pPr>
            <a:r>
              <a:rPr lang="en-US" dirty="0"/>
              <a:t> </a:t>
            </a:r>
          </a:p>
          <a:p>
            <a:endParaRPr lang="en-IN" dirty="0"/>
          </a:p>
        </p:txBody>
      </p:sp>
    </p:spTree>
    <p:extLst>
      <p:ext uri="{BB962C8B-B14F-4D97-AF65-F5344CB8AC3E}">
        <p14:creationId xmlns:p14="http://schemas.microsoft.com/office/powerpoint/2010/main" val="3943302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Promotions </a:t>
            </a:r>
          </a:p>
        </p:txBody>
      </p:sp>
      <p:sp>
        <p:nvSpPr>
          <p:cNvPr id="3" name="Content Placeholder 2"/>
          <p:cNvSpPr>
            <a:spLocks noGrp="1"/>
          </p:cNvSpPr>
          <p:nvPr>
            <p:ph idx="1"/>
          </p:nvPr>
        </p:nvSpPr>
        <p:spPr/>
        <p:txBody>
          <a:bodyPr/>
          <a:lstStyle/>
          <a:p>
            <a:r>
              <a:rPr lang="en-US" dirty="0"/>
              <a:t>Promotion is process of communicating information to the potential customer about  products and its  benefits</a:t>
            </a:r>
          </a:p>
          <a:p>
            <a:r>
              <a:rPr lang="en-US" dirty="0"/>
              <a:t>Objectives of promotions</a:t>
            </a:r>
          </a:p>
          <a:p>
            <a:r>
              <a:rPr lang="en-US" dirty="0"/>
              <a:t>Inform</a:t>
            </a:r>
          </a:p>
          <a:p>
            <a:r>
              <a:rPr lang="en-US" dirty="0"/>
              <a:t>Persuade </a:t>
            </a:r>
          </a:p>
          <a:p>
            <a:r>
              <a:rPr lang="en-US" dirty="0"/>
              <a:t>Remind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process </a:t>
            </a:r>
          </a:p>
        </p:txBody>
      </p:sp>
      <p:pic>
        <p:nvPicPr>
          <p:cNvPr id="1026" name="Picture 2" descr="C:\Documents and Settings\Administrator\Desktop\comsmodel.jpg"/>
          <p:cNvPicPr>
            <a:picLocks noGrp="1" noChangeAspect="1" noChangeArrowheads="1"/>
          </p:cNvPicPr>
          <p:nvPr>
            <p:ph idx="1"/>
          </p:nvPr>
        </p:nvPicPr>
        <p:blipFill>
          <a:blip r:embed="rId2"/>
          <a:srcRect/>
          <a:stretch>
            <a:fillRect/>
          </a:stretch>
        </p:blipFill>
        <p:spPr bwMode="auto">
          <a:xfrm>
            <a:off x="838200" y="1447800"/>
            <a:ext cx="6965562" cy="48006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590800"/>
            <a:ext cx="8229600" cy="1143000"/>
          </a:xfrm>
        </p:spPr>
        <p:txBody>
          <a:bodyPr/>
          <a:lstStyle/>
          <a:p>
            <a:r>
              <a:rPr lang="en-US" dirty="0"/>
              <a:t>Promotion tools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Advertising</a:t>
            </a:r>
          </a:p>
        </p:txBody>
      </p:sp>
      <p:sp>
        <p:nvSpPr>
          <p:cNvPr id="3" name="Content Placeholder 2"/>
          <p:cNvSpPr>
            <a:spLocks noGrp="1"/>
          </p:cNvSpPr>
          <p:nvPr>
            <p:ph idx="1"/>
          </p:nvPr>
        </p:nvSpPr>
        <p:spPr/>
        <p:txBody>
          <a:bodyPr/>
          <a:lstStyle/>
          <a:p>
            <a:r>
              <a:rPr lang="en-US" dirty="0"/>
              <a:t>It is paid form of non personal tool of promotion</a:t>
            </a:r>
          </a:p>
          <a:p>
            <a:r>
              <a:rPr lang="en-US" dirty="0"/>
              <a:t>It is used to reach consumer at low costs</a:t>
            </a:r>
          </a:p>
          <a:p>
            <a:r>
              <a:rPr lang="en-US" dirty="0"/>
              <a:t>It is goods for low involvement products </a:t>
            </a:r>
          </a:p>
          <a:p>
            <a:r>
              <a:rPr lang="en-US" dirty="0"/>
              <a:t>In case of high involvement product where considerable amount of explanation is require it plays supporting role</a:t>
            </a:r>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Sale promotions</a:t>
            </a:r>
          </a:p>
        </p:txBody>
      </p:sp>
      <p:sp>
        <p:nvSpPr>
          <p:cNvPr id="3" name="Content Placeholder 2"/>
          <p:cNvSpPr>
            <a:spLocks noGrp="1"/>
          </p:cNvSpPr>
          <p:nvPr>
            <p:ph idx="1"/>
          </p:nvPr>
        </p:nvSpPr>
        <p:spPr/>
        <p:txBody>
          <a:bodyPr/>
          <a:lstStyle/>
          <a:p>
            <a:r>
              <a:rPr lang="en-US" dirty="0"/>
              <a:t>Sales promotion is generally used to attract customers  by offering them various benefits in form of incentives </a:t>
            </a:r>
          </a:p>
          <a:p>
            <a:r>
              <a:rPr lang="en-US" dirty="0"/>
              <a:t>It includes coupons, discounts, free samples etc</a:t>
            </a:r>
          </a:p>
          <a:p>
            <a:r>
              <a:rPr lang="en-US" dirty="0"/>
              <a:t>It is generally done to do boost short term sales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Publicity  </a:t>
            </a:r>
          </a:p>
        </p:txBody>
      </p:sp>
      <p:sp>
        <p:nvSpPr>
          <p:cNvPr id="3" name="Content Placeholder 2"/>
          <p:cNvSpPr>
            <a:spLocks noGrp="1"/>
          </p:cNvSpPr>
          <p:nvPr>
            <p:ph idx="1"/>
          </p:nvPr>
        </p:nvSpPr>
        <p:spPr/>
        <p:txBody>
          <a:bodyPr/>
          <a:lstStyle/>
          <a:p>
            <a:r>
              <a:rPr lang="en-US" dirty="0"/>
              <a:t>Publicity is non paid form of promotions</a:t>
            </a:r>
          </a:p>
          <a:p>
            <a:r>
              <a:rPr lang="en-US" dirty="0"/>
              <a:t>It communicates information about company or it’s products or both through a news articles in news papers, TV, Radio etc</a:t>
            </a:r>
          </a:p>
          <a:p>
            <a:r>
              <a:rPr lang="en-US" dirty="0"/>
              <a:t>It generates greater attention than ads &amp; people give more importance to publicity than ads  </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Place </a:t>
            </a:r>
          </a:p>
        </p:txBody>
      </p:sp>
      <p:sp>
        <p:nvSpPr>
          <p:cNvPr id="3" name="Content Placeholder 2"/>
          <p:cNvSpPr>
            <a:spLocks noGrp="1"/>
          </p:cNvSpPr>
          <p:nvPr>
            <p:ph idx="1"/>
          </p:nvPr>
        </p:nvSpPr>
        <p:spPr/>
        <p:txBody>
          <a:bodyPr/>
          <a:lstStyle/>
          <a:p>
            <a:pPr>
              <a:lnSpc>
                <a:spcPct val="90000"/>
              </a:lnSpc>
            </a:pPr>
            <a:r>
              <a:rPr lang="en-US" sz="4000" dirty="0"/>
              <a:t>Refers to how an organization will distribute the product or service they are offering to the end user. </a:t>
            </a:r>
          </a:p>
          <a:p>
            <a:pPr>
              <a:lnSpc>
                <a:spcPct val="90000"/>
              </a:lnSpc>
              <a:buNone/>
            </a:pPr>
            <a:endParaRPr lang="en-US" sz="4000"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Public relations </a:t>
            </a:r>
          </a:p>
        </p:txBody>
      </p:sp>
      <p:sp>
        <p:nvSpPr>
          <p:cNvPr id="3" name="Content Placeholder 2"/>
          <p:cNvSpPr>
            <a:spLocks noGrp="1"/>
          </p:cNvSpPr>
          <p:nvPr>
            <p:ph idx="1"/>
          </p:nvPr>
        </p:nvSpPr>
        <p:spPr/>
        <p:txBody>
          <a:bodyPr/>
          <a:lstStyle/>
          <a:p>
            <a:r>
              <a:rPr lang="en-US" sz="2800" dirty="0"/>
              <a:t>It is done to generate goodwill for the organization</a:t>
            </a:r>
          </a:p>
          <a:p>
            <a:r>
              <a:rPr lang="en-US" sz="2800" dirty="0"/>
              <a:t>It creates positive environment for firms</a:t>
            </a:r>
          </a:p>
          <a:p>
            <a:r>
              <a:rPr lang="en-US" sz="2800" dirty="0"/>
              <a:t>Organization can develop public relations with several  member supplier, customer  employees , share holders, governments, distributors, members of publics</a:t>
            </a:r>
          </a:p>
          <a:p>
            <a:r>
              <a:rPr lang="en-US" sz="2800" dirty="0"/>
              <a:t>It does not help immediately but helps in long term</a:t>
            </a:r>
          </a:p>
          <a:p>
            <a:r>
              <a:rPr lang="en-US" sz="2800" dirty="0"/>
              <a:t>Annual report , Notices, Press conference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Personal selling</a:t>
            </a:r>
          </a:p>
        </p:txBody>
      </p:sp>
      <p:sp>
        <p:nvSpPr>
          <p:cNvPr id="3" name="Content Placeholder 2"/>
          <p:cNvSpPr>
            <a:spLocks noGrp="1"/>
          </p:cNvSpPr>
          <p:nvPr>
            <p:ph idx="1"/>
          </p:nvPr>
        </p:nvSpPr>
        <p:spPr>
          <a:xfrm>
            <a:off x="457200" y="1295400"/>
            <a:ext cx="8229600" cy="4830763"/>
          </a:xfrm>
        </p:spPr>
        <p:txBody>
          <a:bodyPr/>
          <a:lstStyle/>
          <a:p>
            <a:r>
              <a:rPr lang="en-US" sz="2800" dirty="0"/>
              <a:t>Here products or services are sold directly to the consumers</a:t>
            </a:r>
          </a:p>
          <a:p>
            <a:r>
              <a:rPr lang="en-US" sz="2800" dirty="0"/>
              <a:t>It is highly specific with regards to the target audience</a:t>
            </a:r>
          </a:p>
          <a:p>
            <a:r>
              <a:rPr lang="en-US" sz="2800" dirty="0"/>
              <a:t>The costs involved is high since sells person has to meet personally to the customers </a:t>
            </a:r>
          </a:p>
          <a:p>
            <a:r>
              <a:rPr lang="en-US" sz="2800" dirty="0"/>
              <a:t>It has high impact on customer and feedback is also immediate </a:t>
            </a:r>
          </a:p>
          <a:p>
            <a:r>
              <a:rPr lang="en-US" sz="2800" dirty="0"/>
              <a:t>It is generally done for high cost product because of it is expensive in nature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marketing</a:t>
            </a:r>
          </a:p>
        </p:txBody>
      </p:sp>
      <p:sp>
        <p:nvSpPr>
          <p:cNvPr id="3" name="Content Placeholder 2"/>
          <p:cNvSpPr>
            <a:spLocks noGrp="1"/>
          </p:cNvSpPr>
          <p:nvPr>
            <p:ph idx="1"/>
          </p:nvPr>
        </p:nvSpPr>
        <p:spPr/>
        <p:txBody>
          <a:bodyPr/>
          <a:lstStyle/>
          <a:p>
            <a:r>
              <a:rPr lang="en-US" dirty="0"/>
              <a:t>In direct marketing organizations directly communicate to customers through e-mails, telephones , </a:t>
            </a:r>
            <a:r>
              <a:rPr lang="en-US" dirty="0" err="1"/>
              <a:t>sms</a:t>
            </a:r>
            <a:r>
              <a:rPr lang="en-US" dirty="0"/>
              <a:t> etc</a:t>
            </a:r>
          </a:p>
          <a:p>
            <a:r>
              <a:rPr lang="en-US" dirty="0"/>
              <a:t>Amway is global giant in direct marketing with 450 products and operating over more than 80 countries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26" name="Rectangle 14"/>
          <p:cNvSpPr>
            <a:spLocks noGrp="1" noChangeArrowheads="1"/>
          </p:cNvSpPr>
          <p:nvPr>
            <p:ph type="title"/>
          </p:nvPr>
        </p:nvSpPr>
        <p:spPr>
          <a:xfrm>
            <a:off x="533400" y="0"/>
            <a:ext cx="8077200" cy="762000"/>
          </a:xfrm>
        </p:spPr>
        <p:txBody>
          <a:bodyPr tIns="0" bIns="0"/>
          <a:lstStyle/>
          <a:p>
            <a:r>
              <a:rPr lang="en-US" sz="2300" dirty="0">
                <a:solidFill>
                  <a:schemeClr val="tx1"/>
                </a:solidFill>
              </a:rPr>
              <a:t>Integrated Marketing Communications Planning Model</a:t>
            </a:r>
          </a:p>
        </p:txBody>
      </p:sp>
      <p:grpSp>
        <p:nvGrpSpPr>
          <p:cNvPr id="2" name="Group 146"/>
          <p:cNvGrpSpPr>
            <a:grpSpLocks/>
          </p:cNvGrpSpPr>
          <p:nvPr/>
        </p:nvGrpSpPr>
        <p:grpSpPr bwMode="auto">
          <a:xfrm>
            <a:off x="488104" y="838200"/>
            <a:ext cx="8427296" cy="5575300"/>
            <a:chOff x="-169" y="616"/>
            <a:chExt cx="5237" cy="3403"/>
          </a:xfrm>
        </p:grpSpPr>
        <p:sp>
          <p:nvSpPr>
            <p:cNvPr id="39009" name="AutoShape 97"/>
            <p:cNvSpPr>
              <a:spLocks noChangeArrowheads="1"/>
            </p:cNvSpPr>
            <p:nvPr/>
          </p:nvSpPr>
          <p:spPr bwMode="auto">
            <a:xfrm flipV="1">
              <a:off x="2904" y="3757"/>
              <a:ext cx="47" cy="80"/>
            </a:xfrm>
            <a:prstGeom prst="triangle">
              <a:avLst>
                <a:gd name="adj" fmla="val 50000"/>
              </a:avLst>
            </a:prstGeom>
            <a:solidFill>
              <a:schemeClr val="tx1"/>
            </a:solidFill>
            <a:ln w="12700" cap="sq">
              <a:solidFill>
                <a:schemeClr val="tx1"/>
              </a:solidFill>
              <a:miter lim="800000"/>
              <a:headEnd type="none" w="sm" len="sm"/>
              <a:tailEnd type="none" w="sm" len="sm"/>
            </a:ln>
            <a:effectLst/>
          </p:spPr>
          <p:txBody>
            <a:bodyPr wrap="none" anchor="ctr"/>
            <a:lstStyle/>
            <a:p>
              <a:pPr algn="ctr"/>
              <a:endParaRPr lang="en-US"/>
            </a:p>
          </p:txBody>
        </p:sp>
        <p:sp>
          <p:nvSpPr>
            <p:cNvPr id="39057" name="Line 145"/>
            <p:cNvSpPr>
              <a:spLocks noChangeShapeType="1"/>
            </p:cNvSpPr>
            <p:nvPr/>
          </p:nvSpPr>
          <p:spPr bwMode="auto">
            <a:xfrm>
              <a:off x="568" y="3432"/>
              <a:ext cx="0" cy="128"/>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95" name="Line 83"/>
            <p:cNvSpPr>
              <a:spLocks noChangeShapeType="1"/>
            </p:cNvSpPr>
            <p:nvPr/>
          </p:nvSpPr>
          <p:spPr bwMode="auto">
            <a:xfrm>
              <a:off x="1535" y="3432"/>
              <a:ext cx="0" cy="128"/>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96" name="Line 84"/>
            <p:cNvSpPr>
              <a:spLocks noChangeShapeType="1"/>
            </p:cNvSpPr>
            <p:nvPr/>
          </p:nvSpPr>
          <p:spPr bwMode="auto">
            <a:xfrm>
              <a:off x="2432" y="3432"/>
              <a:ext cx="0" cy="128"/>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97" name="Line 85"/>
            <p:cNvSpPr>
              <a:spLocks noChangeShapeType="1"/>
            </p:cNvSpPr>
            <p:nvPr/>
          </p:nvSpPr>
          <p:spPr bwMode="auto">
            <a:xfrm>
              <a:off x="4319" y="3432"/>
              <a:ext cx="0" cy="128"/>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98" name="Line 86"/>
            <p:cNvSpPr>
              <a:spLocks noChangeShapeType="1"/>
            </p:cNvSpPr>
            <p:nvPr/>
          </p:nvSpPr>
          <p:spPr bwMode="auto">
            <a:xfrm>
              <a:off x="3375" y="3432"/>
              <a:ext cx="0" cy="128"/>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nvGrpSpPr>
            <p:cNvPr id="3" name="Group 127"/>
            <p:cNvGrpSpPr>
              <a:grpSpLocks/>
            </p:cNvGrpSpPr>
            <p:nvPr/>
          </p:nvGrpSpPr>
          <p:grpSpPr bwMode="auto">
            <a:xfrm>
              <a:off x="1268" y="2920"/>
              <a:ext cx="474" cy="136"/>
              <a:chOff x="2250" y="2400"/>
              <a:chExt cx="474" cy="136"/>
            </a:xfrm>
          </p:grpSpPr>
          <p:sp>
            <p:nvSpPr>
              <p:cNvPr id="39040" name="Line 128"/>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41" name="Line 129"/>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4" name="Group 130"/>
            <p:cNvGrpSpPr>
              <a:grpSpLocks/>
            </p:cNvGrpSpPr>
            <p:nvPr/>
          </p:nvGrpSpPr>
          <p:grpSpPr bwMode="auto">
            <a:xfrm>
              <a:off x="328" y="2920"/>
              <a:ext cx="474" cy="136"/>
              <a:chOff x="2250" y="2400"/>
              <a:chExt cx="474" cy="136"/>
            </a:xfrm>
          </p:grpSpPr>
          <p:sp>
            <p:nvSpPr>
              <p:cNvPr id="39043" name="Line 131"/>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44" name="Line 132"/>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5" name="Group 133"/>
            <p:cNvGrpSpPr>
              <a:grpSpLocks/>
            </p:cNvGrpSpPr>
            <p:nvPr/>
          </p:nvGrpSpPr>
          <p:grpSpPr bwMode="auto">
            <a:xfrm>
              <a:off x="2209" y="2920"/>
              <a:ext cx="474" cy="136"/>
              <a:chOff x="2250" y="2400"/>
              <a:chExt cx="474" cy="136"/>
            </a:xfrm>
          </p:grpSpPr>
          <p:sp>
            <p:nvSpPr>
              <p:cNvPr id="39046" name="Line 134"/>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47" name="Line 135"/>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6" name="Group 136"/>
            <p:cNvGrpSpPr>
              <a:grpSpLocks/>
            </p:cNvGrpSpPr>
            <p:nvPr/>
          </p:nvGrpSpPr>
          <p:grpSpPr bwMode="auto">
            <a:xfrm>
              <a:off x="4091" y="2920"/>
              <a:ext cx="474" cy="136"/>
              <a:chOff x="2250" y="2400"/>
              <a:chExt cx="474" cy="136"/>
            </a:xfrm>
          </p:grpSpPr>
          <p:sp>
            <p:nvSpPr>
              <p:cNvPr id="39049" name="Line 137"/>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50" name="Line 138"/>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7" name="Group 139"/>
            <p:cNvGrpSpPr>
              <a:grpSpLocks/>
            </p:cNvGrpSpPr>
            <p:nvPr/>
          </p:nvGrpSpPr>
          <p:grpSpPr bwMode="auto">
            <a:xfrm>
              <a:off x="3150" y="2920"/>
              <a:ext cx="474" cy="136"/>
              <a:chOff x="2250" y="2400"/>
              <a:chExt cx="474" cy="136"/>
            </a:xfrm>
          </p:grpSpPr>
          <p:sp>
            <p:nvSpPr>
              <p:cNvPr id="39052" name="Line 140"/>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53" name="Line 141"/>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9" name="Group 112"/>
            <p:cNvGrpSpPr>
              <a:grpSpLocks/>
            </p:cNvGrpSpPr>
            <p:nvPr/>
          </p:nvGrpSpPr>
          <p:grpSpPr bwMode="auto">
            <a:xfrm>
              <a:off x="1268" y="2400"/>
              <a:ext cx="474" cy="136"/>
              <a:chOff x="2250" y="2400"/>
              <a:chExt cx="474" cy="136"/>
            </a:xfrm>
          </p:grpSpPr>
          <p:sp>
            <p:nvSpPr>
              <p:cNvPr id="39025" name="Line 113"/>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26" name="Line 114"/>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10" name="Group 115"/>
            <p:cNvGrpSpPr>
              <a:grpSpLocks/>
            </p:cNvGrpSpPr>
            <p:nvPr/>
          </p:nvGrpSpPr>
          <p:grpSpPr bwMode="auto">
            <a:xfrm>
              <a:off x="328" y="2400"/>
              <a:ext cx="474" cy="136"/>
              <a:chOff x="2250" y="2400"/>
              <a:chExt cx="474" cy="136"/>
            </a:xfrm>
          </p:grpSpPr>
          <p:sp>
            <p:nvSpPr>
              <p:cNvPr id="39028" name="Line 116"/>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29" name="Line 117"/>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11" name="Group 111"/>
            <p:cNvGrpSpPr>
              <a:grpSpLocks/>
            </p:cNvGrpSpPr>
            <p:nvPr/>
          </p:nvGrpSpPr>
          <p:grpSpPr bwMode="auto">
            <a:xfrm>
              <a:off x="2209" y="2400"/>
              <a:ext cx="474" cy="136"/>
              <a:chOff x="2250" y="2400"/>
              <a:chExt cx="474" cy="136"/>
            </a:xfrm>
          </p:grpSpPr>
          <p:sp>
            <p:nvSpPr>
              <p:cNvPr id="38987" name="Line 75"/>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02" name="Line 90"/>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12" name="Group 118"/>
            <p:cNvGrpSpPr>
              <a:grpSpLocks/>
            </p:cNvGrpSpPr>
            <p:nvPr/>
          </p:nvGrpSpPr>
          <p:grpSpPr bwMode="auto">
            <a:xfrm>
              <a:off x="4091" y="2400"/>
              <a:ext cx="474" cy="136"/>
              <a:chOff x="2250" y="2400"/>
              <a:chExt cx="474" cy="136"/>
            </a:xfrm>
          </p:grpSpPr>
          <p:sp>
            <p:nvSpPr>
              <p:cNvPr id="39031" name="Line 119"/>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32" name="Line 120"/>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grpSp>
          <p:nvGrpSpPr>
            <p:cNvPr id="13" name="Group 121"/>
            <p:cNvGrpSpPr>
              <a:grpSpLocks/>
            </p:cNvGrpSpPr>
            <p:nvPr/>
          </p:nvGrpSpPr>
          <p:grpSpPr bwMode="auto">
            <a:xfrm>
              <a:off x="3150" y="2400"/>
              <a:ext cx="474" cy="136"/>
              <a:chOff x="2250" y="2400"/>
              <a:chExt cx="474" cy="136"/>
            </a:xfrm>
          </p:grpSpPr>
          <p:sp>
            <p:nvSpPr>
              <p:cNvPr id="39034" name="Line 122"/>
              <p:cNvSpPr>
                <a:spLocks noChangeShapeType="1"/>
              </p:cNvSpPr>
              <p:nvPr/>
            </p:nvSpPr>
            <p:spPr bwMode="auto">
              <a:xfrm>
                <a:off x="2250" y="2400"/>
                <a:ext cx="2" cy="125"/>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9035" name="Line 123"/>
              <p:cNvSpPr>
                <a:spLocks noChangeShapeType="1"/>
              </p:cNvSpPr>
              <p:nvPr/>
            </p:nvSpPr>
            <p:spPr bwMode="auto">
              <a:xfrm flipV="1">
                <a:off x="2723" y="2419"/>
                <a:ext cx="1" cy="117"/>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sp>
          <p:nvSpPr>
            <p:cNvPr id="38949" name="AutoShape 37"/>
            <p:cNvSpPr>
              <a:spLocks noChangeArrowheads="1"/>
            </p:cNvSpPr>
            <p:nvPr/>
          </p:nvSpPr>
          <p:spPr bwMode="auto">
            <a:xfrm>
              <a:off x="665" y="941"/>
              <a:ext cx="3605" cy="163"/>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dirty="0"/>
                <a:t>Decide target audience  for communication </a:t>
              </a:r>
            </a:p>
          </p:txBody>
        </p:sp>
        <p:sp>
          <p:nvSpPr>
            <p:cNvPr id="38951" name="AutoShape 39"/>
            <p:cNvSpPr>
              <a:spLocks noChangeArrowheads="1"/>
            </p:cNvSpPr>
            <p:nvPr/>
          </p:nvSpPr>
          <p:spPr bwMode="auto">
            <a:xfrm>
              <a:off x="665" y="1290"/>
              <a:ext cx="3579" cy="331"/>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dirty="0"/>
                <a:t>Budget Determination</a:t>
              </a:r>
            </a:p>
            <a:p>
              <a:pPr algn="ctr"/>
              <a:r>
                <a:rPr lang="en-US" dirty="0"/>
                <a:t>( Competitive parity ,Affordability , % of sale)</a:t>
              </a:r>
              <a:endParaRPr lang="en-US" sz="1800" dirty="0"/>
            </a:p>
          </p:txBody>
        </p:sp>
        <p:sp>
          <p:nvSpPr>
            <p:cNvPr id="38952" name="AutoShape 40"/>
            <p:cNvSpPr>
              <a:spLocks noChangeArrowheads="1"/>
            </p:cNvSpPr>
            <p:nvPr/>
          </p:nvSpPr>
          <p:spPr bwMode="auto">
            <a:xfrm>
              <a:off x="49" y="1743"/>
              <a:ext cx="4844" cy="163"/>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dirty="0"/>
                <a:t>Develop Integrated Marketing Communications Programs</a:t>
              </a:r>
            </a:p>
          </p:txBody>
        </p:sp>
        <p:sp>
          <p:nvSpPr>
            <p:cNvPr id="38953" name="AutoShape 41"/>
            <p:cNvSpPr>
              <a:spLocks noChangeArrowheads="1"/>
            </p:cNvSpPr>
            <p:nvPr/>
          </p:nvSpPr>
          <p:spPr bwMode="auto">
            <a:xfrm>
              <a:off x="712" y="616"/>
              <a:ext cx="3605" cy="163"/>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dirty="0"/>
                <a:t> Marketing Plan</a:t>
              </a:r>
            </a:p>
          </p:txBody>
        </p:sp>
        <p:sp>
          <p:nvSpPr>
            <p:cNvPr id="38954" name="AutoShape 42"/>
            <p:cNvSpPr>
              <a:spLocks noChangeArrowheads="1"/>
            </p:cNvSpPr>
            <p:nvPr/>
          </p:nvSpPr>
          <p:spPr bwMode="auto">
            <a:xfrm>
              <a:off x="164" y="201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Advertising</a:t>
              </a:r>
            </a:p>
          </p:txBody>
        </p:sp>
        <p:sp>
          <p:nvSpPr>
            <p:cNvPr id="38955" name="AutoShape 43"/>
            <p:cNvSpPr>
              <a:spLocks noChangeArrowheads="1"/>
            </p:cNvSpPr>
            <p:nvPr/>
          </p:nvSpPr>
          <p:spPr bwMode="auto">
            <a:xfrm>
              <a:off x="1098" y="201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Sales</a:t>
              </a:r>
            </a:p>
            <a:p>
              <a:pPr algn="ctr"/>
              <a:r>
                <a:rPr lang="en-US" sz="1800"/>
                <a:t>Promotion</a:t>
              </a:r>
            </a:p>
          </p:txBody>
        </p:sp>
        <p:sp>
          <p:nvSpPr>
            <p:cNvPr id="38956" name="AutoShape 44"/>
            <p:cNvSpPr>
              <a:spLocks noChangeArrowheads="1"/>
            </p:cNvSpPr>
            <p:nvPr/>
          </p:nvSpPr>
          <p:spPr bwMode="auto">
            <a:xfrm>
              <a:off x="2033" y="201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PR/</a:t>
              </a:r>
            </a:p>
            <a:p>
              <a:pPr algn="ctr"/>
              <a:r>
                <a:rPr lang="en-US" sz="1800"/>
                <a:t>Publicity</a:t>
              </a:r>
            </a:p>
          </p:txBody>
        </p:sp>
        <p:sp>
          <p:nvSpPr>
            <p:cNvPr id="38957" name="AutoShape 45"/>
            <p:cNvSpPr>
              <a:spLocks noChangeArrowheads="1"/>
            </p:cNvSpPr>
            <p:nvPr/>
          </p:nvSpPr>
          <p:spPr bwMode="auto">
            <a:xfrm>
              <a:off x="2968" y="201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Personal</a:t>
              </a:r>
            </a:p>
            <a:p>
              <a:pPr algn="ctr"/>
              <a:r>
                <a:rPr lang="en-US" sz="1800"/>
                <a:t>Selling</a:t>
              </a:r>
            </a:p>
          </p:txBody>
        </p:sp>
        <p:sp>
          <p:nvSpPr>
            <p:cNvPr id="38958" name="AutoShape 46"/>
            <p:cNvSpPr>
              <a:spLocks noChangeArrowheads="1"/>
            </p:cNvSpPr>
            <p:nvPr/>
          </p:nvSpPr>
          <p:spPr bwMode="auto">
            <a:xfrm>
              <a:off x="3903" y="201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Direct</a:t>
              </a:r>
            </a:p>
            <a:p>
              <a:pPr algn="ctr"/>
              <a:r>
                <a:rPr lang="en-US" sz="1800"/>
                <a:t>Marketing</a:t>
              </a:r>
            </a:p>
          </p:txBody>
        </p:sp>
        <p:sp>
          <p:nvSpPr>
            <p:cNvPr id="38959" name="AutoShape 47"/>
            <p:cNvSpPr>
              <a:spLocks noChangeArrowheads="1"/>
            </p:cNvSpPr>
            <p:nvPr/>
          </p:nvSpPr>
          <p:spPr bwMode="auto">
            <a:xfrm>
              <a:off x="164" y="2531"/>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Advertising</a:t>
              </a:r>
            </a:p>
            <a:p>
              <a:pPr algn="ctr"/>
              <a:r>
                <a:rPr lang="en-US" sz="1800"/>
                <a:t>Objectives</a:t>
              </a:r>
            </a:p>
          </p:txBody>
        </p:sp>
        <p:sp>
          <p:nvSpPr>
            <p:cNvPr id="38960" name="AutoShape 48"/>
            <p:cNvSpPr>
              <a:spLocks noChangeArrowheads="1"/>
            </p:cNvSpPr>
            <p:nvPr/>
          </p:nvSpPr>
          <p:spPr bwMode="auto">
            <a:xfrm>
              <a:off x="1098" y="253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Sales</a:t>
              </a:r>
            </a:p>
            <a:p>
              <a:pPr algn="ctr">
                <a:lnSpc>
                  <a:spcPct val="75000"/>
                </a:lnSpc>
              </a:pPr>
              <a:r>
                <a:rPr lang="en-US" sz="1800"/>
                <a:t>Promotion</a:t>
              </a:r>
            </a:p>
            <a:p>
              <a:pPr algn="ctr">
                <a:lnSpc>
                  <a:spcPct val="75000"/>
                </a:lnSpc>
              </a:pPr>
              <a:r>
                <a:rPr lang="en-US" sz="1800"/>
                <a:t>Objectives</a:t>
              </a:r>
            </a:p>
          </p:txBody>
        </p:sp>
        <p:sp>
          <p:nvSpPr>
            <p:cNvPr id="38961" name="AutoShape 49"/>
            <p:cNvSpPr>
              <a:spLocks noChangeArrowheads="1"/>
            </p:cNvSpPr>
            <p:nvPr/>
          </p:nvSpPr>
          <p:spPr bwMode="auto">
            <a:xfrm>
              <a:off x="2033" y="253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PR/</a:t>
              </a:r>
            </a:p>
            <a:p>
              <a:pPr algn="ctr">
                <a:lnSpc>
                  <a:spcPct val="75000"/>
                </a:lnSpc>
              </a:pPr>
              <a:r>
                <a:rPr lang="en-US" sz="1800"/>
                <a:t>Publicity</a:t>
              </a:r>
            </a:p>
            <a:p>
              <a:pPr algn="ctr">
                <a:lnSpc>
                  <a:spcPct val="75000"/>
                </a:lnSpc>
              </a:pPr>
              <a:r>
                <a:rPr lang="en-US" sz="1800"/>
                <a:t>Objectives</a:t>
              </a:r>
            </a:p>
          </p:txBody>
        </p:sp>
        <p:sp>
          <p:nvSpPr>
            <p:cNvPr id="38962" name="AutoShape 50"/>
            <p:cNvSpPr>
              <a:spLocks noChangeArrowheads="1"/>
            </p:cNvSpPr>
            <p:nvPr/>
          </p:nvSpPr>
          <p:spPr bwMode="auto">
            <a:xfrm>
              <a:off x="2968" y="253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dirty="0"/>
                <a:t>Personal</a:t>
              </a:r>
            </a:p>
            <a:p>
              <a:pPr algn="ctr">
                <a:lnSpc>
                  <a:spcPct val="75000"/>
                </a:lnSpc>
              </a:pPr>
              <a:r>
                <a:rPr lang="en-US" sz="1800" dirty="0"/>
                <a:t>Selling</a:t>
              </a:r>
            </a:p>
            <a:p>
              <a:pPr algn="ctr">
                <a:lnSpc>
                  <a:spcPct val="75000"/>
                </a:lnSpc>
              </a:pPr>
              <a:r>
                <a:rPr lang="en-US" sz="1800" dirty="0"/>
                <a:t>Objectives</a:t>
              </a:r>
            </a:p>
          </p:txBody>
        </p:sp>
        <p:sp>
          <p:nvSpPr>
            <p:cNvPr id="38963" name="AutoShape 51"/>
            <p:cNvSpPr>
              <a:spLocks noChangeArrowheads="1"/>
            </p:cNvSpPr>
            <p:nvPr/>
          </p:nvSpPr>
          <p:spPr bwMode="auto">
            <a:xfrm>
              <a:off x="3903" y="2533"/>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Direct</a:t>
              </a:r>
            </a:p>
            <a:p>
              <a:pPr algn="ctr">
                <a:lnSpc>
                  <a:spcPct val="75000"/>
                </a:lnSpc>
              </a:pPr>
              <a:r>
                <a:rPr lang="en-US" sz="1800"/>
                <a:t>Marketing</a:t>
              </a:r>
            </a:p>
            <a:p>
              <a:pPr algn="ctr">
                <a:lnSpc>
                  <a:spcPct val="75000"/>
                </a:lnSpc>
              </a:pPr>
              <a:r>
                <a:rPr lang="en-US" sz="1800"/>
                <a:t>Objectives</a:t>
              </a:r>
            </a:p>
          </p:txBody>
        </p:sp>
        <p:sp>
          <p:nvSpPr>
            <p:cNvPr id="38964" name="AutoShape 52"/>
            <p:cNvSpPr>
              <a:spLocks noChangeArrowheads="1"/>
            </p:cNvSpPr>
            <p:nvPr/>
          </p:nvSpPr>
          <p:spPr bwMode="auto">
            <a:xfrm>
              <a:off x="164" y="3050"/>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Message</a:t>
              </a:r>
            </a:p>
            <a:p>
              <a:pPr algn="ctr"/>
              <a:r>
                <a:rPr lang="en-US" sz="1800"/>
                <a:t>Strategy</a:t>
              </a:r>
            </a:p>
          </p:txBody>
        </p:sp>
        <p:sp>
          <p:nvSpPr>
            <p:cNvPr id="38965" name="AutoShape 53"/>
            <p:cNvSpPr>
              <a:spLocks noChangeArrowheads="1"/>
            </p:cNvSpPr>
            <p:nvPr/>
          </p:nvSpPr>
          <p:spPr bwMode="auto">
            <a:xfrm>
              <a:off x="1098" y="3050"/>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Sales</a:t>
              </a:r>
            </a:p>
            <a:p>
              <a:pPr algn="ctr">
                <a:lnSpc>
                  <a:spcPct val="75000"/>
                </a:lnSpc>
              </a:pPr>
              <a:r>
                <a:rPr lang="en-US" sz="1800"/>
                <a:t>Promotion</a:t>
              </a:r>
            </a:p>
            <a:p>
              <a:pPr algn="ctr">
                <a:lnSpc>
                  <a:spcPct val="75000"/>
                </a:lnSpc>
              </a:pPr>
              <a:r>
                <a:rPr lang="en-US" sz="1800"/>
                <a:t>Strategy</a:t>
              </a:r>
            </a:p>
          </p:txBody>
        </p:sp>
        <p:sp>
          <p:nvSpPr>
            <p:cNvPr id="38966" name="AutoShape 54"/>
            <p:cNvSpPr>
              <a:spLocks noChangeArrowheads="1"/>
            </p:cNvSpPr>
            <p:nvPr/>
          </p:nvSpPr>
          <p:spPr bwMode="auto">
            <a:xfrm>
              <a:off x="2033" y="3050"/>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PR/</a:t>
              </a:r>
            </a:p>
            <a:p>
              <a:pPr algn="ctr">
                <a:lnSpc>
                  <a:spcPct val="75000"/>
                </a:lnSpc>
              </a:pPr>
              <a:r>
                <a:rPr lang="en-US" sz="1800"/>
                <a:t>Publicity</a:t>
              </a:r>
            </a:p>
            <a:p>
              <a:pPr algn="ctr">
                <a:lnSpc>
                  <a:spcPct val="75000"/>
                </a:lnSpc>
              </a:pPr>
              <a:r>
                <a:rPr lang="en-US" sz="1800"/>
                <a:t>Strategy</a:t>
              </a:r>
            </a:p>
          </p:txBody>
        </p:sp>
        <p:sp>
          <p:nvSpPr>
            <p:cNvPr id="38967" name="AutoShape 55"/>
            <p:cNvSpPr>
              <a:spLocks noChangeArrowheads="1"/>
            </p:cNvSpPr>
            <p:nvPr/>
          </p:nvSpPr>
          <p:spPr bwMode="auto">
            <a:xfrm>
              <a:off x="2968" y="3050"/>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Personal</a:t>
              </a:r>
            </a:p>
            <a:p>
              <a:pPr algn="ctr">
                <a:lnSpc>
                  <a:spcPct val="75000"/>
                </a:lnSpc>
              </a:pPr>
              <a:r>
                <a:rPr lang="en-US" sz="1800"/>
                <a:t>Selling</a:t>
              </a:r>
            </a:p>
            <a:p>
              <a:pPr algn="ctr">
                <a:lnSpc>
                  <a:spcPct val="75000"/>
                </a:lnSpc>
              </a:pPr>
              <a:r>
                <a:rPr lang="en-US" sz="1800"/>
                <a:t>Strategy</a:t>
              </a:r>
            </a:p>
          </p:txBody>
        </p:sp>
        <p:sp>
          <p:nvSpPr>
            <p:cNvPr id="38968" name="AutoShape 56"/>
            <p:cNvSpPr>
              <a:spLocks noChangeArrowheads="1"/>
            </p:cNvSpPr>
            <p:nvPr/>
          </p:nvSpPr>
          <p:spPr bwMode="auto">
            <a:xfrm>
              <a:off x="3903" y="3050"/>
              <a:ext cx="846" cy="406"/>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lnSpc>
                  <a:spcPct val="75000"/>
                </a:lnSpc>
              </a:pPr>
              <a:r>
                <a:rPr lang="en-US" sz="1800"/>
                <a:t>Direct</a:t>
              </a:r>
            </a:p>
            <a:p>
              <a:pPr algn="ctr">
                <a:lnSpc>
                  <a:spcPct val="75000"/>
                </a:lnSpc>
              </a:pPr>
              <a:r>
                <a:rPr lang="en-US" sz="1800"/>
                <a:t>Marketing</a:t>
              </a:r>
            </a:p>
            <a:p>
              <a:pPr algn="ctr">
                <a:lnSpc>
                  <a:spcPct val="75000"/>
                </a:lnSpc>
              </a:pPr>
              <a:r>
                <a:rPr lang="en-US" sz="1800"/>
                <a:t>Strategy</a:t>
              </a:r>
            </a:p>
          </p:txBody>
        </p:sp>
        <p:sp>
          <p:nvSpPr>
            <p:cNvPr id="38969" name="AutoShape 57"/>
            <p:cNvSpPr>
              <a:spLocks noChangeArrowheads="1"/>
            </p:cNvSpPr>
            <p:nvPr/>
          </p:nvSpPr>
          <p:spPr bwMode="auto">
            <a:xfrm>
              <a:off x="-169" y="3568"/>
              <a:ext cx="5237" cy="181"/>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a:t>Integration &amp; Implementation of Marketing Communications Strategies</a:t>
              </a:r>
            </a:p>
          </p:txBody>
        </p:sp>
        <p:sp>
          <p:nvSpPr>
            <p:cNvPr id="38970" name="AutoShape 58"/>
            <p:cNvSpPr>
              <a:spLocks noChangeArrowheads="1"/>
            </p:cNvSpPr>
            <p:nvPr/>
          </p:nvSpPr>
          <p:spPr bwMode="auto">
            <a:xfrm>
              <a:off x="191" y="3838"/>
              <a:ext cx="4539" cy="181"/>
            </a:xfrm>
            <a:prstGeom prst="flowChartProcess">
              <a:avLst/>
            </a:prstGeom>
            <a:solidFill>
              <a:srgbClr val="FF9933"/>
            </a:solidFill>
            <a:ln w="12700" cap="sq">
              <a:solidFill>
                <a:schemeClr val="tx1"/>
              </a:solidFill>
              <a:miter lim="800000"/>
              <a:headEnd type="none" w="sm" len="sm"/>
              <a:tailEnd type="none" w="sm" len="sm"/>
            </a:ln>
            <a:effectLst/>
          </p:spPr>
          <p:txBody>
            <a:bodyPr wrap="none" anchor="ctr"/>
            <a:lstStyle/>
            <a:p>
              <a:pPr algn="ctr"/>
              <a:r>
                <a:rPr lang="en-US" sz="1800" dirty="0"/>
                <a:t>Monitor, Evaluate &amp; Control Promotional Program</a:t>
              </a:r>
            </a:p>
          </p:txBody>
        </p:sp>
        <p:sp>
          <p:nvSpPr>
            <p:cNvPr id="38974" name="AutoShape 62"/>
            <p:cNvSpPr>
              <a:spLocks noChangeArrowheads="1"/>
            </p:cNvSpPr>
            <p:nvPr/>
          </p:nvSpPr>
          <p:spPr bwMode="auto">
            <a:xfrm flipV="1">
              <a:off x="2464" y="802"/>
              <a:ext cx="57" cy="80"/>
            </a:xfrm>
            <a:prstGeom prst="triangle">
              <a:avLst>
                <a:gd name="adj" fmla="val 50000"/>
              </a:avLst>
            </a:prstGeom>
            <a:solidFill>
              <a:schemeClr val="tx1"/>
            </a:solidFill>
            <a:ln w="12700" cap="sq">
              <a:solidFill>
                <a:schemeClr val="tx1"/>
              </a:solidFill>
              <a:miter lim="800000"/>
              <a:headEnd type="none" w="sm" len="sm"/>
              <a:tailEnd type="none" w="sm" len="sm"/>
            </a:ln>
            <a:effectLst/>
          </p:spPr>
          <p:txBody>
            <a:bodyPr rot="10800000" wrap="none" anchor="ctr"/>
            <a:lstStyle/>
            <a:p>
              <a:pPr algn="ctr"/>
              <a:endParaRPr lang="en-US" sz="1800"/>
            </a:p>
          </p:txBody>
        </p:sp>
        <p:sp>
          <p:nvSpPr>
            <p:cNvPr id="38975" name="AutoShape 63"/>
            <p:cNvSpPr>
              <a:spLocks noChangeArrowheads="1"/>
            </p:cNvSpPr>
            <p:nvPr/>
          </p:nvSpPr>
          <p:spPr bwMode="auto">
            <a:xfrm flipV="1">
              <a:off x="2464" y="1164"/>
              <a:ext cx="57" cy="80"/>
            </a:xfrm>
            <a:prstGeom prst="triangle">
              <a:avLst>
                <a:gd name="adj" fmla="val 50000"/>
              </a:avLst>
            </a:prstGeom>
            <a:solidFill>
              <a:schemeClr val="tx1"/>
            </a:solidFill>
            <a:ln w="12700" cap="sq">
              <a:solidFill>
                <a:schemeClr val="tx1"/>
              </a:solidFill>
              <a:miter lim="800000"/>
              <a:headEnd type="none" w="sm" len="sm"/>
              <a:tailEnd type="none" w="sm" len="sm"/>
            </a:ln>
            <a:effectLst/>
          </p:spPr>
          <p:txBody>
            <a:bodyPr rot="10800000" wrap="none" anchor="ctr"/>
            <a:lstStyle/>
            <a:p>
              <a:pPr algn="ctr"/>
              <a:endParaRPr lang="en-US" sz="1800"/>
            </a:p>
          </p:txBody>
        </p:sp>
        <p:sp>
          <p:nvSpPr>
            <p:cNvPr id="38977" name="AutoShape 65"/>
            <p:cNvSpPr>
              <a:spLocks noChangeArrowheads="1"/>
            </p:cNvSpPr>
            <p:nvPr/>
          </p:nvSpPr>
          <p:spPr bwMode="auto">
            <a:xfrm flipV="1">
              <a:off x="2501" y="1639"/>
              <a:ext cx="57" cy="82"/>
            </a:xfrm>
            <a:prstGeom prst="triangle">
              <a:avLst>
                <a:gd name="adj" fmla="val 50000"/>
              </a:avLst>
            </a:prstGeom>
            <a:solidFill>
              <a:schemeClr val="tx1"/>
            </a:solidFill>
            <a:ln w="12700" cap="sq">
              <a:solidFill>
                <a:schemeClr val="tx1"/>
              </a:solidFill>
              <a:miter lim="800000"/>
              <a:headEnd type="none" w="sm" len="sm"/>
              <a:tailEnd type="none" w="sm" len="sm"/>
            </a:ln>
            <a:effectLst/>
          </p:spPr>
          <p:txBody>
            <a:bodyPr rot="10800000" wrap="none" anchor="ctr"/>
            <a:lstStyle/>
            <a:p>
              <a:pPr algn="ctr"/>
              <a:endParaRPr lang="en-US" sz="1800"/>
            </a:p>
          </p:txBody>
        </p:sp>
        <p:sp>
          <p:nvSpPr>
            <p:cNvPr id="38980" name="Line 68"/>
            <p:cNvSpPr>
              <a:spLocks noChangeShapeType="1"/>
            </p:cNvSpPr>
            <p:nvPr/>
          </p:nvSpPr>
          <p:spPr bwMode="auto">
            <a:xfrm>
              <a:off x="568" y="1923"/>
              <a:ext cx="0" cy="90"/>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81" name="Line 69"/>
            <p:cNvSpPr>
              <a:spLocks noChangeShapeType="1"/>
            </p:cNvSpPr>
            <p:nvPr/>
          </p:nvSpPr>
          <p:spPr bwMode="auto">
            <a:xfrm>
              <a:off x="1499" y="1923"/>
              <a:ext cx="0" cy="90"/>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82" name="Line 70"/>
            <p:cNvSpPr>
              <a:spLocks noChangeShapeType="1"/>
            </p:cNvSpPr>
            <p:nvPr/>
          </p:nvSpPr>
          <p:spPr bwMode="auto">
            <a:xfrm>
              <a:off x="2430" y="1923"/>
              <a:ext cx="0" cy="90"/>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83" name="Line 71"/>
            <p:cNvSpPr>
              <a:spLocks noChangeShapeType="1"/>
            </p:cNvSpPr>
            <p:nvPr/>
          </p:nvSpPr>
          <p:spPr bwMode="auto">
            <a:xfrm>
              <a:off x="3361" y="1923"/>
              <a:ext cx="0" cy="90"/>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sp>
          <p:nvSpPr>
            <p:cNvPr id="38984" name="Line 72"/>
            <p:cNvSpPr>
              <a:spLocks noChangeShapeType="1"/>
            </p:cNvSpPr>
            <p:nvPr/>
          </p:nvSpPr>
          <p:spPr bwMode="auto">
            <a:xfrm>
              <a:off x="4292" y="1923"/>
              <a:ext cx="0" cy="90"/>
            </a:xfrm>
            <a:prstGeom prst="line">
              <a:avLst/>
            </a:prstGeom>
            <a:noFill/>
            <a:ln w="12700" cap="sq">
              <a:solidFill>
                <a:schemeClr val="tx1"/>
              </a:solidFill>
              <a:round/>
              <a:headEnd type="none" w="sm" len="sm"/>
              <a:tailEnd type="triangle" w="sm" len="sm"/>
            </a:ln>
            <a:effectLst/>
          </p:spPr>
          <p:txBody>
            <a:bodyPr wrap="none" anchor="ctr"/>
            <a:lstStyle/>
            <a:p>
              <a:pPr algn="ctr"/>
              <a:endParaRPr lang="en-US"/>
            </a:p>
          </p:txBody>
        </p:sp>
      </p:grpSp>
      <p:sp>
        <p:nvSpPr>
          <p:cNvPr id="39059" name="Rectangle 147"/>
          <p:cNvSpPr>
            <a:spLocks noChangeArrowheads="1"/>
          </p:cNvSpPr>
          <p:nvPr/>
        </p:nvSpPr>
        <p:spPr bwMode="auto">
          <a:xfrm>
            <a:off x="0" y="6553200"/>
            <a:ext cx="9144000" cy="152400"/>
          </a:xfrm>
          <a:prstGeom prst="rect">
            <a:avLst/>
          </a:prstGeom>
          <a:noFill/>
          <a:ln w="9525">
            <a:noFill/>
            <a:miter lim="800000"/>
            <a:headEnd/>
            <a:tailEnd/>
          </a:ln>
          <a:effectLst/>
        </p:spPr>
        <p:txBody>
          <a:bodyPr/>
          <a:lstStyle/>
          <a:p>
            <a:pPr eaLnBrk="1" hangingPunct="1"/>
            <a:r>
              <a:rPr lang="en-US" sz="900">
                <a:latin typeface="Times New Roman" charset="0"/>
                <a:cs typeface="Times New Roman" charset="0"/>
              </a:rPr>
              <a:t>© </a:t>
            </a:r>
            <a:r>
              <a:rPr lang="en-US" sz="900">
                <a:latin typeface="Times New Roman" charset="0"/>
              </a:rPr>
              <a:t>2003 McGraw-Hill Companies, Inc., McGraw-Hill/Irwin</a:t>
            </a:r>
            <a:endParaRPr lang="en-US" sz="1400">
              <a:latin typeface="Times New Roman" charset="0"/>
            </a:endParaRPr>
          </a:p>
        </p:txBody>
      </p:sp>
    </p:spTree>
  </p:cSld>
  <p:clrMapOvr>
    <a:masterClrMapping/>
  </p:clrMapOvr>
  <p:transition>
    <p:pull dir="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a:t>Push &amp; Pull Strategies</a:t>
            </a:r>
            <a:r>
              <a:rPr lang="en-US"/>
              <a:t> </a:t>
            </a:r>
          </a:p>
        </p:txBody>
      </p:sp>
      <p:pic>
        <p:nvPicPr>
          <p:cNvPr id="41988" name="Picture 4" descr="Pull"/>
          <p:cNvPicPr>
            <a:picLocks noGrp="1" noChangeAspect="1" noChangeArrowheads="1"/>
          </p:cNvPicPr>
          <p:nvPr>
            <p:ph type="body" idx="1"/>
          </p:nvPr>
        </p:nvPicPr>
        <p:blipFill>
          <a:blip r:embed="rId2"/>
          <a:srcRect/>
          <a:stretch>
            <a:fillRect/>
          </a:stretch>
        </p:blipFill>
        <p:spPr>
          <a:xfrm>
            <a:off x="228600" y="1981200"/>
            <a:ext cx="4238625" cy="4322763"/>
          </a:xfrm>
          <a:noFill/>
          <a:ln/>
        </p:spPr>
      </p:pic>
      <p:pic>
        <p:nvPicPr>
          <p:cNvPr id="41989" name="Picture 5" descr="Pushpull"/>
          <p:cNvPicPr>
            <a:picLocks noChangeAspect="1" noChangeArrowheads="1"/>
          </p:cNvPicPr>
          <p:nvPr/>
        </p:nvPicPr>
        <p:blipFill>
          <a:blip r:embed="rId3"/>
          <a:srcRect/>
          <a:stretch>
            <a:fillRect/>
          </a:stretch>
        </p:blipFill>
        <p:spPr bwMode="auto">
          <a:xfrm>
            <a:off x="4724400" y="2209800"/>
            <a:ext cx="3808413" cy="3810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distribution (Channels)</a:t>
            </a:r>
          </a:p>
        </p:txBody>
      </p:sp>
      <p:sp>
        <p:nvSpPr>
          <p:cNvPr id="3" name="Content Placeholder 2"/>
          <p:cNvSpPr>
            <a:spLocks noGrp="1"/>
          </p:cNvSpPr>
          <p:nvPr>
            <p:ph idx="1"/>
          </p:nvPr>
        </p:nvSpPr>
        <p:spPr/>
        <p:txBody>
          <a:bodyPr/>
          <a:lstStyle/>
          <a:p>
            <a:r>
              <a:rPr lang="en-US" dirty="0"/>
              <a:t>Direct distribution</a:t>
            </a:r>
          </a:p>
          <a:p>
            <a:r>
              <a:rPr lang="en-US" sz="2400" dirty="0"/>
              <a:t> It involves distributing direct from a manufacturer to the    consumer e.g. For example  Handicraft</a:t>
            </a:r>
          </a:p>
          <a:p>
            <a:pPr>
              <a:buNone/>
            </a:pPr>
            <a:endParaRPr lang="en-US" dirty="0"/>
          </a:p>
        </p:txBody>
      </p:sp>
      <p:pic>
        <p:nvPicPr>
          <p:cNvPr id="5" name="Picture 6" descr="direct"/>
          <p:cNvPicPr>
            <a:picLocks noChangeAspect="1" noChangeArrowheads="1"/>
          </p:cNvPicPr>
          <p:nvPr/>
        </p:nvPicPr>
        <p:blipFill>
          <a:blip r:embed="rId2"/>
          <a:srcRect/>
          <a:stretch>
            <a:fillRect/>
          </a:stretch>
        </p:blipFill>
        <p:spPr bwMode="auto">
          <a:xfrm>
            <a:off x="3276600" y="3048000"/>
            <a:ext cx="3429000" cy="3505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Methods of distribution (Channels)</a:t>
            </a:r>
          </a:p>
        </p:txBody>
      </p:sp>
      <p:sp>
        <p:nvSpPr>
          <p:cNvPr id="3" name="Content Placeholder 2"/>
          <p:cNvSpPr>
            <a:spLocks noGrp="1"/>
          </p:cNvSpPr>
          <p:nvPr>
            <p:ph idx="1"/>
          </p:nvPr>
        </p:nvSpPr>
        <p:spPr/>
        <p:txBody>
          <a:bodyPr/>
          <a:lstStyle/>
          <a:p>
            <a:r>
              <a:rPr lang="en-US" dirty="0"/>
              <a:t> Indirect distribution </a:t>
            </a:r>
          </a:p>
          <a:p>
            <a:r>
              <a:rPr lang="en-US" sz="2400" dirty="0"/>
              <a:t>It involves distributing product by the use of an intermediary.</a:t>
            </a:r>
          </a:p>
          <a:p>
            <a:endParaRPr lang="en-US" sz="2400" dirty="0"/>
          </a:p>
        </p:txBody>
      </p:sp>
      <p:pic>
        <p:nvPicPr>
          <p:cNvPr id="4" name="Picture 4" descr="indirect"/>
          <p:cNvPicPr>
            <a:picLocks noChangeAspect="1" noChangeArrowheads="1"/>
          </p:cNvPicPr>
          <p:nvPr/>
        </p:nvPicPr>
        <p:blipFill>
          <a:blip r:embed="rId2"/>
          <a:srcRect/>
          <a:stretch>
            <a:fillRect/>
          </a:stretch>
        </p:blipFill>
        <p:spPr bwMode="auto">
          <a:xfrm>
            <a:off x="2667000" y="2923360"/>
            <a:ext cx="4443801" cy="370604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of channels of distributions</a:t>
            </a:r>
          </a:p>
        </p:txBody>
      </p:sp>
      <p:sp>
        <p:nvSpPr>
          <p:cNvPr id="3" name="Content Placeholder 2"/>
          <p:cNvSpPr>
            <a:spLocks noGrp="1"/>
          </p:cNvSpPr>
          <p:nvPr>
            <p:ph idx="1"/>
          </p:nvPr>
        </p:nvSpPr>
        <p:spPr/>
        <p:txBody>
          <a:bodyPr/>
          <a:lstStyle/>
          <a:p>
            <a:r>
              <a:rPr lang="en-US" sz="2800" dirty="0"/>
              <a:t>Possession transfer </a:t>
            </a:r>
          </a:p>
          <a:p>
            <a:r>
              <a:rPr lang="en-US" sz="2800" dirty="0"/>
              <a:t>Ownership transfer</a:t>
            </a:r>
          </a:p>
          <a:p>
            <a:r>
              <a:rPr lang="en-US" sz="2800" dirty="0"/>
              <a:t>Financial flow  </a:t>
            </a:r>
          </a:p>
          <a:p>
            <a:r>
              <a:rPr lang="en-US" sz="2800" dirty="0"/>
              <a:t>Risk flow</a:t>
            </a:r>
          </a:p>
          <a:p>
            <a:r>
              <a:rPr lang="en-US" sz="2800" dirty="0"/>
              <a:t>Facilitating the exchange process</a:t>
            </a:r>
          </a:p>
          <a:p>
            <a:r>
              <a:rPr lang="en-US" sz="2800" dirty="0"/>
              <a:t>Matching buyer and seller</a:t>
            </a:r>
          </a:p>
          <a:p>
            <a:r>
              <a:rPr lang="en-US" sz="2800" dirty="0"/>
              <a:t>Providing customer service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strategies </a:t>
            </a:r>
          </a:p>
        </p:txBody>
      </p:sp>
      <p:sp>
        <p:nvSpPr>
          <p:cNvPr id="3" name="Content Placeholder 2"/>
          <p:cNvSpPr>
            <a:spLocks noGrp="1"/>
          </p:cNvSpPr>
          <p:nvPr>
            <p:ph idx="1"/>
          </p:nvPr>
        </p:nvSpPr>
        <p:spPr/>
        <p:txBody>
          <a:bodyPr/>
          <a:lstStyle/>
          <a:p>
            <a:r>
              <a:rPr lang="en-US" dirty="0"/>
              <a:t>Intensive distribution</a:t>
            </a:r>
          </a:p>
          <a:p>
            <a:r>
              <a:rPr lang="en-US" sz="2400" dirty="0"/>
              <a:t>Manufacturer try to distribute his product through as many outlet as possible </a:t>
            </a:r>
          </a:p>
          <a:p>
            <a:r>
              <a:rPr lang="en-US" sz="2400" dirty="0"/>
              <a:t>This is applicable to low involvement products</a:t>
            </a:r>
          </a:p>
          <a:p>
            <a:r>
              <a:rPr lang="en-US" sz="2400" dirty="0"/>
              <a:t>Soaps, biscuits, toothpaste </a:t>
            </a:r>
          </a:p>
          <a:p>
            <a:endParaRPr lang="en-US" sz="2400"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strategies</a:t>
            </a:r>
          </a:p>
        </p:txBody>
      </p:sp>
      <p:sp>
        <p:nvSpPr>
          <p:cNvPr id="3" name="Content Placeholder 2"/>
          <p:cNvSpPr>
            <a:spLocks noGrp="1"/>
          </p:cNvSpPr>
          <p:nvPr>
            <p:ph idx="1"/>
          </p:nvPr>
        </p:nvSpPr>
        <p:spPr/>
        <p:txBody>
          <a:bodyPr/>
          <a:lstStyle/>
          <a:p>
            <a:r>
              <a:rPr lang="en-US" dirty="0"/>
              <a:t>Exclusive distribution </a:t>
            </a:r>
          </a:p>
          <a:p>
            <a:r>
              <a:rPr lang="en-US" sz="2400" dirty="0"/>
              <a:t>It involves limiting distribution to a single outlet</a:t>
            </a:r>
          </a:p>
          <a:p>
            <a:r>
              <a:rPr lang="en-US" sz="2400" dirty="0"/>
              <a:t> This is done to deliver maximum service quality to the consumers</a:t>
            </a:r>
          </a:p>
          <a:p>
            <a:r>
              <a:rPr lang="en-US" sz="2400" dirty="0"/>
              <a:t>The product is usually highly priced</a:t>
            </a:r>
          </a:p>
          <a:p>
            <a:r>
              <a:rPr lang="en-US" sz="2400" dirty="0"/>
              <a:t>Here distributors cannot sell competitor’s products</a:t>
            </a:r>
          </a:p>
          <a:p>
            <a:r>
              <a:rPr lang="en-US" sz="2400" dirty="0"/>
              <a:t>Automobiles</a:t>
            </a:r>
          </a:p>
          <a:p>
            <a:endParaRPr lang="en-US" sz="2400" dirty="0"/>
          </a:p>
          <a:p>
            <a:pPr>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strategies</a:t>
            </a:r>
            <a:endParaRPr lang="en-US" b="1" dirty="0"/>
          </a:p>
        </p:txBody>
      </p:sp>
      <p:sp>
        <p:nvSpPr>
          <p:cNvPr id="3" name="Content Placeholder 2"/>
          <p:cNvSpPr>
            <a:spLocks noGrp="1"/>
          </p:cNvSpPr>
          <p:nvPr>
            <p:ph idx="1"/>
          </p:nvPr>
        </p:nvSpPr>
        <p:spPr/>
        <p:txBody>
          <a:bodyPr/>
          <a:lstStyle/>
          <a:p>
            <a:r>
              <a:rPr lang="en-US" dirty="0"/>
              <a:t>Selective distribution</a:t>
            </a:r>
          </a:p>
          <a:p>
            <a:r>
              <a:rPr lang="en-US" sz="2400" dirty="0"/>
              <a:t>This falls between intensive distribution and exclusive distribution</a:t>
            </a:r>
          </a:p>
          <a:p>
            <a:pPr marL="0" indent="0">
              <a:buNone/>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Channel conflicts</a:t>
            </a:r>
          </a:p>
        </p:txBody>
      </p:sp>
      <p:sp>
        <p:nvSpPr>
          <p:cNvPr id="3" name="Content Placeholder 2"/>
          <p:cNvSpPr>
            <a:spLocks noGrp="1"/>
          </p:cNvSpPr>
          <p:nvPr>
            <p:ph idx="1"/>
          </p:nvPr>
        </p:nvSpPr>
        <p:spPr/>
        <p:txBody>
          <a:bodyPr/>
          <a:lstStyle/>
          <a:p>
            <a:r>
              <a:rPr lang="en-US" sz="2800" dirty="0"/>
              <a:t>Organizations like to control the business suppliers &amp; distributor </a:t>
            </a:r>
          </a:p>
          <a:p>
            <a:r>
              <a:rPr lang="en-US" sz="2800" dirty="0"/>
              <a:t>But they cannot control them because  of limited time, money and other resource</a:t>
            </a:r>
          </a:p>
          <a:p>
            <a:r>
              <a:rPr lang="en-US" sz="2800" dirty="0"/>
              <a:t>Hence they try to form relationship with them</a:t>
            </a:r>
          </a:p>
          <a:p>
            <a:r>
              <a:rPr lang="en-US" sz="2800" dirty="0"/>
              <a:t>But when they are not able to form relationship then conflict starts in them</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833</TotalTime>
  <Words>932</Words>
  <Application>Microsoft Office PowerPoint</Application>
  <PresentationFormat>On-screen Show (4:3)</PresentationFormat>
  <Paragraphs>156</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Times New Roman</vt:lpstr>
      <vt:lpstr>Office Theme</vt:lpstr>
      <vt:lpstr>Distribution </vt:lpstr>
      <vt:lpstr>Place </vt:lpstr>
      <vt:lpstr>Methods of distribution (Channels)</vt:lpstr>
      <vt:lpstr>Methods of distribution (Channels)</vt:lpstr>
      <vt:lpstr>Functions of channels of distributions</vt:lpstr>
      <vt:lpstr>Distribution strategies </vt:lpstr>
      <vt:lpstr>Distribution strategies</vt:lpstr>
      <vt:lpstr>Distribution strategies</vt:lpstr>
      <vt:lpstr>Channel conflicts</vt:lpstr>
      <vt:lpstr>Types of channel conflict</vt:lpstr>
      <vt:lpstr>Logistics  </vt:lpstr>
      <vt:lpstr>Factors determining  choice of channel of distribution</vt:lpstr>
      <vt:lpstr>PowerPoint Presentation</vt:lpstr>
      <vt:lpstr>Promotions </vt:lpstr>
      <vt:lpstr>Communication process </vt:lpstr>
      <vt:lpstr>Promotion tools</vt:lpstr>
      <vt:lpstr>Advertising</vt:lpstr>
      <vt:lpstr>Sale promotions</vt:lpstr>
      <vt:lpstr>Publicity  </vt:lpstr>
      <vt:lpstr>Public relations </vt:lpstr>
      <vt:lpstr>Personal selling</vt:lpstr>
      <vt:lpstr>Direct marketing</vt:lpstr>
      <vt:lpstr>Integrated Marketing Communications Planning Model</vt:lpstr>
      <vt:lpstr>Push &amp; Pull Strategies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management</dc:title>
  <dc:creator>dinesh</dc:creator>
  <cp:lastModifiedBy>dinesh sonkul</cp:lastModifiedBy>
  <cp:revision>97</cp:revision>
  <dcterms:created xsi:type="dcterms:W3CDTF">2006-08-16T00:00:00Z</dcterms:created>
  <dcterms:modified xsi:type="dcterms:W3CDTF">2023-01-03T06:13:36Z</dcterms:modified>
</cp:coreProperties>
</file>