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27"/>
  </p:notesMasterIdLst>
  <p:sldIdLst>
    <p:sldId id="256" r:id="rId2"/>
    <p:sldId id="325" r:id="rId3"/>
    <p:sldId id="324" r:id="rId4"/>
    <p:sldId id="260" r:id="rId5"/>
    <p:sldId id="262" r:id="rId6"/>
    <p:sldId id="268" r:id="rId7"/>
    <p:sldId id="286" r:id="rId8"/>
    <p:sldId id="269" r:id="rId9"/>
    <p:sldId id="273" r:id="rId10"/>
    <p:sldId id="276" r:id="rId11"/>
    <p:sldId id="298" r:id="rId12"/>
    <p:sldId id="299" r:id="rId13"/>
    <p:sldId id="300" r:id="rId14"/>
    <p:sldId id="301" r:id="rId15"/>
    <p:sldId id="310" r:id="rId16"/>
    <p:sldId id="302" r:id="rId17"/>
    <p:sldId id="320" r:id="rId18"/>
    <p:sldId id="321" r:id="rId19"/>
    <p:sldId id="311" r:id="rId20"/>
    <p:sldId id="322" r:id="rId21"/>
    <p:sldId id="323" r:id="rId22"/>
    <p:sldId id="280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B0D6B9-6294-433A-8E75-42DE30BEAE33}" type="datetimeFigureOut">
              <a:rPr lang="en-US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7C50850-9F72-4FE0-BA8E-71681F392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11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C50850-9F72-4FE0-BA8E-71681F392D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812454-EC70-486A-88AB-C050133052AD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CE7664D-6C20-49F7-B543-05E05B02DE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09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FE930F-7F88-41A7-A582-CAF2310CB2BD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5A805B-39F9-4194-915A-1385C9B0C1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3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ECFA28-38AA-4C14-B8F1-913D7DE0DDB0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231E91-D9C3-45B8-A800-AA89A1D19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7C01E-B69E-4C9D-BC6F-7154021BFFDF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4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E366A7-D3A5-4DB6-A1E1-EDB70E6235B5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09ED6-E806-4F78-A19C-EE2C229888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34FAF0-D950-4477-BE8F-7B24F6F344F9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D1EA94-91FE-47EF-BFE1-6C60724E6C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8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DEB98-5226-45E9-ADBE-E33C33850E25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B2FCD-75DB-4624-A582-860B20733D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40993A-B365-4B54-9C73-1F1711198C2D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45E355-D6B7-40DB-9D03-4736A4925B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77E8FE-5525-413B-BB4E-0292D81121E0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64EF0-A057-4223-9DC8-B23486C14D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261EC-8068-485B-A2AD-30E6F29ED7E2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77EEC-C7A9-460C-9AE2-32FE1CF460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3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4056C3-A8CE-4B83-BD19-FDDB9F21E304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F48AF-15F0-4AA7-8B73-039CF022DB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95798D6-8C05-47A6-BE43-C51F519BADE7}" type="datetime1">
              <a:rPr lang="en-US" smtClean="0"/>
              <a:pPr>
                <a:defRPr/>
              </a:pPr>
              <a:t>12/13/2022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5DBE62F-67DF-4658-AC31-F2BE55581C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114800"/>
            <a:ext cx="7772400" cy="1828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Segmentation ,Targeting </a:t>
            </a:r>
            <a:br>
              <a:rPr lang="en-US" sz="40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Positioning &amp; Differentiation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CE00E-D157-40FA-B1DF-5538EB0A619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543800" cy="1096962"/>
          </a:xfrm>
        </p:spPr>
        <p:txBody>
          <a:bodyPr/>
          <a:lstStyle/>
          <a:p>
            <a:pPr eaLnBrk="1" hangingPunct="1"/>
            <a:r>
              <a:rPr lang="en-US" dirty="0"/>
              <a:t>Targeting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2057399"/>
          </a:xfrm>
        </p:spPr>
        <p:txBody>
          <a:bodyPr/>
          <a:lstStyle/>
          <a:p>
            <a:r>
              <a:rPr lang="en-US" sz="2800" dirty="0"/>
              <a:t>Here marketer focuses his attention on targeting the selected segment that is relevant to his product and likely to respond positively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6A2E2-A724-42CC-9881-C8336C9CF62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Attractiveness of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sz="2800" dirty="0"/>
              <a:t>Size of the segment </a:t>
            </a:r>
          </a:p>
          <a:p>
            <a:r>
              <a:rPr lang="en-US" sz="2800" dirty="0"/>
              <a:t>Growth rate of the segment</a:t>
            </a:r>
          </a:p>
          <a:p>
            <a:r>
              <a:rPr lang="en-US" sz="2800" dirty="0"/>
              <a:t>Threat of substitute</a:t>
            </a:r>
          </a:p>
          <a:p>
            <a:r>
              <a:rPr lang="en-US" sz="2800" dirty="0"/>
              <a:t>Bargaining  power  buyer </a:t>
            </a:r>
          </a:p>
          <a:p>
            <a:r>
              <a:rPr lang="en-US" sz="2800" dirty="0"/>
              <a:t>Bargaining of supplier   </a:t>
            </a:r>
          </a:p>
          <a:p>
            <a:r>
              <a:rPr lang="en-US" sz="2800" dirty="0"/>
              <a:t>Required market share to get break even</a:t>
            </a:r>
          </a:p>
          <a:p>
            <a:r>
              <a:rPr lang="en-US" sz="2800" dirty="0"/>
              <a:t>Expected profit margin for that segment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strategies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Undifferentiated targeting 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In this strategy, the whole target market is treated as one and it is considered that there are no market segments that show uncommon needs. The company believes on </a:t>
            </a:r>
            <a:r>
              <a:rPr lang="en-US" sz="2400" b="1" dirty="0"/>
              <a:t>‘one product-all segments strategy’ </a:t>
            </a:r>
          </a:p>
          <a:p>
            <a:r>
              <a:rPr lang="en-US" sz="2400" dirty="0"/>
              <a:t>For example, Coca Cola sells </a:t>
            </a:r>
            <a:r>
              <a:rPr lang="en-US" sz="2400" dirty="0" err="1"/>
              <a:t>Maaza</a:t>
            </a:r>
            <a:r>
              <a:rPr lang="en-US" sz="2400" dirty="0"/>
              <a:t>, </a:t>
            </a:r>
            <a:r>
              <a:rPr lang="en-US" sz="2400" dirty="0" err="1"/>
              <a:t>Mirinda</a:t>
            </a:r>
            <a:r>
              <a:rPr lang="en-US" sz="2400" dirty="0"/>
              <a:t>, etc. and does not differentiate between the target audience</a:t>
            </a:r>
            <a:r>
              <a:rPr lang="en-US" sz="2800" dirty="0"/>
              <a:t>.</a:t>
            </a:r>
          </a:p>
          <a:p>
            <a:pPr marL="34290" indent="0">
              <a:buNone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27" name="Picture 3" descr="C:\Documents and Settings\Administrator\Desktop\peps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</p:spPr>
      </p:pic>
      <p:pic>
        <p:nvPicPr>
          <p:cNvPr id="1028" name="Picture 4" descr="C:\Documents and Settings\Administrator\Desktop\peps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strategies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Differentiated targeting 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  <a:r>
              <a:rPr lang="en-US" sz="2800" dirty="0"/>
              <a:t> In this marketing strategy the company divides the market into segments and uses different product for each segment. This strategy is used by Hindustan Unilever which sells soaps like Lifebuoy, </a:t>
            </a:r>
            <a:r>
              <a:rPr lang="en-US" sz="2800" dirty="0" err="1"/>
              <a:t>Lux</a:t>
            </a:r>
            <a:r>
              <a:rPr lang="en-US" sz="2800" dirty="0"/>
              <a:t>, </a:t>
            </a:r>
            <a:r>
              <a:rPr lang="en-US" sz="2800" dirty="0" err="1"/>
              <a:t>Rexona</a:t>
            </a:r>
            <a:r>
              <a:rPr lang="en-US" sz="2800" dirty="0"/>
              <a:t>, </a:t>
            </a:r>
            <a:r>
              <a:rPr lang="en-US" sz="2800" dirty="0" err="1"/>
              <a:t>Liril</a:t>
            </a:r>
            <a:r>
              <a:rPr lang="en-US" sz="2800" dirty="0"/>
              <a:t>, Pears, Dove etc. and each has its own market.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strategies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Concentrated targeting </a:t>
            </a:r>
            <a:r>
              <a:rPr lang="en-US" sz="3600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In this marketing strategy the company follows ‘one product one segment policy’. For example SKF Bearings produces bearings  all types of automotives.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Process by which companies make consumer perceive their product different from competitors product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differentiation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Here companies play with physical attribute of the products and try make it different  from competitor’s product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sz="3200" dirty="0"/>
              <a:t>Product differentiation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800" b="1" dirty="0"/>
              <a:t>Product form</a:t>
            </a:r>
            <a:endParaRPr lang="en-US" sz="1800" dirty="0"/>
          </a:p>
          <a:p>
            <a:r>
              <a:rPr lang="en-US" sz="1800" dirty="0"/>
              <a:t>Medicine can be in tablet , injection ,syrup form</a:t>
            </a:r>
          </a:p>
          <a:p>
            <a:r>
              <a:rPr lang="en-US" sz="1800" dirty="0"/>
              <a:t>HUL’s </a:t>
            </a:r>
            <a:r>
              <a:rPr lang="en-US" sz="1800" dirty="0" err="1"/>
              <a:t>Lux</a:t>
            </a:r>
            <a:r>
              <a:rPr lang="en-US" sz="1800" dirty="0"/>
              <a:t> soap is available in cake form as well as liquid form</a:t>
            </a:r>
          </a:p>
          <a:p>
            <a:r>
              <a:rPr lang="en-US" sz="1800" dirty="0"/>
              <a:t>VIM dish cleaner  is available in bar as well as liquid form</a:t>
            </a:r>
          </a:p>
          <a:p>
            <a:r>
              <a:rPr lang="en-US" sz="2800" b="1" dirty="0"/>
              <a:t>Design </a:t>
            </a:r>
          </a:p>
          <a:p>
            <a:r>
              <a:rPr lang="en-US" sz="1800" dirty="0"/>
              <a:t>Good design takes care of functionality as well as aesthetic value of the product and makes product unique </a:t>
            </a:r>
          </a:p>
          <a:p>
            <a:r>
              <a:rPr lang="en-US" sz="1800" dirty="0"/>
              <a:t>Sony products are famous for its design  </a:t>
            </a:r>
          </a:p>
          <a:p>
            <a:r>
              <a:rPr lang="en-US" sz="2800" b="1" dirty="0"/>
              <a:t>Features  </a:t>
            </a:r>
          </a:p>
          <a:p>
            <a:r>
              <a:rPr lang="en-US" sz="1800" dirty="0"/>
              <a:t>These days firms differentiate their product by adding new features to it</a:t>
            </a:r>
          </a:p>
          <a:p>
            <a:r>
              <a:rPr lang="en-US" sz="1800" dirty="0"/>
              <a:t>For this company has to pay lot of attention on research &amp; development </a:t>
            </a:r>
          </a:p>
          <a:p>
            <a:r>
              <a:rPr lang="en-US" sz="1800" dirty="0"/>
              <a:t>TV ( LCD, LED. Full HD, USB drive, etc.)</a:t>
            </a:r>
          </a:p>
          <a:p>
            <a:r>
              <a:rPr lang="en-US" sz="1800" dirty="0"/>
              <a:t>Mobiles ( Bluetooth, touch screen, Higher memory etc)</a:t>
            </a:r>
          </a:p>
          <a:p>
            <a:endParaRPr lang="en-US" sz="2800" b="1" dirty="0"/>
          </a:p>
          <a:p>
            <a:endParaRPr lang="en-US" sz="2800" b="1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Product differentiation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b="1" dirty="0"/>
              <a:t>Size of package</a:t>
            </a:r>
          </a:p>
          <a:p>
            <a:r>
              <a:rPr lang="en-US" sz="2400" dirty="0"/>
              <a:t>Firm can differentiate their product by changing size and weight of the product </a:t>
            </a:r>
          </a:p>
          <a:p>
            <a:r>
              <a:rPr lang="en-US" sz="2400" b="1" dirty="0"/>
              <a:t>Product quality</a:t>
            </a:r>
            <a:endParaRPr lang="en-US" sz="2400" dirty="0"/>
          </a:p>
          <a:p>
            <a:r>
              <a:rPr lang="en-US" sz="2400" dirty="0"/>
              <a:t>Product quality has to be very superior which makes product highly differentiated  </a:t>
            </a:r>
          </a:p>
          <a:p>
            <a:r>
              <a:rPr lang="en-US" sz="2400" dirty="0"/>
              <a:t>Quality generates brand loyalty </a:t>
            </a:r>
          </a:p>
          <a:p>
            <a:r>
              <a:rPr lang="en-US" sz="2400" b="1" dirty="0"/>
              <a:t>Durability</a:t>
            </a:r>
          </a:p>
          <a:p>
            <a:r>
              <a:rPr lang="en-US" sz="2400" dirty="0"/>
              <a:t>If product is durable people don’t mind paying premium for the product.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differentiation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times it is very difficulty to differentiate product on physical attributes . Computer,  industrial goods</a:t>
            </a:r>
          </a:p>
          <a:p>
            <a:r>
              <a:rPr lang="en-US" dirty="0"/>
              <a:t>Product features are very susceptible to imitation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8DE8-E7E3-CAA8-E61E-9CDB2C5D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ED90-396C-82FF-AE86-F36C3313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marketing? </a:t>
            </a:r>
          </a:p>
          <a:p>
            <a:r>
              <a:rPr lang="en-US" sz="3200" dirty="0"/>
              <a:t>What is need ?</a:t>
            </a:r>
          </a:p>
          <a:p>
            <a:r>
              <a:rPr lang="en-US" sz="3200" dirty="0"/>
              <a:t>What is want?</a:t>
            </a:r>
          </a:p>
          <a:p>
            <a:r>
              <a:rPr lang="en-US" sz="3200" dirty="0"/>
              <a:t>What is demand?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A8C6E-2080-56EC-5529-BB67D7BD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4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differentiation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364163"/>
          </a:xfrm>
        </p:spPr>
        <p:txBody>
          <a:bodyPr>
            <a:normAutofit/>
          </a:bodyPr>
          <a:lstStyle/>
          <a:p>
            <a:r>
              <a:rPr lang="en-US" sz="2800" b="1" dirty="0"/>
              <a:t>Ordering ease</a:t>
            </a:r>
          </a:p>
          <a:p>
            <a:r>
              <a:rPr lang="en-US" sz="1800" dirty="0"/>
              <a:t>It refers to ease with which customer can place his order</a:t>
            </a:r>
          </a:p>
          <a:p>
            <a:r>
              <a:rPr lang="en-US" sz="1800" dirty="0"/>
              <a:t>Amazon, </a:t>
            </a:r>
            <a:r>
              <a:rPr lang="en-US" sz="1800" dirty="0" err="1"/>
              <a:t>flipkart</a:t>
            </a:r>
            <a:endParaRPr lang="en-US" dirty="0"/>
          </a:p>
          <a:p>
            <a:r>
              <a:rPr lang="en-US" sz="2800" b="1" dirty="0"/>
              <a:t>Delivery </a:t>
            </a:r>
          </a:p>
          <a:p>
            <a:r>
              <a:rPr lang="en-US" sz="1800" dirty="0"/>
              <a:t>This refers to how well and quickly product is delivered to the customer </a:t>
            </a:r>
          </a:p>
          <a:p>
            <a:r>
              <a:rPr lang="en-US" sz="1800" dirty="0" err="1"/>
              <a:t>Dunzo</a:t>
            </a:r>
            <a:r>
              <a:rPr lang="en-US" sz="1800" dirty="0"/>
              <a:t> , Domino pizza</a:t>
            </a:r>
          </a:p>
          <a:p>
            <a:r>
              <a:rPr lang="en-US" sz="2800" b="1" dirty="0"/>
              <a:t>Installation &amp; demo</a:t>
            </a:r>
          </a:p>
          <a:p>
            <a:r>
              <a:rPr lang="en-US" sz="1800" dirty="0"/>
              <a:t>Installation play very important role in industrial as well as consumer product </a:t>
            </a:r>
          </a:p>
          <a:p>
            <a:r>
              <a:rPr lang="en-US" sz="1800" dirty="0"/>
              <a:t>DTH connection, and all industrial equipments </a:t>
            </a:r>
          </a:p>
          <a:p>
            <a:r>
              <a:rPr lang="en-US" sz="2800" b="1" dirty="0"/>
              <a:t>Guarantee and warrantee</a:t>
            </a:r>
          </a:p>
          <a:p>
            <a:r>
              <a:rPr lang="en-US" sz="1800" dirty="0"/>
              <a:t>Guarantee &amp; warrantees can be very differentiator     </a:t>
            </a:r>
          </a:p>
          <a:p>
            <a:pPr marL="34290" indent="0">
              <a:buNone/>
            </a:pPr>
            <a:endParaRPr lang="en-US" sz="1800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Service differentiation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sz="2800" b="1" dirty="0"/>
              <a:t>Financial assistance</a:t>
            </a:r>
          </a:p>
          <a:p>
            <a:r>
              <a:rPr lang="en-US" sz="1800" b="1" dirty="0"/>
              <a:t> </a:t>
            </a:r>
            <a:r>
              <a:rPr lang="en-US" sz="1800" dirty="0"/>
              <a:t>It can be big differentiator</a:t>
            </a:r>
          </a:p>
          <a:p>
            <a:r>
              <a:rPr lang="en-US" sz="1800" dirty="0"/>
              <a:t>Housing , consumer durable ,vehicle  </a:t>
            </a:r>
          </a:p>
          <a:p>
            <a:endParaRPr lang="en-US" sz="1800" dirty="0"/>
          </a:p>
          <a:p>
            <a:r>
              <a:rPr lang="en-US" sz="2800" b="1" dirty="0"/>
              <a:t>Maintenance and repair</a:t>
            </a:r>
          </a:p>
          <a:p>
            <a:r>
              <a:rPr lang="en-US" sz="1800" dirty="0"/>
              <a:t>Companies provide maintenance and repair for their product and services </a:t>
            </a:r>
          </a:p>
          <a:p>
            <a:pPr>
              <a:buNone/>
            </a:pPr>
            <a:endParaRPr lang="en-US" sz="1800" dirty="0"/>
          </a:p>
          <a:p>
            <a:r>
              <a:rPr lang="en-US" sz="2800" b="1" dirty="0"/>
              <a:t>Disposal</a:t>
            </a:r>
          </a:p>
          <a:p>
            <a:r>
              <a:rPr lang="en-US" sz="1800" dirty="0"/>
              <a:t>Companies can also differentiate their product on disposal facility</a:t>
            </a:r>
          </a:p>
          <a:p>
            <a:r>
              <a:rPr lang="en-US" sz="1800" dirty="0"/>
              <a:t>“</a:t>
            </a:r>
            <a:r>
              <a:rPr lang="en-US" sz="1800" dirty="0" err="1"/>
              <a:t>Purand</a:t>
            </a:r>
            <a:r>
              <a:rPr lang="en-US" sz="1800" dirty="0"/>
              <a:t> do </a:t>
            </a:r>
            <a:r>
              <a:rPr lang="en-US" sz="1800" dirty="0" err="1"/>
              <a:t>naya</a:t>
            </a:r>
            <a:r>
              <a:rPr lang="en-US" sz="1800" dirty="0"/>
              <a:t> lo” </a:t>
            </a:r>
          </a:p>
          <a:p>
            <a:endParaRPr lang="en-US" sz="2800" b="1" dirty="0"/>
          </a:p>
          <a:p>
            <a:endParaRPr lang="en-US" sz="1800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1800" dirty="0"/>
          </a:p>
          <a:p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pPr eaLnBrk="1" hangingPunct="1"/>
            <a:r>
              <a:rPr lang="en-US" dirty="0"/>
              <a:t>Market Positioning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algn="just" eaLnBrk="1" hangingPunct="1"/>
            <a:r>
              <a:rPr lang="en-US" sz="2400" dirty="0"/>
              <a:t>In positioning marketer plays with mind of the customer </a:t>
            </a:r>
          </a:p>
          <a:p>
            <a:pPr algn="just" eaLnBrk="1" hangingPunct="1"/>
            <a:r>
              <a:rPr lang="en-US" sz="2400" dirty="0"/>
              <a:t>Product positioning is process of undertaking all activities which will create image of the product in the minds of the  customer in comparison    to the competitor’s product </a:t>
            </a:r>
          </a:p>
          <a:p>
            <a:pPr marL="34290" indent="0" algn="just" eaLnBrk="1" hangingPunct="1">
              <a:buNone/>
            </a:pPr>
            <a:endParaRPr lang="en-US" sz="2400" dirty="0"/>
          </a:p>
          <a:p>
            <a:pPr algn="just" eaLnBrk="1" hangingPunct="1"/>
            <a:endParaRPr lang="en-US" sz="1800" dirty="0"/>
          </a:p>
          <a:p>
            <a:pPr eaLnBrk="1" hangingPunct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392DD-B07D-4688-9D56-3FD18783CF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200" b="1" dirty="0"/>
              <a:t>The four major positioning errors that a company must avoid are</a:t>
            </a:r>
            <a:endParaRPr lang="en-US" sz="22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/>
              <a:t>Under positioning</a:t>
            </a:r>
            <a:r>
              <a:rPr lang="en-US" sz="2200" dirty="0"/>
              <a:t>: Some companies find that buyers have only an unclear idea of the brand.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/>
              <a:t>Over positioning</a:t>
            </a:r>
            <a:r>
              <a:rPr lang="en-US" sz="2200" dirty="0"/>
              <a:t>: Buyers have very narrow image of the brand.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200" dirty="0"/>
              <a:t>     Example . </a:t>
            </a:r>
            <a:r>
              <a:rPr lang="en-US" sz="2200" dirty="0" err="1"/>
              <a:t>Tanishq</a:t>
            </a:r>
            <a:r>
              <a:rPr lang="en-US" sz="2200" dirty="0"/>
              <a:t> , </a:t>
            </a:r>
            <a:r>
              <a:rPr lang="en-US" sz="2200" dirty="0" err="1"/>
              <a:t>Aaua</a:t>
            </a:r>
            <a:r>
              <a:rPr lang="en-US" sz="2200" dirty="0"/>
              <a:t> Sure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/>
              <a:t>Confused positioning</a:t>
            </a:r>
            <a:r>
              <a:rPr lang="en-US" sz="2200" dirty="0"/>
              <a:t>: Buyers have confused image of the brand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r>
              <a:rPr lang="en-US" sz="2200" dirty="0"/>
              <a:t>      Example : Pepsi once introduced  Clear Pepsi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/>
              <a:t>Doubtful positioning</a:t>
            </a:r>
            <a:r>
              <a:rPr lang="en-US" sz="2200" dirty="0"/>
              <a:t>: Buyers do not easily believe the claims made by brands about the product’s features, price or manufacturer. </a:t>
            </a:r>
          </a:p>
          <a:p>
            <a:pPr algn="just" fontAlgn="auto">
              <a:spcAft>
                <a:spcPts val="0"/>
              </a:spcAft>
              <a:buNone/>
              <a:defRPr/>
            </a:pPr>
            <a:r>
              <a:rPr lang="en-US" sz="2200" dirty="0"/>
              <a:t>      Example: Tele shopping product like slimming tea, hair oil, All New Mobile handset companies like, </a:t>
            </a:r>
            <a:r>
              <a:rPr lang="en-US" sz="2200" dirty="0" err="1"/>
              <a:t>maxx</a:t>
            </a:r>
            <a:r>
              <a:rPr lang="en-US" sz="2200" dirty="0"/>
              <a:t>, </a:t>
            </a:r>
            <a:r>
              <a:rPr lang="en-US" sz="2200" dirty="0" err="1"/>
              <a:t>karbon</a:t>
            </a:r>
            <a:r>
              <a:rPr lang="en-US" sz="2200" dirty="0"/>
              <a:t>, </a:t>
            </a:r>
            <a:r>
              <a:rPr lang="en-US" sz="2200" dirty="0" err="1"/>
              <a:t>lava,g</a:t>
            </a:r>
            <a:r>
              <a:rPr lang="en-US" sz="2200" dirty="0"/>
              <a:t>-five, t-</a:t>
            </a:r>
            <a:r>
              <a:rPr lang="en-US" sz="2200" dirty="0" err="1"/>
              <a:t>series,i</a:t>
            </a:r>
            <a:r>
              <a:rPr lang="en-US" sz="2200" dirty="0"/>
              <a:t>-ball etc.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2200" dirty="0"/>
              <a:t>    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F883B-049E-4553-AE1D-EB740F3B97C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z="2400" b="1" dirty="0"/>
              <a:t>Bases of positioning the product</a:t>
            </a:r>
            <a:endParaRPr lang="en-US" sz="2000" b="1" dirty="0"/>
          </a:p>
          <a:p>
            <a:pPr algn="just" eaLnBrk="1" hangingPunct="1">
              <a:buFont typeface="Verdana" pitchFamily="34" charset="0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Attribute positioning</a:t>
            </a:r>
            <a:r>
              <a:rPr lang="en-US" sz="1800" dirty="0">
                <a:solidFill>
                  <a:srgbClr val="FFFF00"/>
                </a:solidFill>
              </a:rPr>
              <a:t>: </a:t>
            </a:r>
            <a:r>
              <a:rPr lang="en-US" sz="1800" dirty="0"/>
              <a:t>The company positions itself on the basis of attribute like size or number of years in existence. Example :</a:t>
            </a:r>
            <a:r>
              <a:rPr lang="en-US" sz="1800" dirty="0" err="1"/>
              <a:t>Raymonds</a:t>
            </a:r>
            <a:r>
              <a:rPr lang="en-US" sz="1800" dirty="0"/>
              <a:t> “ Fine fabric since 1925”</a:t>
            </a:r>
          </a:p>
          <a:p>
            <a:pPr algn="just" eaLnBrk="1" hangingPunct="1">
              <a:buFont typeface="Verdana" pitchFamily="34" charset="0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Benefit positioning</a:t>
            </a:r>
            <a:r>
              <a:rPr lang="en-US" sz="1800" dirty="0">
                <a:solidFill>
                  <a:srgbClr val="FFFF00"/>
                </a:solidFill>
              </a:rPr>
              <a:t>: </a:t>
            </a:r>
            <a:r>
              <a:rPr lang="en-US" sz="1800" dirty="0"/>
              <a:t>The company positions its product as leader in providing a certain benefit. For example </a:t>
            </a:r>
            <a:r>
              <a:rPr lang="en-US" sz="1800" dirty="0" err="1"/>
              <a:t>Santro</a:t>
            </a:r>
            <a:r>
              <a:rPr lang="en-US" sz="1800" dirty="0"/>
              <a:t> positioned itself as India’s simplest car to drive.</a:t>
            </a:r>
          </a:p>
          <a:p>
            <a:pPr algn="just" eaLnBrk="1" hangingPunct="1">
              <a:buFont typeface="Verdana" pitchFamily="34" charset="0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Use or application positioning</a:t>
            </a:r>
            <a:r>
              <a:rPr lang="en-US" sz="1800" dirty="0">
                <a:solidFill>
                  <a:srgbClr val="FFFF00"/>
                </a:solidFill>
              </a:rPr>
              <a:t>: </a:t>
            </a:r>
            <a:r>
              <a:rPr lang="en-US" sz="1800" dirty="0"/>
              <a:t>The company positions its products as best for certain use or application. For example, Fem Bleach </a:t>
            </a:r>
          </a:p>
          <a:p>
            <a:pPr algn="just" eaLnBrk="1" hangingPunct="1">
              <a:buFont typeface="Verdana" pitchFamily="34" charset="0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User positioning</a:t>
            </a:r>
            <a:r>
              <a:rPr lang="en-US" sz="1800" dirty="0">
                <a:solidFill>
                  <a:srgbClr val="FFFF00"/>
                </a:solidFill>
              </a:rPr>
              <a:t>: </a:t>
            </a:r>
            <a:r>
              <a:rPr lang="en-US" sz="1800" dirty="0"/>
              <a:t>The company positions its product as best for some user group. For example, Fair and handsome cream is specially meant for males </a:t>
            </a:r>
          </a:p>
          <a:p>
            <a:pPr eaLnBrk="1" hangingPunct="1"/>
            <a:endParaRPr lang="en-US" sz="2000" dirty="0"/>
          </a:p>
        </p:txBody>
      </p:sp>
      <p:pic>
        <p:nvPicPr>
          <p:cNvPr id="28678" name="Picture 8" descr="http://1.bp.blogspot.com/_cDwC8TSv_ww/SLpzLcX_cGI/AAAAAAAAAIQ/JegxAX-yjlM/s400/santro+xin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4359275"/>
            <a:ext cx="22098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:\Documents and Settings\Administrator\Desktop\fair-20-26-20handsome_1037256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4267200"/>
            <a:ext cx="2193925" cy="2193925"/>
          </a:xfrm>
          <a:prstGeom prst="rect">
            <a:avLst/>
          </a:prstGeom>
          <a:noFill/>
        </p:spPr>
      </p:pic>
      <p:pic>
        <p:nvPicPr>
          <p:cNvPr id="2050" name="Picture 2" descr="C:\Documents and Settings\Administrator\Desktop\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9400" y="4532671"/>
            <a:ext cx="1905000" cy="1715729"/>
          </a:xfrm>
          <a:prstGeom prst="rect">
            <a:avLst/>
          </a:prstGeom>
          <a:noFill/>
        </p:spPr>
      </p:pic>
      <p:pic>
        <p:nvPicPr>
          <p:cNvPr id="1026" name="Picture 2" descr="C:\Documents and Settings\Administrator\Desktop\fempnk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4495800"/>
            <a:ext cx="2057400" cy="175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 eaLnBrk="1" hangingPunct="1">
              <a:buFont typeface="Verdana" pitchFamily="34" charset="0"/>
              <a:buAutoNum type="arabicPeriod" startAt="5"/>
            </a:pPr>
            <a:r>
              <a:rPr lang="en-US" sz="2000" b="1" dirty="0">
                <a:solidFill>
                  <a:srgbClr val="FF0000"/>
                </a:solidFill>
              </a:rPr>
              <a:t>Competitor positioning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  <a:r>
              <a:rPr lang="en-US" sz="2000" dirty="0"/>
              <a:t>The company claims its products as better than a named competitor. ( TV manufacturer compare it with other brand )</a:t>
            </a:r>
          </a:p>
          <a:p>
            <a:pPr algn="just" eaLnBrk="1" hangingPunct="1">
              <a:buFont typeface="Verdana" pitchFamily="34" charset="0"/>
              <a:buAutoNum type="arabicPeriod" startAt="5"/>
            </a:pPr>
            <a:r>
              <a:rPr lang="en-US" sz="2000" b="1" dirty="0">
                <a:solidFill>
                  <a:srgbClr val="FF0000"/>
                </a:solidFill>
              </a:rPr>
              <a:t>Product category positioning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  <a:r>
              <a:rPr lang="en-US" sz="2000" dirty="0"/>
              <a:t>The company positions its product as leader in certain product category. For example, Bajaj CT 100 was positioned as leader in the entry segment bikes.</a:t>
            </a:r>
          </a:p>
          <a:p>
            <a:pPr algn="just">
              <a:buFont typeface="Verdana" pitchFamily="34" charset="0"/>
              <a:buAutoNum type="arabicPeriod" startAt="5"/>
            </a:pPr>
            <a:r>
              <a:rPr lang="en-US" sz="2000" b="1" dirty="0">
                <a:solidFill>
                  <a:srgbClr val="FF0000"/>
                </a:solidFill>
              </a:rPr>
              <a:t>Price &amp; quality  positioning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  <a:r>
              <a:rPr lang="en-US" sz="2000" dirty="0"/>
              <a:t>The product is positioned as offering the best value. For example, Big </a:t>
            </a:r>
            <a:r>
              <a:rPr lang="en-US" sz="2000" dirty="0" err="1"/>
              <a:t>bazzar</a:t>
            </a:r>
            <a:r>
              <a:rPr lang="en-US" sz="2000" dirty="0"/>
              <a:t> “Is se </a:t>
            </a:r>
            <a:r>
              <a:rPr lang="en-US" sz="2000" dirty="0" err="1"/>
              <a:t>sasta</a:t>
            </a:r>
            <a:r>
              <a:rPr lang="en-US" sz="2000" dirty="0"/>
              <a:t> </a:t>
            </a:r>
            <a:r>
              <a:rPr lang="en-US" sz="2000" dirty="0" err="1"/>
              <a:t>aur</a:t>
            </a:r>
            <a:r>
              <a:rPr lang="en-US" sz="2000" dirty="0"/>
              <a:t> </a:t>
            </a:r>
            <a:r>
              <a:rPr lang="en-US" sz="2000" dirty="0" err="1"/>
              <a:t>Achcha</a:t>
            </a:r>
            <a:r>
              <a:rPr lang="en-US" sz="2000" dirty="0"/>
              <a:t> </a:t>
            </a:r>
            <a:r>
              <a:rPr lang="en-US" sz="2000" dirty="0" err="1"/>
              <a:t>kahee</a:t>
            </a:r>
            <a:r>
              <a:rPr lang="en-US" sz="2000" dirty="0"/>
              <a:t> </a:t>
            </a:r>
            <a:r>
              <a:rPr lang="en-US" sz="2000" dirty="0" err="1"/>
              <a:t>nahee</a:t>
            </a:r>
            <a:r>
              <a:rPr lang="en-US" sz="2000" dirty="0"/>
              <a:t> </a:t>
            </a:r>
            <a:r>
              <a:rPr lang="en-US" sz="2000" dirty="0" err="1"/>
              <a:t>milenga</a:t>
            </a:r>
            <a:r>
              <a:rPr lang="en-US" sz="2000" dirty="0"/>
              <a:t>”</a:t>
            </a:r>
          </a:p>
          <a:p>
            <a:pPr algn="just" eaLnBrk="1" hangingPunct="1">
              <a:buFont typeface="Verdana" pitchFamily="34" charset="0"/>
              <a:buAutoNum type="arabicPeriod" startAt="5"/>
            </a:pPr>
            <a:endParaRPr lang="en-US" sz="2000" dirty="0"/>
          </a:p>
          <a:p>
            <a:pPr eaLnBrk="1" hangingPunct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EC78E5-0933-454A-9323-A65C43A4EAA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30728" name="Picture 8" descr="http://images.fixya.com/B/Bajaj/177x150/54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419600"/>
            <a:ext cx="1914525" cy="22098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C:\Documents and Settings\Administrator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495800"/>
            <a:ext cx="2295895" cy="1905000"/>
          </a:xfrm>
          <a:prstGeom prst="rect">
            <a:avLst/>
          </a:prstGeom>
          <a:noFill/>
        </p:spPr>
      </p:pic>
      <p:pic>
        <p:nvPicPr>
          <p:cNvPr id="2051" name="Picture 3" descr="C:\Documents and Settings\Administrator\Desktop\200px-Big_bazaar_logo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315" y="4267200"/>
            <a:ext cx="2580685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 -0.05067  0.075 -0.08267  0.125 -0.08267  C 0.175 -0.08267  0.22 -0.05067  0.25 0  C 0.22 0.05067  0.175 0.08267  0.125 0.08267  C 0.075 0.08267  0.03 0.05067 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0923-680F-24B6-9DC6-9A853C8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23AA-706A-C289-4FE6-E28C1A8E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600" dirty="0"/>
              <a:t>Can we make a brand of product which can satisfy need of the entire market ?</a:t>
            </a:r>
            <a:endParaRPr lang="en-I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97239-6098-FA1A-B1F1-3D033BA1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Concept of 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783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+mj-lt"/>
              </a:rPr>
              <a:t>Definition</a:t>
            </a:r>
          </a:p>
          <a:p>
            <a:pPr marL="0" indent="0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Market segmentation is the process of dividing market into small homogeneous groups with similar characteristics </a:t>
            </a:r>
          </a:p>
          <a:p>
            <a:pPr algn="just">
              <a:buNone/>
            </a:pPr>
            <a:endParaRPr lang="en-US" sz="2400" b="1" dirty="0">
              <a:solidFill>
                <a:srgbClr val="C00000"/>
              </a:solidFill>
              <a:latin typeface="+mj-lt"/>
            </a:endParaRPr>
          </a:p>
          <a:p>
            <a:pPr marL="0" indent="0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dirty="0">
              <a:solidFill>
                <a:srgbClr val="C00000"/>
              </a:solidFill>
              <a:latin typeface="+mj-lt"/>
            </a:endParaRPr>
          </a:p>
          <a:p>
            <a:pPr marL="0" indent="0" algn="just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7B07C-F9EC-465F-B905-B104CB82B27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Criteria for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>
                <a:solidFill>
                  <a:srgbClr val="0070C0"/>
                </a:solidFill>
              </a:rPr>
              <a:t>Measurable 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>
                <a:solidFill>
                  <a:srgbClr val="0070C0"/>
                </a:solidFill>
              </a:rPr>
              <a:t>Substantial</a:t>
            </a:r>
            <a:r>
              <a:rPr lang="en-US" sz="2800" dirty="0"/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>
                <a:solidFill>
                  <a:srgbClr val="0070C0"/>
                </a:solidFill>
              </a:rPr>
              <a:t>Accessible</a:t>
            </a:r>
            <a:r>
              <a:rPr lang="en-US" sz="2800" dirty="0"/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Tx/>
              <a:buAutoNum type="arabicPeriod"/>
              <a:defRPr/>
            </a:pPr>
            <a:r>
              <a:rPr lang="en-US" sz="2800" b="1" dirty="0">
                <a:solidFill>
                  <a:srgbClr val="0070C0"/>
                </a:solidFill>
              </a:rPr>
              <a:t>Differentiable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>
                <a:solidFill>
                  <a:srgbClr val="0070C0"/>
                </a:solidFill>
              </a:rPr>
              <a:t>Actionable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8EDD4-85E0-49A7-9352-F0FFB565BFB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57250" y="555172"/>
            <a:ext cx="7406640" cy="135636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</a:rPr>
              <a:t>Bases for Segmentation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525963"/>
          </a:xfrm>
        </p:spPr>
        <p:txBody>
          <a:bodyPr rtlCol="0">
            <a:noAutofit/>
          </a:bodyPr>
          <a:lstStyle/>
          <a:p>
            <a:pPr marL="457200" indent="-457200" algn="just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rgbClr val="0070C0"/>
                </a:solidFill>
              </a:rPr>
              <a:t>Geographic segmentation:</a:t>
            </a:r>
            <a:endParaRPr lang="en-US" sz="3600" dirty="0"/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800" dirty="0"/>
              <a:t> Nations 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800" dirty="0"/>
              <a:t>Regions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800" dirty="0"/>
              <a:t>States</a:t>
            </a:r>
          </a:p>
          <a:p>
            <a:pPr marL="514350" indent="-514350" algn="just">
              <a:buFont typeface="+mj-lt"/>
              <a:buAutoNum type="arabicPeriod"/>
              <a:defRPr/>
            </a:pPr>
            <a:r>
              <a:rPr lang="en-US" sz="2800" dirty="0"/>
              <a:t>Cities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0FD818-C1E2-4445-8B1B-3F82FD9EA23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5715000"/>
          </a:xfrm>
        </p:spPr>
        <p:txBody>
          <a:bodyPr/>
          <a:lstStyle/>
          <a:p>
            <a:pPr marL="457200" indent="-457200" algn="just" fontAlgn="auto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Demographic Segmentation:</a:t>
            </a:r>
            <a:endParaRPr lang="en-US" sz="4000" dirty="0"/>
          </a:p>
          <a:p>
            <a:pPr marL="457200" indent="-457200" algn="just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/>
              <a:t>Age </a:t>
            </a:r>
          </a:p>
          <a:p>
            <a:pPr marL="457200" indent="-457200" algn="just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/>
              <a:t>Gender</a:t>
            </a:r>
          </a:p>
          <a:p>
            <a:pPr marL="457200" indent="-457200" algn="just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/>
              <a:t> Income</a:t>
            </a:r>
          </a:p>
          <a:p>
            <a:pPr marL="457200" indent="-457200" algn="just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/>
              <a:t> Occupation</a:t>
            </a:r>
          </a:p>
          <a:p>
            <a:pPr marL="457200" indent="-457200" algn="just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/>
              <a:t> Education</a:t>
            </a:r>
          </a:p>
          <a:p>
            <a:pPr marL="457200" indent="-457200" algn="just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/>
              <a:t>Religion</a:t>
            </a:r>
          </a:p>
          <a:p>
            <a:pPr marL="457200" indent="-457200" algn="just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/>
              <a:t> Nationality </a:t>
            </a:r>
          </a:p>
          <a:p>
            <a:pPr marL="457200" indent="-457200" algn="just" fontAlgn="auto">
              <a:spcAft>
                <a:spcPts val="0"/>
              </a:spcAft>
              <a:buFontTx/>
              <a:buAutoNum type="arabicPeriod"/>
              <a:defRPr/>
            </a:pPr>
            <a:endParaRPr lang="en-US" sz="2000" b="1" dirty="0"/>
          </a:p>
          <a:p>
            <a:pPr marL="457200" indent="-457200" algn="just" fontAlgn="auto">
              <a:spcAft>
                <a:spcPts val="0"/>
              </a:spcAft>
              <a:buNone/>
              <a:defRPr/>
            </a:pPr>
            <a:r>
              <a:rPr lang="en-US" sz="2000" b="1" dirty="0"/>
              <a:t>	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70B18-96F3-46A2-A89F-159738E14D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5791200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600" b="1" dirty="0">
                <a:solidFill>
                  <a:srgbClr val="0070C0"/>
                </a:solidFill>
              </a:rPr>
              <a:t>Psychographic Segmentation: </a:t>
            </a:r>
            <a:endParaRPr lang="en-US" sz="2600" dirty="0"/>
          </a:p>
          <a:p>
            <a:pPr marL="457200" indent="-457200" algn="just" fontAlgn="auto">
              <a:spcAft>
                <a:spcPts val="0"/>
              </a:spcAft>
              <a:buAutoNum type="alphaUcParenR"/>
              <a:defRPr/>
            </a:pPr>
            <a:r>
              <a:rPr lang="en-US" sz="3200" dirty="0"/>
              <a:t>Lifestyle  </a:t>
            </a:r>
          </a:p>
          <a:p>
            <a:pPr marL="457200" indent="-457200" algn="just" fontAlgn="auto">
              <a:spcAft>
                <a:spcPts val="0"/>
              </a:spcAft>
              <a:buAutoNum type="alphaUcParenR"/>
              <a:defRPr/>
            </a:pPr>
            <a:r>
              <a:rPr lang="en-US" sz="3200" dirty="0"/>
              <a:t>Personality</a:t>
            </a:r>
          </a:p>
          <a:p>
            <a:pPr marL="457200" indent="-457200" algn="just" fontAlgn="auto">
              <a:spcAft>
                <a:spcPts val="0"/>
              </a:spcAft>
              <a:buAutoNum type="alphaUcParenR"/>
              <a:defRPr/>
            </a:pPr>
            <a:r>
              <a:rPr lang="en-US" sz="3200" dirty="0"/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BA714-FBB3-4ECA-A141-E155BB80F5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229600" cy="4800600"/>
          </a:xfrm>
        </p:spPr>
        <p:txBody>
          <a:bodyPr rtlCol="0">
            <a:normAutofit/>
          </a:bodyPr>
          <a:lstStyle/>
          <a:p>
            <a:pPr marL="457200" indent="-457200" algn="just" eaLnBrk="1" fontAlgn="auto" hangingPunct="1"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b="1" dirty="0">
                <a:solidFill>
                  <a:srgbClr val="0070C0"/>
                </a:solidFill>
              </a:rPr>
              <a:t>Behavioral segmentation:</a:t>
            </a:r>
            <a:endParaRPr lang="en-US" sz="2400" dirty="0"/>
          </a:p>
          <a:p>
            <a:pPr marL="45720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/>
              <a:t>Occasions</a:t>
            </a:r>
          </a:p>
          <a:p>
            <a:pPr marL="45720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/>
              <a:t>Benefits</a:t>
            </a:r>
          </a:p>
          <a:p>
            <a:pPr marL="45720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/>
              <a:t>Usage rate ( Low , Medium, High)</a:t>
            </a:r>
          </a:p>
          <a:p>
            <a:pPr marL="457200" indent="-457200" algn="just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/>
              <a:t>Loyal status</a:t>
            </a:r>
          </a:p>
          <a:p>
            <a:pPr marL="457200" indent="-457200" algn="just" eaLnBrk="1" fontAlgn="auto" hangingPunct="1">
              <a:spcAft>
                <a:spcPts val="0"/>
              </a:spcAft>
              <a:buNone/>
              <a:defRPr/>
            </a:pPr>
            <a:r>
              <a:rPr lang="en-US" sz="2800" dirty="0"/>
              <a:t>       a) Hardcore loyal    b) Split loyal  c) Shifting loyal  d) Switchers</a:t>
            </a:r>
          </a:p>
          <a:p>
            <a:pPr marL="457200" indent="-457200" algn="just" eaLnBrk="1" fontAlgn="auto" hangingPunct="1">
              <a:spcAft>
                <a:spcPts val="0"/>
              </a:spcAft>
              <a:buAutoNum type="arabicPeriod" startAt="5"/>
              <a:defRPr/>
            </a:pPr>
            <a:r>
              <a:rPr lang="en-US" sz="2800" dirty="0"/>
              <a:t>Buyer readiness  </a:t>
            </a:r>
          </a:p>
          <a:p>
            <a:pPr marL="457200" indent="-457200" algn="just" eaLnBrk="1" fontAlgn="auto" hangingPunct="1">
              <a:spcAft>
                <a:spcPts val="0"/>
              </a:spcAft>
              <a:buNone/>
              <a:defRPr/>
            </a:pPr>
            <a:r>
              <a:rPr lang="en-US" sz="2800" dirty="0"/>
              <a:t> 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13D1F-CD19-4882-8197-C5E3F4671BA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2153</TotalTime>
  <Words>1070</Words>
  <Application>Microsoft Office PowerPoint</Application>
  <PresentationFormat>On-screen Show (4:3)</PresentationFormat>
  <Paragraphs>173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Rounded MT Bold</vt:lpstr>
      <vt:lpstr>Calibri</vt:lpstr>
      <vt:lpstr>Corbel</vt:lpstr>
      <vt:lpstr>Verdana</vt:lpstr>
      <vt:lpstr>Basis</vt:lpstr>
      <vt:lpstr>    Segmentation ,Targeting  Positioning &amp; Differentiation      </vt:lpstr>
      <vt:lpstr>PowerPoint Presentation</vt:lpstr>
      <vt:lpstr>PowerPoint Presentation</vt:lpstr>
      <vt:lpstr>Concept of Market Segmentation</vt:lpstr>
      <vt:lpstr>Criteria for Segmentation</vt:lpstr>
      <vt:lpstr>Bases for Segmentation </vt:lpstr>
      <vt:lpstr>PowerPoint Presentation</vt:lpstr>
      <vt:lpstr>PowerPoint Presentation</vt:lpstr>
      <vt:lpstr>PowerPoint Presentation</vt:lpstr>
      <vt:lpstr>Targeting</vt:lpstr>
      <vt:lpstr>Attractiveness of segment</vt:lpstr>
      <vt:lpstr>Targeting strategies </vt:lpstr>
      <vt:lpstr>Targeting strategies </vt:lpstr>
      <vt:lpstr>Targeting strategies </vt:lpstr>
      <vt:lpstr>Differentiation</vt:lpstr>
      <vt:lpstr>Product differentiation </vt:lpstr>
      <vt:lpstr>Product differentiation </vt:lpstr>
      <vt:lpstr>Product differentiation </vt:lpstr>
      <vt:lpstr>Service differentiation </vt:lpstr>
      <vt:lpstr>Service differentiation </vt:lpstr>
      <vt:lpstr>Service differentiation </vt:lpstr>
      <vt:lpstr>Market Positioning</vt:lpstr>
      <vt:lpstr>PowerPoint Presentation</vt:lpstr>
      <vt:lpstr>PowerPoint Presentation</vt:lpstr>
      <vt:lpstr>PowerPoint Presentation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: MBA Semester : II Subject: Marketing Management Subject Code : MB0030 Unit : 7 Unit Title: Segmentation, targeting and positioning Lecture No : 13 Lecture Title : Segmentation</dc:title>
  <dc:creator>Megha Mathur</dc:creator>
  <cp:lastModifiedBy>dinesh sonkul</cp:lastModifiedBy>
  <cp:revision>302</cp:revision>
  <dcterms:created xsi:type="dcterms:W3CDTF">2010-03-19T06:13:07Z</dcterms:created>
  <dcterms:modified xsi:type="dcterms:W3CDTF">2022-12-13T06:33:03Z</dcterms:modified>
</cp:coreProperties>
</file>