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AE64-14EB-4250-BA18-935FC62A4577}"/>
              </a:ext>
            </a:extLst>
          </p:cNvPr>
          <p:cNvSpPr>
            <a:spLocks noGrp="1"/>
          </p:cNvSpPr>
          <p:nvPr>
            <p:ph type="ctrTitle"/>
          </p:nvPr>
        </p:nvSpPr>
        <p:spPr>
          <a:xfrm>
            <a:off x="3399414" y="143393"/>
            <a:ext cx="6753853" cy="1272323"/>
          </a:xfrm>
        </p:spPr>
        <p:txBody>
          <a:bodyPr>
            <a:normAutofit fontScale="90000"/>
          </a:bodyPr>
          <a:lstStyle/>
          <a:p>
            <a:br>
              <a:rPr lang="en-IN" dirty="0"/>
            </a:br>
            <a:endParaRPr lang="en-IN" dirty="0"/>
          </a:p>
        </p:txBody>
      </p:sp>
      <p:sp>
        <p:nvSpPr>
          <p:cNvPr id="3" name="Subtitle 2">
            <a:extLst>
              <a:ext uri="{FF2B5EF4-FFF2-40B4-BE49-F238E27FC236}">
                <a16:creationId xmlns:a16="http://schemas.microsoft.com/office/drawing/2014/main" id="{0135FD8E-237C-4562-A538-5F8E8FDD3844}"/>
              </a:ext>
            </a:extLst>
          </p:cNvPr>
          <p:cNvSpPr>
            <a:spLocks noGrp="1"/>
          </p:cNvSpPr>
          <p:nvPr>
            <p:ph type="subTitle" idx="1"/>
          </p:nvPr>
        </p:nvSpPr>
        <p:spPr>
          <a:xfrm>
            <a:off x="2216074" y="4190110"/>
            <a:ext cx="8637072" cy="977621"/>
          </a:xfrm>
        </p:spPr>
        <p:txBody>
          <a:bodyPr/>
          <a:lstStyle/>
          <a:p>
            <a:endParaRPr lang="en-IN" dirty="0"/>
          </a:p>
        </p:txBody>
      </p:sp>
      <p:pic>
        <p:nvPicPr>
          <p:cNvPr id="1026" name="Picture 2" descr="Britannia Jobs For Freshers ~ Private Jobs In Karnataka For Freshers ~  After Graduation Jobs » Apna Vacancy">
            <a:extLst>
              <a:ext uri="{FF2B5EF4-FFF2-40B4-BE49-F238E27FC236}">
                <a16:creationId xmlns:a16="http://schemas.microsoft.com/office/drawing/2014/main" id="{38886DCC-98E9-4D50-9FAA-AD024E652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991" y="213108"/>
            <a:ext cx="8937812" cy="323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83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25BA-0147-4877-A254-255E1ACF9E99}"/>
              </a:ext>
            </a:extLst>
          </p:cNvPr>
          <p:cNvSpPr>
            <a:spLocks noGrp="1"/>
          </p:cNvSpPr>
          <p:nvPr>
            <p:ph type="title"/>
          </p:nvPr>
        </p:nvSpPr>
        <p:spPr/>
        <p:txBody>
          <a:bodyPr/>
          <a:lstStyle/>
          <a:p>
            <a:r>
              <a:rPr lang="en-IN" dirty="0"/>
              <a:t>Cash flow analysis of Britannia </a:t>
            </a:r>
          </a:p>
        </p:txBody>
      </p:sp>
      <p:pic>
        <p:nvPicPr>
          <p:cNvPr id="2050" name="Picture 2" descr="Britannia rural business contribution may rise to 50 per cent in 3 years |  Zee Business">
            <a:extLst>
              <a:ext uri="{FF2B5EF4-FFF2-40B4-BE49-F238E27FC236}">
                <a16:creationId xmlns:a16="http://schemas.microsoft.com/office/drawing/2014/main" id="{E9E3BF5E-0371-4652-BEFE-A188ABCF4D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1961330"/>
            <a:ext cx="4644421" cy="26118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ll Types Of Britannia Biscuits at Rs 8.7/unit | ब्रिटानिया बिस्कुट -  Guperan Enterprises, Chennai | ID: 22843329355">
            <a:extLst>
              <a:ext uri="{FF2B5EF4-FFF2-40B4-BE49-F238E27FC236}">
                <a16:creationId xmlns:a16="http://schemas.microsoft.com/office/drawing/2014/main" id="{47BAFC4B-F0CC-46FE-9C87-D05A79513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433" y="1996119"/>
            <a:ext cx="4644421" cy="257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39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2D74-EDD0-424F-BD81-9D2EA2897AB6}"/>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2B8548C7-2040-4A63-BE3A-8484CBCA07CA}"/>
              </a:ext>
            </a:extLst>
          </p:cNvPr>
          <p:cNvSpPr>
            <a:spLocks noGrp="1"/>
          </p:cNvSpPr>
          <p:nvPr>
            <p:ph idx="1"/>
          </p:nvPr>
        </p:nvSpPr>
        <p:spPr/>
        <p:txBody>
          <a:bodyPr/>
          <a:lstStyle/>
          <a:p>
            <a:r>
              <a:rPr lang="en-IN" dirty="0"/>
              <a:t>YASH MOHITE   V61</a:t>
            </a:r>
          </a:p>
          <a:p>
            <a:r>
              <a:rPr lang="en-IN" dirty="0"/>
              <a:t>KEDAR PHUTANE   V65</a:t>
            </a:r>
          </a:p>
          <a:p>
            <a:r>
              <a:rPr lang="en-IN" dirty="0"/>
              <a:t>TEJAS MACHEKAR  </a:t>
            </a:r>
          </a:p>
        </p:txBody>
      </p:sp>
    </p:spTree>
    <p:extLst>
      <p:ext uri="{BB962C8B-B14F-4D97-AF65-F5344CB8AC3E}">
        <p14:creationId xmlns:p14="http://schemas.microsoft.com/office/powerpoint/2010/main" val="13220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231A-75CA-47E9-8E7C-8FBA6EB8D712}"/>
              </a:ext>
            </a:extLst>
          </p:cNvPr>
          <p:cNvSpPr>
            <a:spLocks noGrp="1"/>
          </p:cNvSpPr>
          <p:nvPr>
            <p:ph type="title"/>
          </p:nvPr>
        </p:nvSpPr>
        <p:spPr/>
        <p:txBody>
          <a:bodyPr/>
          <a:lstStyle/>
          <a:p>
            <a:r>
              <a:rPr lang="en-IN" dirty="0"/>
              <a:t>ABOUT BRITANIA INDUSTRIES</a:t>
            </a:r>
          </a:p>
        </p:txBody>
      </p:sp>
      <p:sp>
        <p:nvSpPr>
          <p:cNvPr id="3" name="Content Placeholder 2">
            <a:extLst>
              <a:ext uri="{FF2B5EF4-FFF2-40B4-BE49-F238E27FC236}">
                <a16:creationId xmlns:a16="http://schemas.microsoft.com/office/drawing/2014/main" id="{69895370-7267-4F03-8C73-7E56BA0E3E08}"/>
              </a:ext>
            </a:extLst>
          </p:cNvPr>
          <p:cNvSpPr>
            <a:spLocks noGrp="1"/>
          </p:cNvSpPr>
          <p:nvPr>
            <p:ph idx="1"/>
          </p:nvPr>
        </p:nvSpPr>
        <p:spPr/>
        <p:txBody>
          <a:bodyPr/>
          <a:lstStyle/>
          <a:p>
            <a:r>
              <a:rPr lang="en-US" b="1" i="0" dirty="0">
                <a:solidFill>
                  <a:srgbClr val="202122"/>
                </a:solidFill>
                <a:effectLst/>
                <a:latin typeface="Arial" panose="020B0604020202020204" pitchFamily="34" charset="0"/>
              </a:rPr>
              <a:t>Britannia Industries Limited</a:t>
            </a:r>
            <a:r>
              <a:rPr lang="en-US" b="0" i="0" dirty="0">
                <a:solidFill>
                  <a:srgbClr val="202122"/>
                </a:solidFill>
                <a:effectLst/>
                <a:latin typeface="Arial" panose="020B0604020202020204" pitchFamily="34" charset="0"/>
              </a:rPr>
              <a:t> </a:t>
            </a:r>
            <a:r>
              <a:rPr lang="en-US" b="0" i="0" dirty="0">
                <a:effectLst/>
                <a:latin typeface="Arial" panose="020B0604020202020204" pitchFamily="34" charset="0"/>
              </a:rPr>
              <a:t>is an Indian company specialized in </a:t>
            </a:r>
            <a:r>
              <a:rPr lang="en-US" dirty="0">
                <a:latin typeface="Arial" panose="020B0604020202020204" pitchFamily="34" charset="0"/>
              </a:rPr>
              <a:t>food industry</a:t>
            </a:r>
            <a:r>
              <a:rPr lang="en-US" b="0" i="0" dirty="0">
                <a:effectLst/>
                <a:latin typeface="Arial" panose="020B0604020202020204" pitchFamily="34" charset="0"/>
              </a:rPr>
              <a:t>, part of the </a:t>
            </a:r>
            <a:r>
              <a:rPr lang="en-US" dirty="0">
                <a:latin typeface="Arial" panose="020B0604020202020204" pitchFamily="34" charset="0"/>
              </a:rPr>
              <a:t>Wadia Group</a:t>
            </a:r>
            <a:r>
              <a:rPr lang="en-US" b="0" i="0" dirty="0">
                <a:effectLst/>
                <a:latin typeface="Arial" panose="020B0604020202020204" pitchFamily="34" charset="0"/>
              </a:rPr>
              <a:t> headed by </a:t>
            </a:r>
            <a:r>
              <a:rPr lang="en-US" dirty="0">
                <a:latin typeface="Arial" panose="020B0604020202020204" pitchFamily="34" charset="0"/>
              </a:rPr>
              <a:t>Nusli Wadia</a:t>
            </a:r>
            <a:r>
              <a:rPr lang="en-US" b="0" i="0" dirty="0">
                <a:effectLst/>
                <a:latin typeface="Arial" panose="020B0604020202020204" pitchFamily="34" charset="0"/>
              </a:rPr>
              <a:t>. Founded in 1892 and headquartered in </a:t>
            </a:r>
            <a:r>
              <a:rPr lang="en-US" dirty="0">
                <a:latin typeface="Arial" panose="020B0604020202020204" pitchFamily="34" charset="0"/>
              </a:rPr>
              <a:t>Kolkata</a:t>
            </a:r>
            <a:r>
              <a:rPr lang="en-US" b="0" i="0" dirty="0">
                <a:effectLst/>
                <a:latin typeface="Arial" panose="020B0604020202020204" pitchFamily="34" charset="0"/>
              </a:rPr>
              <a:t>, it is one of India's oldest existing companies and best known for its biscuit products. The company sells its </a:t>
            </a:r>
            <a:r>
              <a:rPr lang="en-US" b="0" i="1" dirty="0">
                <a:effectLst/>
                <a:latin typeface="Arial" panose="020B0604020202020204" pitchFamily="34" charset="0"/>
              </a:rPr>
              <a:t>Britannia</a:t>
            </a:r>
            <a:r>
              <a:rPr lang="en-US" b="0" i="0" dirty="0">
                <a:effectLst/>
                <a:latin typeface="Arial" panose="020B0604020202020204" pitchFamily="34" charset="0"/>
              </a:rPr>
              <a:t> and </a:t>
            </a:r>
            <a:r>
              <a:rPr lang="en-US" b="0" i="1" dirty="0">
                <a:effectLst/>
                <a:latin typeface="Arial" panose="020B0604020202020204" pitchFamily="34" charset="0"/>
              </a:rPr>
              <a:t>Tiger</a:t>
            </a:r>
            <a:r>
              <a:rPr lang="en-US" b="0" i="0" dirty="0">
                <a:effectLst/>
                <a:latin typeface="Arial" panose="020B0604020202020204" pitchFamily="34" charset="0"/>
              </a:rPr>
              <a:t> brands of </a:t>
            </a:r>
            <a:r>
              <a:rPr lang="en-US" dirty="0">
                <a:latin typeface="Arial" panose="020B0604020202020204" pitchFamily="34" charset="0"/>
              </a:rPr>
              <a:t>biscuits</a:t>
            </a:r>
            <a:r>
              <a:rPr lang="en-US" b="0" i="0" dirty="0">
                <a:effectLst/>
                <a:latin typeface="Arial" panose="020B0604020202020204" pitchFamily="34" charset="0"/>
              </a:rPr>
              <a:t>, </a:t>
            </a:r>
            <a:r>
              <a:rPr lang="en-US" dirty="0">
                <a:latin typeface="Arial" panose="020B0604020202020204" pitchFamily="34" charset="0"/>
              </a:rPr>
              <a:t>breads</a:t>
            </a:r>
            <a:r>
              <a:rPr lang="en-US" b="0" i="0" dirty="0">
                <a:effectLst/>
                <a:latin typeface="Arial" panose="020B0604020202020204" pitchFamily="34" charset="0"/>
              </a:rPr>
              <a:t> and </a:t>
            </a:r>
            <a:r>
              <a:rPr lang="en-US" dirty="0">
                <a:latin typeface="Arial" panose="020B0604020202020204" pitchFamily="34" charset="0"/>
              </a:rPr>
              <a:t>dairy products</a:t>
            </a:r>
            <a:r>
              <a:rPr lang="en-US" b="0" i="0" dirty="0">
                <a:effectLst/>
                <a:latin typeface="Arial" panose="020B0604020202020204" pitchFamily="34" charset="0"/>
              </a:rPr>
              <a:t> throughout India and </a:t>
            </a:r>
            <a:r>
              <a:rPr lang="en-US" dirty="0">
                <a:latin typeface="Arial" panose="020B0604020202020204" pitchFamily="34" charset="0"/>
              </a:rPr>
              <a:t>abroad</a:t>
            </a:r>
            <a:r>
              <a:rPr lang="en-US" b="0" i="0" dirty="0">
                <a:effectLst/>
                <a:latin typeface="Arial" panose="020B0604020202020204" pitchFamily="34" charset="0"/>
              </a:rPr>
              <a:t>.</a:t>
            </a:r>
            <a:r>
              <a:rPr lang="en-US" b="0" i="0" baseline="30000" dirty="0">
                <a:effectLst/>
                <a:latin typeface="Arial" panose="020B0604020202020204" pitchFamily="34" charset="0"/>
              </a:rPr>
              <a:t> </a:t>
            </a:r>
            <a:r>
              <a:rPr lang="en-US" b="0" i="0" dirty="0">
                <a:effectLst/>
                <a:latin typeface="Arial" panose="020B0604020202020204" pitchFamily="34" charset="0"/>
              </a:rPr>
              <a:t>Beginning with the circumstances of its takeover by the Wadia Group in the early 1990s, the company has been mired in several controversies connected to its management. However, it still has a large market share and it is profitable</a:t>
            </a:r>
            <a:endParaRPr lang="en-IN" dirty="0"/>
          </a:p>
        </p:txBody>
      </p:sp>
    </p:spTree>
    <p:extLst>
      <p:ext uri="{BB962C8B-B14F-4D97-AF65-F5344CB8AC3E}">
        <p14:creationId xmlns:p14="http://schemas.microsoft.com/office/powerpoint/2010/main" val="283484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F63E-A6BC-4B43-B368-FEA17DF6CDF8}"/>
              </a:ext>
            </a:extLst>
          </p:cNvPr>
          <p:cNvSpPr>
            <a:spLocks noGrp="1"/>
          </p:cNvSpPr>
          <p:nvPr>
            <p:ph type="title"/>
          </p:nvPr>
        </p:nvSpPr>
        <p:spPr/>
        <p:txBody>
          <a:bodyPr/>
          <a:lstStyle/>
          <a:p>
            <a:r>
              <a:rPr lang="en-IN" dirty="0"/>
              <a:t>What is cash flow analysis ?</a:t>
            </a:r>
          </a:p>
        </p:txBody>
      </p:sp>
      <p:sp>
        <p:nvSpPr>
          <p:cNvPr id="3" name="Content Placeholder 2">
            <a:extLst>
              <a:ext uri="{FF2B5EF4-FFF2-40B4-BE49-F238E27FC236}">
                <a16:creationId xmlns:a16="http://schemas.microsoft.com/office/drawing/2014/main" id="{6A4F964E-C480-457E-ADBF-07637E5FD30C}"/>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Oracle Sans"/>
              </a:rPr>
              <a:t>There are three cash flow types that companies should track and analyze to determine the liquidity and solvency of the business: cash flow from operating activities, cash flow from investing activities and cash flow from financing activities. All three are included on a company’s cash flow statement.</a:t>
            </a:r>
          </a:p>
          <a:p>
            <a:pPr algn="l"/>
            <a:r>
              <a:rPr lang="en-US" b="0" i="0" dirty="0">
                <a:solidFill>
                  <a:srgbClr val="000000"/>
                </a:solidFill>
                <a:effectLst/>
                <a:latin typeface="Oracle Sans"/>
              </a:rPr>
              <a:t>In conducting a cash flow analysis, businesses correlate line items in those three cash flow categories to see where money is coming in, and where it’s going out. From this, they can draw conclusions about the current state of the business.</a:t>
            </a:r>
          </a:p>
          <a:p>
            <a:pPr algn="l"/>
            <a:r>
              <a:rPr lang="en-US" b="0" i="0" dirty="0">
                <a:solidFill>
                  <a:srgbClr val="000000"/>
                </a:solidFill>
                <a:effectLst/>
                <a:latin typeface="Oracle Sans"/>
              </a:rPr>
              <a:t>Depending on the type of cash flow, bringing in money in isn’t necessarily a good thing. And, spending money it isn’t necessarily a bad thing.</a:t>
            </a:r>
          </a:p>
          <a:p>
            <a:pPr marL="0" indent="0">
              <a:buNone/>
            </a:pPr>
            <a:endParaRPr lang="en-IN" dirty="0"/>
          </a:p>
        </p:txBody>
      </p:sp>
    </p:spTree>
    <p:extLst>
      <p:ext uri="{BB962C8B-B14F-4D97-AF65-F5344CB8AC3E}">
        <p14:creationId xmlns:p14="http://schemas.microsoft.com/office/powerpoint/2010/main" val="385880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C131-F5A4-4049-9592-CDB1C488D7FF}"/>
              </a:ext>
            </a:extLst>
          </p:cNvPr>
          <p:cNvSpPr>
            <a:spLocks noGrp="1"/>
          </p:cNvSpPr>
          <p:nvPr>
            <p:ph type="title"/>
          </p:nvPr>
        </p:nvSpPr>
        <p:spPr/>
        <p:txBody>
          <a:bodyPr/>
          <a:lstStyle/>
          <a:p>
            <a:r>
              <a:rPr lang="en-IN" dirty="0"/>
              <a:t>Why is cash flow analysis important ?</a:t>
            </a:r>
          </a:p>
        </p:txBody>
      </p:sp>
      <p:sp>
        <p:nvSpPr>
          <p:cNvPr id="3" name="Content Placeholder 2">
            <a:extLst>
              <a:ext uri="{FF2B5EF4-FFF2-40B4-BE49-F238E27FC236}">
                <a16:creationId xmlns:a16="http://schemas.microsoft.com/office/drawing/2014/main" id="{B87B52F4-C037-4CB4-BD0B-9201FD461AB2}"/>
              </a:ext>
            </a:extLst>
          </p:cNvPr>
          <p:cNvSpPr>
            <a:spLocks noGrp="1"/>
          </p:cNvSpPr>
          <p:nvPr>
            <p:ph idx="1"/>
          </p:nvPr>
        </p:nvSpPr>
        <p:spPr/>
        <p:txBody>
          <a:bodyPr/>
          <a:lstStyle/>
          <a:p>
            <a:pPr algn="l"/>
            <a:r>
              <a:rPr lang="en-US" b="0" i="0" dirty="0">
                <a:effectLst/>
                <a:latin typeface="Oracle Sans"/>
              </a:rPr>
              <a:t>A cash flow analysis determines a company’s working capital — the amount of money available to run business operations and complete transactions. That </a:t>
            </a:r>
            <a:r>
              <a:rPr lang="en-US" dirty="0">
                <a:latin typeface="Oracle Sans"/>
              </a:rPr>
              <a:t>is calculated </a:t>
            </a:r>
            <a:r>
              <a:rPr lang="en-US" b="0" i="0" dirty="0">
                <a:effectLst/>
                <a:latin typeface="Oracle Sans"/>
              </a:rPr>
              <a:t>current assets (cash or near-cash assets, like notes receivable) minus current liabilities (liabilities due during the upcoming accounting period).</a:t>
            </a:r>
          </a:p>
          <a:p>
            <a:pPr algn="l"/>
            <a:r>
              <a:rPr lang="en-US" b="0" i="0" dirty="0">
                <a:effectLst/>
                <a:latin typeface="Oracle Sans"/>
              </a:rPr>
              <a:t>Cash flow analysis helps you understand if your business is able to pay its bills and generate enough cash to continue operating indefinitely. Long-term negative cash flow situations can indicate a potential bankruptcy while continual positive cash flow is often a sign of good things to come.</a:t>
            </a:r>
          </a:p>
          <a:p>
            <a:pPr marL="0" indent="0">
              <a:buNone/>
            </a:pPr>
            <a:endParaRPr lang="en-IN" dirty="0"/>
          </a:p>
        </p:txBody>
      </p:sp>
    </p:spTree>
    <p:extLst>
      <p:ext uri="{BB962C8B-B14F-4D97-AF65-F5344CB8AC3E}">
        <p14:creationId xmlns:p14="http://schemas.microsoft.com/office/powerpoint/2010/main" val="3759106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C3FF-8FFA-4C9F-A9E6-0DF9645044B6}"/>
              </a:ext>
            </a:extLst>
          </p:cNvPr>
          <p:cNvSpPr>
            <a:spLocks noGrp="1"/>
          </p:cNvSpPr>
          <p:nvPr>
            <p:ph type="title"/>
          </p:nvPr>
        </p:nvSpPr>
        <p:spPr/>
        <p:txBody>
          <a:bodyPr/>
          <a:lstStyle/>
          <a:p>
            <a:r>
              <a:rPr lang="en-IN" dirty="0"/>
              <a:t>Basics of cash flow </a:t>
            </a:r>
          </a:p>
        </p:txBody>
      </p:sp>
      <p:sp>
        <p:nvSpPr>
          <p:cNvPr id="3" name="Content Placeholder 2">
            <a:extLst>
              <a:ext uri="{FF2B5EF4-FFF2-40B4-BE49-F238E27FC236}">
                <a16:creationId xmlns:a16="http://schemas.microsoft.com/office/drawing/2014/main" id="{B86F3CED-C255-4DD1-B224-C6EC012E1BF9}"/>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latin typeface="Oracle Sans"/>
              </a:rPr>
              <a:t> </a:t>
            </a:r>
            <a:r>
              <a:rPr lang="en-US" b="1" dirty="0">
                <a:solidFill>
                  <a:srgbClr val="000000"/>
                </a:solidFill>
                <a:latin typeface="Oracle Sans"/>
              </a:rPr>
              <a:t>O</a:t>
            </a:r>
            <a:r>
              <a:rPr lang="en-US" b="1" i="0" dirty="0">
                <a:solidFill>
                  <a:srgbClr val="000000"/>
                </a:solidFill>
                <a:effectLst/>
                <a:latin typeface="Oracle Sans"/>
              </a:rPr>
              <a:t>perating activities -</a:t>
            </a:r>
            <a:r>
              <a:rPr lang="en-US" b="0" i="0" dirty="0">
                <a:solidFill>
                  <a:srgbClr val="000000"/>
                </a:solidFill>
                <a:effectLst/>
                <a:latin typeface="Oracle Sans"/>
              </a:rPr>
              <a:t> Represents cash received from customers less the amount spent on operating expenses. In this bucket are annual, recurring expenses such as salaries, utilities, supplies and rent.</a:t>
            </a:r>
          </a:p>
          <a:p>
            <a:pPr algn="l">
              <a:buFont typeface="Arial" panose="020B0604020202020204" pitchFamily="34" charset="0"/>
              <a:buChar char="•"/>
            </a:pPr>
            <a:r>
              <a:rPr lang="en-US" b="1" i="0" dirty="0">
                <a:solidFill>
                  <a:srgbClr val="000000"/>
                </a:solidFill>
                <a:effectLst/>
                <a:latin typeface="Oracle Sans"/>
              </a:rPr>
              <a:t>Investing activities -</a:t>
            </a:r>
            <a:r>
              <a:rPr lang="en-US" b="0" i="0" dirty="0">
                <a:solidFill>
                  <a:srgbClr val="000000"/>
                </a:solidFill>
                <a:effectLst/>
                <a:latin typeface="Oracle Sans"/>
              </a:rPr>
              <a:t> Reflect funds spent on fixed assets and financial instruments. These are long-term, or capital investments, and include property, assets in a plant or the purchase of stock or securities of another company.</a:t>
            </a:r>
          </a:p>
          <a:p>
            <a:pPr algn="l">
              <a:buFont typeface="Arial" panose="020B0604020202020204" pitchFamily="34" charset="0"/>
              <a:buChar char="•"/>
            </a:pPr>
            <a:r>
              <a:rPr lang="en-US" b="1" i="0" dirty="0">
                <a:solidFill>
                  <a:srgbClr val="000000"/>
                </a:solidFill>
                <a:effectLst/>
                <a:latin typeface="Oracle Sans"/>
              </a:rPr>
              <a:t>Financing cash flow -</a:t>
            </a:r>
            <a:r>
              <a:rPr lang="en-US" b="0" i="0" dirty="0">
                <a:solidFill>
                  <a:srgbClr val="000000"/>
                </a:solidFill>
                <a:effectLst/>
                <a:latin typeface="Oracle Sans"/>
              </a:rPr>
              <a:t> </a:t>
            </a:r>
            <a:r>
              <a:rPr lang="en-US" dirty="0">
                <a:solidFill>
                  <a:srgbClr val="000000"/>
                </a:solidFill>
                <a:latin typeface="Oracle Sans"/>
              </a:rPr>
              <a:t>I</a:t>
            </a:r>
            <a:r>
              <a:rPr lang="en-US" b="0" i="0" dirty="0">
                <a:solidFill>
                  <a:srgbClr val="000000"/>
                </a:solidFill>
                <a:effectLst/>
                <a:latin typeface="Oracle Sans"/>
              </a:rPr>
              <a:t>s funding that comes from a company’s owners, investors and creditors. It is classified as debt, equity and dividend transactions on the cash flow statement.</a:t>
            </a:r>
          </a:p>
          <a:p>
            <a:pPr marL="0" indent="0">
              <a:buNone/>
            </a:pPr>
            <a:endParaRPr lang="en-IN" dirty="0"/>
          </a:p>
        </p:txBody>
      </p:sp>
    </p:spTree>
    <p:extLst>
      <p:ext uri="{BB962C8B-B14F-4D97-AF65-F5344CB8AC3E}">
        <p14:creationId xmlns:p14="http://schemas.microsoft.com/office/powerpoint/2010/main" val="170594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4700-6DC6-445E-953C-4D7385B73F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3A5DA0-3D77-43B4-98A0-E083F4FC1C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331879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49</TotalTime>
  <Words>477</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Oracle Sans</vt:lpstr>
      <vt:lpstr>Gallery</vt:lpstr>
      <vt:lpstr> </vt:lpstr>
      <vt:lpstr>Cash flow analysis of Britannia </vt:lpstr>
      <vt:lpstr>TEAM MEMBERS</vt:lpstr>
      <vt:lpstr>ABOUT BRITANIA INDUSTRIES</vt:lpstr>
      <vt:lpstr>What is cash flow analysis ?</vt:lpstr>
      <vt:lpstr>Why is cash flow analysis important ?</vt:lpstr>
      <vt:lpstr>Basics of cash flow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Yash Mohite</dc:creator>
  <cp:lastModifiedBy>Yash Mohite</cp:lastModifiedBy>
  <cp:revision>1</cp:revision>
  <dcterms:created xsi:type="dcterms:W3CDTF">2022-04-12T16:45:26Z</dcterms:created>
  <dcterms:modified xsi:type="dcterms:W3CDTF">2022-04-12T17:34:35Z</dcterms:modified>
</cp:coreProperties>
</file>