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2" d="100"/>
          <a:sy n="62" d="100"/>
        </p:scale>
        <p:origin x="39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3"/>
    </inkml:context>
    <inkml:brush xml:id="br0">
      <inkml:brushProperty name="width" value="0" units="cm"/>
      <inkml:brushProperty name="height" value="0.6" units="cm"/>
      <inkml:brushProperty name="color" value="#000000"/>
    </inkml:brush>
  </inkml:definitions>
  <inkml:trace contextRef="#ctx0" brushRef="#br0">87 0,'0'7,"-14"3,-20 0,-4-2</inkml:trace>
</inkml:ink>
</file>

<file path=ppt/ink/ink10.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6"/>
    </inkml:context>
    <inkml:brush xml:id="br0">
      <inkml:brushProperty name="width" value="0" units="cm"/>
      <inkml:brushProperty name="height" value="0.6" units="cm"/>
      <inkml:brushProperty name="color" value="#000000"/>
    </inkml:brush>
  </inkml:definitions>
  <inkml:trace contextRef="#ctx0" brushRef="#br0">1 17,'0'-7,"0"-3</inkml:trace>
</inkml:ink>
</file>

<file path=ppt/ink/ink1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6"/>
    </inkml:context>
    <inkml:brush xml:id="br0">
      <inkml:brushProperty name="width" value="0" units="cm"/>
      <inkml:brushProperty name="height" value="0.6" units="cm"/>
      <inkml:brushProperty name="color" value="#000000"/>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7"/>
    </inkml:context>
    <inkml:brush xml:id="br0">
      <inkml:brushProperty name="width" value="0" units="cm"/>
      <inkml:brushProperty name="height" value="0.6" units="cm"/>
      <inkml:brushProperty name="color" value="#000000"/>
    </inkml:brush>
  </inkml:definitions>
  <inkml:trace contextRef="#ctx0" brushRef="#br0">1 1,'0'7,"7"2,2 1</inkml:trace>
</inkml:ink>
</file>

<file path=ppt/ink/ink1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7"/>
    </inkml:context>
    <inkml:brush xml:id="br0">
      <inkml:brushProperty name="width" value="0" units="cm"/>
      <inkml:brushProperty name="height" value="0.6" units="cm"/>
      <inkml:brushProperty name="color" value="#000000"/>
    </inkml:brush>
  </inkml:definitions>
  <inkml:trace contextRef="#ctx0" brushRef="#br0">0 0,'0'7,"8"10,2 2</inkml:trace>
</inkml:ink>
</file>

<file path=ppt/ink/ink1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7"/>
    </inkml:context>
    <inkml:brush xml:id="br0">
      <inkml:brushProperty name="width" value="0" units="cm"/>
      <inkml:brushProperty name="height" value="0.6" units="cm"/>
      <inkml:brushProperty name="color" value="#000000"/>
    </inkml:brush>
  </inkml:definitions>
  <inkml:trace contextRef="#ctx0" brushRef="#br0">122 0,'-15'0,"-34"0,-8 0</inkml:trace>
</inkml:ink>
</file>

<file path=ppt/ink/ink15.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7"/>
    </inkml:context>
    <inkml:brush xml:id="br0">
      <inkml:brushProperty name="width" value="0" units="cm"/>
      <inkml:brushProperty name="height" value="0.6" units="cm"/>
      <inkml:brushProperty name="color" value="#000000"/>
    </inkml:brush>
  </inkml:definitions>
  <inkml:trace contextRef="#ctx0" brushRef="#br0">1 1,'14'7,"13"3,17-8,0-4</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3"/>
    </inkml:context>
    <inkml:brush xml:id="br0">
      <inkml:brushProperty name="width" value="0" units="cm"/>
      <inkml:brushProperty name="height" value="0.6" units="cm"/>
      <inkml:brushProperty name="color" value="#000000"/>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4:25"/>
    </inkml:context>
    <inkml:brush xml:id="br0">
      <inkml:brushProperty name="width" value="0" units="cm"/>
      <inkml:brushProperty name="height" value="0.6" units="cm"/>
      <inkml:brushProperty name="color" value="#000000"/>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4:25"/>
    </inkml:context>
    <inkml:brush xml:id="br0">
      <inkml:brushProperty name="width" value="0" units="cm"/>
      <inkml:brushProperty name="height" value="0.6" units="cm"/>
      <inkml:brushProperty name="color" value="#000000"/>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4:56:35"/>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09T15:01:46"/>
    </inkml:context>
    <inkml:brush xml:id="br0">
      <inkml:brushProperty name="width" value="0.05" units="cm"/>
      <inkml:brushProperty name="height" value="0.05" units="cm"/>
      <inkml:brushProperty name="color" value="#000000"/>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5"/>
    </inkml:context>
    <inkml:brush xml:id="br0">
      <inkml:brushProperty name="width" value="0" units="cm"/>
      <inkml:brushProperty name="height" value="0.6" units="cm"/>
      <inkml:brushProperty name="color" value="#000000"/>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5"/>
    </inkml:context>
    <inkml:brush xml:id="br0">
      <inkml:brushProperty name="width" value="0" units="cm"/>
      <inkml:brushProperty name="height" value="0.6" units="cm"/>
      <inkml:brushProperty name="color" value="#000000"/>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6-09T15:02:46"/>
    </inkml:context>
    <inkml:brush xml:id="br0">
      <inkml:brushProperty name="width" value="0" units="cm"/>
      <inkml:brushProperty name="height" value="0.6" units="cm"/>
      <inkml:brushProperty name="color" value="#000000"/>
    </inkml:brush>
  </inkml:definitions>
  <inkml:trace contextRef="#ctx0" brushRef="#br0">44 78,'0'-7,"-8"-11,-8-8,-3-1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590B43-0D71-46CD-84C3-5EA521F39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6590B43-0D71-46CD-84C3-5EA521F39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6590B43-0D71-46CD-84C3-5EA521F39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6590B43-0D71-46CD-84C3-5EA521F39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590B43-0D71-46CD-84C3-5EA521F39D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6590B43-0D71-46CD-84C3-5EA521F39D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6590B43-0D71-46CD-84C3-5EA521F39DA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590B43-0D71-46CD-84C3-5EA521F39DA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90B43-0D71-46CD-84C3-5EA521F39DA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590B43-0D71-46CD-84C3-5EA521F39D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590B43-0D71-46CD-84C3-5EA521F39D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3F216-7DB7-40E1-B4E7-18FC4EAD511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90B43-0D71-46CD-84C3-5EA521F39DA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3F216-7DB7-40E1-B4E7-18FC4EAD511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customXml" Target="../ink/ink4.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customXml" Target="../ink/ink9.xml"/><Relationship Id="rId7" Type="http://schemas.openxmlformats.org/officeDocument/2006/relationships/customXml" Target="../ink/ink8.xml"/><Relationship Id="rId6" Type="http://schemas.openxmlformats.org/officeDocument/2006/relationships/image" Target="../media/image3.png"/><Relationship Id="rId5" Type="http://schemas.openxmlformats.org/officeDocument/2006/relationships/customXml" Target="../ink/ink7.xml"/><Relationship Id="rId4" Type="http://schemas.openxmlformats.org/officeDocument/2006/relationships/customXml" Target="../ink/ink6.xml"/><Relationship Id="rId3" Type="http://schemas.openxmlformats.org/officeDocument/2006/relationships/image" Target="../media/image4.png"/><Relationship Id="rId21" Type="http://schemas.openxmlformats.org/officeDocument/2006/relationships/slideLayout" Target="../slideLayouts/slideLayout8.xml"/><Relationship Id="rId20" Type="http://schemas.openxmlformats.org/officeDocument/2006/relationships/image" Target="../media/image10.png"/><Relationship Id="rId2" Type="http://schemas.openxmlformats.org/officeDocument/2006/relationships/customXml" Target="../ink/ink5.xml"/><Relationship Id="rId19" Type="http://schemas.openxmlformats.org/officeDocument/2006/relationships/customXml" Target="../ink/ink15.xml"/><Relationship Id="rId18" Type="http://schemas.openxmlformats.org/officeDocument/2006/relationships/image" Target="../media/image9.png"/><Relationship Id="rId17" Type="http://schemas.openxmlformats.org/officeDocument/2006/relationships/customXml" Target="../ink/ink14.xml"/><Relationship Id="rId16" Type="http://schemas.openxmlformats.org/officeDocument/2006/relationships/image" Target="../media/image8.png"/><Relationship Id="rId15" Type="http://schemas.openxmlformats.org/officeDocument/2006/relationships/customXml" Target="../ink/ink13.xml"/><Relationship Id="rId14" Type="http://schemas.openxmlformats.org/officeDocument/2006/relationships/image" Target="../media/image7.png"/><Relationship Id="rId13" Type="http://schemas.openxmlformats.org/officeDocument/2006/relationships/customXml" Target="../ink/ink12.xml"/><Relationship Id="rId12" Type="http://schemas.openxmlformats.org/officeDocument/2006/relationships/customXml" Target="../ink/ink11.xml"/><Relationship Id="rId11" Type="http://schemas.openxmlformats.org/officeDocument/2006/relationships/image" Target="../media/image6.png"/><Relationship Id="rId10" Type="http://schemas.openxmlformats.org/officeDocument/2006/relationships/customXml" Target="../ink/ink10.xml"/><Relationship Id="rId1" Type="http://schemas.openxmlformats.org/officeDocument/2006/relationships/hyperlink" Target="https://www.yourelectricalguide.com/2017/11/parts-of-synchronous-generator-constr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HYDROELECTRICITY</a:t>
            </a:r>
            <a:r>
              <a:rPr lang="en-IN" dirty="0"/>
              <a:t> </a:t>
            </a:r>
            <a:endParaRPr lang="en-IN" dirty="0"/>
          </a:p>
        </p:txBody>
      </p:sp>
      <p:sp>
        <p:nvSpPr>
          <p:cNvPr id="3" name="Text Placeholder 2"/>
          <p:cNvSpPr>
            <a:spLocks noGrp="1"/>
          </p:cNvSpPr>
          <p:nvPr>
            <p:ph type="body" idx="1"/>
          </p:nvPr>
        </p:nvSpPr>
        <p:spPr>
          <a:xfrm>
            <a:off x="468452" y="1172028"/>
            <a:ext cx="5847643" cy="2253343"/>
          </a:xfrm>
        </p:spPr>
        <p:txBody>
          <a:bodyPr>
            <a:normAutofit fontScale="40000" lnSpcReduction="20000"/>
          </a:bodyPr>
          <a:lstStyle/>
          <a:p>
            <a:r>
              <a:rPr lang="en-IN" sz="4900" dirty="0">
                <a:solidFill>
                  <a:schemeClr val="accent2"/>
                </a:solidFill>
              </a:rPr>
              <a:t>PRESENTED BY </a:t>
            </a:r>
            <a:r>
              <a:rPr lang="en-IN" sz="4900" dirty="0"/>
              <a:t>: </a:t>
            </a:r>
            <a:endParaRPr lang="en-IN" sz="4900" dirty="0"/>
          </a:p>
          <a:p>
            <a:r>
              <a:rPr lang="en-IN" sz="4900" dirty="0"/>
              <a:t>1] TEJAL SUNIL MAHAJAN [ COMPUTER ] A- 29</a:t>
            </a:r>
            <a:endParaRPr lang="en-IN" sz="4900" dirty="0"/>
          </a:p>
          <a:p>
            <a:r>
              <a:rPr lang="en-IN" sz="4900" dirty="0"/>
              <a:t>2] SHREYA VIJAYKUMAR MOHITE [COMPUTER ] A-33 </a:t>
            </a:r>
            <a:endParaRPr lang="en-IN" sz="4900" dirty="0"/>
          </a:p>
          <a:p>
            <a:r>
              <a:rPr lang="en-IN" sz="4900" dirty="0"/>
              <a:t>3] RUTIK  DAGADU  AVHAD [ COMPUTER ] A-4</a:t>
            </a:r>
            <a:endParaRPr lang="en-IN" sz="4900" dirty="0"/>
          </a:p>
          <a:p>
            <a:pPr algn="ctr"/>
            <a:r>
              <a:rPr lang="en-IN" sz="4400" dirty="0">
                <a:highlight>
                  <a:srgbClr val="FFFF00"/>
                </a:highlight>
              </a:rPr>
              <a:t> KONKAN GYANPEETH COLLEGE OF ENGINEERING , KARJAT </a:t>
            </a:r>
            <a:endParaRPr lang="en-IN" sz="4400" dirty="0">
              <a:highlight>
                <a:srgbClr val="FFFF00"/>
              </a:highlight>
            </a:endParaRPr>
          </a:p>
        </p:txBody>
      </p:sp>
      <p:sp>
        <p:nvSpPr>
          <p:cNvPr id="7" name="Content Placeholder 6"/>
          <p:cNvSpPr>
            <a:spLocks noGrp="1"/>
          </p:cNvSpPr>
          <p:nvPr>
            <p:ph sz="half" idx="2"/>
          </p:nvPr>
        </p:nvSpPr>
        <p:spPr>
          <a:xfrm>
            <a:off x="800680" y="3587261"/>
            <a:ext cx="5183188" cy="3147367"/>
          </a:xfrm>
        </p:spPr>
        <p:txBody>
          <a:bodyPr>
            <a:normAutofit/>
          </a:bodyPr>
          <a:lstStyle/>
          <a:p>
            <a:r>
              <a:rPr lang="en-IN" sz="1900" dirty="0">
                <a:highlight>
                  <a:srgbClr val="00FF00"/>
                </a:highlight>
              </a:rPr>
              <a:t>INTRODUCTION</a:t>
            </a:r>
            <a:r>
              <a:rPr lang="en-IN" sz="1900" dirty="0"/>
              <a:t> </a:t>
            </a:r>
            <a:r>
              <a:rPr lang="en-IN" sz="1900" dirty="0">
                <a:solidFill>
                  <a:schemeClr val="bg2">
                    <a:lumMod val="10000"/>
                  </a:schemeClr>
                </a:solidFill>
              </a:rPr>
              <a:t>: </a:t>
            </a:r>
            <a:r>
              <a:rPr lang="en-US" sz="1900" b="0" i="0" dirty="0">
                <a:solidFill>
                  <a:schemeClr val="bg2">
                    <a:lumMod val="10000"/>
                  </a:schemeClr>
                </a:solidFill>
                <a:effectLst/>
                <a:latin typeface="Arial" panose="020B0604020202020204" pitchFamily="34" charset="0"/>
              </a:rPr>
              <a:t>Hydro Electric power (HEP) is</a:t>
            </a:r>
            <a:r>
              <a:rPr lang="en-US" sz="1900" i="0" dirty="0">
                <a:solidFill>
                  <a:schemeClr val="bg2">
                    <a:lumMod val="10000"/>
                  </a:schemeClr>
                </a:solidFill>
                <a:effectLst/>
                <a:latin typeface="Arial" panose="020B0604020202020204" pitchFamily="34" charset="0"/>
              </a:rPr>
              <a:t> a major renewable energy source used all over the world today to produce electricity</a:t>
            </a:r>
            <a:r>
              <a:rPr lang="en-US" sz="1900" b="0" i="0" dirty="0">
                <a:solidFill>
                  <a:schemeClr val="bg2">
                    <a:lumMod val="10000"/>
                  </a:schemeClr>
                </a:solidFill>
                <a:effectLst/>
                <a:latin typeface="Arial" panose="020B0604020202020204" pitchFamily="34" charset="0"/>
              </a:rPr>
              <a:t>. It utilizes the basic laws of Physics. Falling water under high pressure has high kinetic energy. In an HEP station, the falling water turns the turbines</a:t>
            </a:r>
            <a:r>
              <a:rPr lang="en-US" sz="1600" b="0" i="0" dirty="0">
                <a:solidFill>
                  <a:schemeClr val="bg2">
                    <a:lumMod val="10000"/>
                  </a:schemeClr>
                </a:solidFill>
                <a:effectLst/>
                <a:latin typeface="Arial" panose="020B0604020202020204" pitchFamily="34" charset="0"/>
              </a:rPr>
              <a:t>. Hydropower, or hydroelectric power, is </a:t>
            </a:r>
            <a:r>
              <a:rPr lang="en-US" sz="1600" i="0" dirty="0">
                <a:solidFill>
                  <a:schemeClr val="bg2">
                    <a:lumMod val="10000"/>
                  </a:schemeClr>
                </a:solidFill>
                <a:effectLst/>
                <a:latin typeface="Arial" panose="020B0604020202020204" pitchFamily="34" charset="0"/>
              </a:rPr>
              <a:t>a renewable source of energy that generates power by using a dam or diversion structure to alter the natural flow of a river or other body of water.</a:t>
            </a:r>
            <a:endParaRPr lang="en-IN" sz="1600" dirty="0">
              <a:solidFill>
                <a:schemeClr val="bg2">
                  <a:lumMod val="10000"/>
                </a:schemeClr>
              </a:solidFill>
            </a:endParaRPr>
          </a:p>
        </p:txBody>
      </p:sp>
      <p:graphicFrame>
        <p:nvGraphicFramePr>
          <p:cNvPr id="10" name="Content Placeholder 9"/>
          <p:cNvGraphicFramePr>
            <a:graphicFrameLocks noGrp="1"/>
          </p:cNvGraphicFramePr>
          <p:nvPr>
            <p:ph sz="quarter" idx="4"/>
          </p:nvPr>
        </p:nvGraphicFramePr>
        <p:xfrm>
          <a:off x="508000" y="3587261"/>
          <a:ext cx="5558971" cy="2944168"/>
        </p:xfrm>
        <a:graphic>
          <a:graphicData uri="http://schemas.openxmlformats.org/drawingml/2006/table">
            <a:tbl>
              <a:tblPr/>
              <a:tblGrid>
                <a:gridCol w="5558971"/>
              </a:tblGrid>
              <a:tr h="294416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1" name="Table 10"/>
          <p:cNvGraphicFramePr>
            <a:graphicFrameLocks noGrp="1"/>
          </p:cNvGraphicFramePr>
          <p:nvPr/>
        </p:nvGraphicFramePr>
        <p:xfrm>
          <a:off x="8563429" y="6966857"/>
          <a:ext cx="208280" cy="365760"/>
        </p:xfrm>
        <a:graphic>
          <a:graphicData uri="http://schemas.openxmlformats.org/drawingml/2006/table">
            <a:tbl>
              <a:tblPr/>
              <a:tblGrid>
                <a:gridCol w="208280"/>
              </a:tblGrid>
              <a:tr h="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a:graphicFrameLocks noGrp="1"/>
          </p:cNvGraphicFramePr>
          <p:nvPr/>
        </p:nvGraphicFramePr>
        <p:xfrm>
          <a:off x="319315" y="391886"/>
          <a:ext cx="11248572" cy="957943"/>
        </p:xfrm>
        <a:graphic>
          <a:graphicData uri="http://schemas.openxmlformats.org/drawingml/2006/table">
            <a:tbl>
              <a:tblPr/>
              <a:tblGrid>
                <a:gridCol w="11248572"/>
              </a:tblGrid>
              <a:tr h="957943">
                <a:tc>
                  <a:txBody>
                    <a:bodyPr/>
                    <a:lstStyle/>
                    <a:p>
                      <a:pPr algn="ctr"/>
                      <a:r>
                        <a:rPr lang="en-IN" sz="5400" b="1" u="sng" dirty="0">
                          <a:effectLst>
                            <a:outerShdw blurRad="38100" dist="38100" dir="2700000" algn="tl">
                              <a:srgbClr val="000000">
                                <a:alpha val="43137"/>
                              </a:srgbClr>
                            </a:outerShdw>
                          </a:effectLst>
                          <a:highlight>
                            <a:srgbClr val="C0C0C0"/>
                          </a:highlight>
                        </a:rPr>
                        <a:t>HYDROELECTRICITY </a:t>
                      </a:r>
                      <a:endParaRPr lang="en-IN" sz="5400" b="1" u="sng" dirty="0">
                        <a:effectLst>
                          <a:outerShdw blurRad="38100" dist="38100" dir="2700000" algn="tl">
                            <a:srgbClr val="000000">
                              <a:alpha val="43137"/>
                            </a:srgbClr>
                          </a:outerShdw>
                        </a:effectLst>
                        <a:highlight>
                          <a:srgbClr val="C0C0C0"/>
                        </a:highligh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r>
            </a:tbl>
          </a:graphicData>
        </a:graphic>
      </p:graphicFrame>
      <p:graphicFrame>
        <p:nvGraphicFramePr>
          <p:cNvPr id="15" name="Table 14"/>
          <p:cNvGraphicFramePr>
            <a:graphicFrameLocks noGrp="1"/>
          </p:cNvGraphicFramePr>
          <p:nvPr/>
        </p:nvGraphicFramePr>
        <p:xfrm>
          <a:off x="508000" y="1611086"/>
          <a:ext cx="5791200" cy="1814285"/>
        </p:xfrm>
        <a:graphic>
          <a:graphicData uri="http://schemas.openxmlformats.org/drawingml/2006/table">
            <a:tbl>
              <a:tblPr/>
              <a:tblGrid>
                <a:gridCol w="5791200"/>
              </a:tblGrid>
              <a:tr h="1814285">
                <a:tc>
                  <a:txBody>
                    <a:bodyPr/>
                    <a:lstStyle/>
                    <a:p>
                      <a:r>
                        <a:rPr lang="en-IN" b="1" u="sng" dirty="0">
                          <a:highlight>
                            <a:srgbClr val="00FFFF"/>
                          </a:highlight>
                        </a:rPr>
                        <a:t>PRESENTED BY : </a:t>
                      </a:r>
                      <a:endParaRPr lang="en-IN" b="1" u="sng" dirty="0">
                        <a:highlight>
                          <a:srgbClr val="00FFFF"/>
                        </a:highlight>
                      </a:endParaRPr>
                    </a:p>
                    <a:p>
                      <a:r>
                        <a:rPr lang="en-IN" dirty="0"/>
                        <a:t>1] SHREYA VIJAYKUMAR MOHITE [ COMPUTER ] A-33 </a:t>
                      </a:r>
                      <a:endParaRPr lang="en-IN" dirty="0"/>
                    </a:p>
                    <a:p>
                      <a:r>
                        <a:rPr lang="en-IN" dirty="0"/>
                        <a:t>2] TEJAL SUNIL MAHAJAN [ COMPUTER ] A - 29 </a:t>
                      </a:r>
                      <a:endParaRPr lang="en-IN" dirty="0"/>
                    </a:p>
                    <a:p>
                      <a:r>
                        <a:rPr lang="en-IN" dirty="0"/>
                        <a:t>3] RUTK DAGDU AVHAD [ COMPUTER ] A-4 </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B0F0"/>
                    </a:solidFill>
                  </a:tcPr>
                </a:tc>
              </a:tr>
            </a:tbl>
          </a:graphicData>
        </a:graphic>
      </p:graphicFrame>
      <p:graphicFrame>
        <p:nvGraphicFramePr>
          <p:cNvPr id="19" name="Table 18"/>
          <p:cNvGraphicFramePr>
            <a:graphicFrameLocks noGrp="1"/>
          </p:cNvGraphicFramePr>
          <p:nvPr/>
        </p:nvGraphicFramePr>
        <p:xfrm>
          <a:off x="6398760" y="1611086"/>
          <a:ext cx="5550434" cy="4855028"/>
        </p:xfrm>
        <a:graphic>
          <a:graphicData uri="http://schemas.openxmlformats.org/drawingml/2006/table">
            <a:tbl>
              <a:tblPr/>
              <a:tblGrid>
                <a:gridCol w="5550434"/>
              </a:tblGrid>
              <a:tr h="485502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21" name="Picture 20" descr="Diagram&#10;&#10;Description automatically generated"/>
          <p:cNvPicPr>
            <a:picLocks noChangeAspect="1"/>
          </p:cNvPicPr>
          <p:nvPr/>
        </p:nvPicPr>
        <p:blipFill>
          <a:blip r:embed="rId1"/>
          <a:stretch>
            <a:fillRect/>
          </a:stretch>
        </p:blipFill>
        <p:spPr>
          <a:xfrm>
            <a:off x="6338748" y="1757249"/>
            <a:ext cx="5734050" cy="4642303"/>
          </a:xfrm>
          <a:prstGeom prst="rect">
            <a:avLst/>
          </a:prstGeom>
        </p:spPr>
      </p:pic>
      <p:grpSp>
        <p:nvGrpSpPr>
          <p:cNvPr id="29" name="Group 28"/>
          <p:cNvGrpSpPr/>
          <p:nvPr/>
        </p:nvGrpSpPr>
        <p:grpSpPr>
          <a:xfrm>
            <a:off x="2789512" y="3641998"/>
            <a:ext cx="46440" cy="28440"/>
            <a:chOff x="2789512" y="3641998"/>
            <a:chExt cx="46440" cy="28440"/>
          </a:xfrm>
        </p:grpSpPr>
        <mc:AlternateContent xmlns:mc="http://schemas.openxmlformats.org/markup-compatibility/2006" xmlns:p14="http://schemas.microsoft.com/office/powerpoint/2010/main">
          <mc:Choice Requires="p14">
            <p:contentPart r:id="rId2" p14:bwMode="auto">
              <p14:nvContentPartPr>
                <p14:cNvPr id="27" name="Ink 26"/>
                <p14:cNvContentPartPr/>
                <p14:nvPr/>
              </p14:nvContentPartPr>
              <p14:xfrm>
                <a:off x="2804632" y="3657478"/>
                <a:ext cx="31320" cy="12960"/>
              </p14:xfrm>
            </p:contentPart>
          </mc:Choice>
          <mc:Fallback xmlns="">
            <p:pic>
              <p:nvPicPr>
                <p:cNvPr id="27" name="Ink 26"/>
              </p:nvPicPr>
              <p:blipFill>
                <a:blip r:embed="rId3"/>
              </p:blipFill>
              <p:spPr>
                <a:xfrm>
                  <a:off x="2804632" y="3657478"/>
                  <a:ext cx="31320" cy="129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8" name="Ink 27"/>
                <p14:cNvContentPartPr/>
                <p14:nvPr/>
              </p14:nvContentPartPr>
              <p14:xfrm>
                <a:off x="2789512" y="3641998"/>
                <a:ext cx="360" cy="360"/>
              </p14:xfrm>
            </p:contentPart>
          </mc:Choice>
          <mc:Fallback xmlns="">
            <p:pic>
              <p:nvPicPr>
                <p:cNvPr id="28" name="Ink 27"/>
              </p:nvPicPr>
              <p:blipFill>
                <a:blip r:embed="rId5"/>
              </p:blipFill>
              <p:spPr>
                <a:xfrm>
                  <a:off x="2789512" y="3641998"/>
                  <a:ext cx="360" cy="360"/>
                </a:xfrm>
                <a:prstGeom prst="rect"/>
              </p:spPr>
            </p:pic>
          </mc:Fallback>
        </mc:AlternateContent>
      </p:grpSp>
      <p:grpSp>
        <p:nvGrpSpPr>
          <p:cNvPr id="32" name="Group 31"/>
          <p:cNvGrpSpPr/>
          <p:nvPr/>
        </p:nvGrpSpPr>
        <p:grpSpPr>
          <a:xfrm>
            <a:off x="2866912" y="3796798"/>
            <a:ext cx="360" cy="360"/>
            <a:chOff x="2866912" y="3796798"/>
            <a:chExt cx="360" cy="360"/>
          </a:xfrm>
        </p:grpSpPr>
        <mc:AlternateContent xmlns:mc="http://schemas.openxmlformats.org/markup-compatibility/2006" xmlns:p14="http://schemas.microsoft.com/office/powerpoint/2010/main">
          <mc:Choice Requires="p14">
            <p:contentPart r:id="rId6" p14:bwMode="auto">
              <p14:nvContentPartPr>
                <p14:cNvPr id="30" name="Ink 29"/>
                <p14:cNvContentPartPr/>
                <p14:nvPr/>
              </p14:nvContentPartPr>
              <p14:xfrm>
                <a:off x="2866912" y="3796798"/>
                <a:ext cx="360" cy="360"/>
              </p14:xfrm>
            </p:contentPart>
          </mc:Choice>
          <mc:Fallback xmlns="">
            <p:pic>
              <p:nvPicPr>
                <p:cNvPr id="30" name="Ink 29"/>
              </p:nvPicPr>
              <p:blipFill>
                <a:blip r:embed="rId5"/>
              </p:blipFill>
              <p:spPr>
                <a:xfrm>
                  <a:off x="2866912" y="3796798"/>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1" name="Ink 30"/>
                <p14:cNvContentPartPr/>
                <p14:nvPr/>
              </p14:nvContentPartPr>
              <p14:xfrm>
                <a:off x="2866912" y="3796798"/>
                <a:ext cx="360" cy="360"/>
              </p14:xfrm>
            </p:contentPart>
          </mc:Choice>
          <mc:Fallback xmlns="">
            <p:pic>
              <p:nvPicPr>
                <p:cNvPr id="31" name="Ink 30"/>
              </p:nvPicPr>
              <p:blipFill>
                <a:blip r:embed="rId5"/>
              </p:blipFill>
              <p:spPr>
                <a:xfrm>
                  <a:off x="2866912" y="3796798"/>
                  <a:ext cx="360" cy="360"/>
                </a:xfrm>
                <a:prstGeom prst="rect"/>
              </p:spPr>
            </p:pic>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9739" y="946579"/>
            <a:ext cx="3752287" cy="1925665"/>
          </a:xfrm>
        </p:spPr>
        <p:txBody>
          <a:bodyPr>
            <a:normAutofit/>
          </a:bodyPr>
          <a:lstStyle/>
          <a:p>
            <a:br>
              <a:rPr lang="en-IN" dirty="0"/>
            </a:br>
            <a:br>
              <a:rPr lang="en-IN" dirty="0"/>
            </a:br>
            <a:br>
              <a:rPr lang="en-IN" dirty="0"/>
            </a:br>
            <a:endParaRPr lang="en-IN" dirty="0"/>
          </a:p>
        </p:txBody>
      </p:sp>
      <p:sp>
        <p:nvSpPr>
          <p:cNvPr id="4" name="Text Placeholder 3"/>
          <p:cNvSpPr>
            <a:spLocks noGrp="1"/>
          </p:cNvSpPr>
          <p:nvPr>
            <p:ph type="body" sz="half" idx="2"/>
          </p:nvPr>
        </p:nvSpPr>
        <p:spPr>
          <a:xfrm>
            <a:off x="196313" y="147234"/>
            <a:ext cx="4298196" cy="385948"/>
          </a:xfrm>
        </p:spPr>
        <p:txBody>
          <a:bodyPr>
            <a:normAutofit/>
          </a:bodyPr>
          <a:lstStyle/>
          <a:p>
            <a:r>
              <a:rPr lang="en-IN" dirty="0">
                <a:solidFill>
                  <a:srgbClr val="FF0000"/>
                </a:solidFill>
                <a:highlight>
                  <a:srgbClr val="FF00FF"/>
                </a:highlight>
              </a:rPr>
              <a:t>EXPERIMENTAL WORK : </a:t>
            </a:r>
            <a:endParaRPr lang="en-IN" dirty="0">
              <a:solidFill>
                <a:srgbClr val="FF0000"/>
              </a:solidFill>
              <a:highlight>
                <a:srgbClr val="FF00FF"/>
              </a:highlight>
            </a:endParaRPr>
          </a:p>
        </p:txBody>
      </p:sp>
      <p:graphicFrame>
        <p:nvGraphicFramePr>
          <p:cNvPr id="15" name="Content Placeholder 14"/>
          <p:cNvGraphicFramePr>
            <a:graphicFrameLocks noGrp="1"/>
          </p:cNvGraphicFramePr>
          <p:nvPr>
            <p:ph idx="1"/>
          </p:nvPr>
        </p:nvGraphicFramePr>
        <p:xfrm>
          <a:off x="77492" y="3285641"/>
          <a:ext cx="5222928" cy="3425125"/>
        </p:xfrm>
        <a:graphic>
          <a:graphicData uri="http://schemas.openxmlformats.org/drawingml/2006/table">
            <a:tbl>
              <a:tblPr/>
              <a:tblGrid>
                <a:gridCol w="5222928"/>
              </a:tblGrid>
              <a:tr h="3425125">
                <a:tc>
                  <a:txBody>
                    <a:bodyPr/>
                    <a:lstStyle/>
                    <a:p>
                      <a:r>
                        <a:rPr lang="en-IN" dirty="0">
                          <a:solidFill>
                            <a:srgbClr val="FFC000"/>
                          </a:solidFill>
                          <a:highlight>
                            <a:srgbClr val="000000"/>
                          </a:highlight>
                        </a:rPr>
                        <a:t>RESULT : </a:t>
                      </a:r>
                      <a:r>
                        <a:rPr lang="en-US" sz="1800" b="0" i="0" kern="1200" dirty="0">
                          <a:solidFill>
                            <a:schemeClr val="tx1"/>
                          </a:solidFill>
                          <a:effectLst/>
                          <a:latin typeface="+mn-lt"/>
                          <a:ea typeface="+mn-ea"/>
                          <a:cs typeface="+mn-cs"/>
                        </a:rPr>
                        <a:t>Flooding land for a hydroelectric reservoir has an extreme environmental impact: it destroys forest, wildlife habitat, agricultural land, and scenic lands. In many instances, such as the Three Gorges Dam in China, entire communities have also had to be relocated to make way for reservoirs.</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60000"/>
                        <a:lumOff val="40000"/>
                      </a:schemeClr>
                    </a:solidFill>
                  </a:tcPr>
                </a:tc>
              </a:tr>
            </a:tbl>
          </a:graphicData>
        </a:graphic>
      </p:graphicFrame>
      <p:graphicFrame>
        <p:nvGraphicFramePr>
          <p:cNvPr id="16" name="Table 15"/>
          <p:cNvGraphicFramePr>
            <a:graphicFrameLocks noGrp="1"/>
          </p:cNvGraphicFramePr>
          <p:nvPr/>
        </p:nvGraphicFramePr>
        <p:xfrm>
          <a:off x="5356247" y="3425125"/>
          <a:ext cx="6639560" cy="3657600"/>
        </p:xfrm>
        <a:graphic>
          <a:graphicData uri="http://schemas.openxmlformats.org/drawingml/2006/table">
            <a:tbl>
              <a:tblPr/>
              <a:tblGrid>
                <a:gridCol w="6639560"/>
              </a:tblGrid>
              <a:tr h="3239146">
                <a:tc>
                  <a:txBody>
                    <a:bodyPr/>
                    <a:lstStyle/>
                    <a:p>
                      <a:r>
                        <a:rPr lang="en-IN" dirty="0">
                          <a:solidFill>
                            <a:srgbClr val="FF0000"/>
                          </a:solidFill>
                          <a:highlight>
                            <a:srgbClr val="FFFF00"/>
                          </a:highlight>
                        </a:rPr>
                        <a:t>CONCLUSION </a:t>
                      </a:r>
                      <a:r>
                        <a:rPr lang="en-IN" dirty="0"/>
                        <a:t>: </a:t>
                      </a:r>
                      <a:r>
                        <a:rPr lang="en-US" sz="1800" b="0" i="0" kern="1200" dirty="0">
                          <a:solidFill>
                            <a:schemeClr val="tx1"/>
                          </a:solidFill>
                          <a:effectLst/>
                          <a:latin typeface="+mn-lt"/>
                          <a:ea typeface="+mn-ea"/>
                          <a:cs typeface="+mn-cs"/>
                        </a:rPr>
                        <a:t>Due to fast that the world is now looking for alternative sources of energy and the fast that hydropower is a type of clean energy that uses no limiting resources. It to have less disadvantages as mentioned. Hydropower plants are a vital energy source to the world. Water is an efficient and reliable fuel. The Use, creation, and expansion of power plants should continue being pursued.</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       Because hydropower plants can generate power to the grid immediately, they provide essential backup power during major electricity outages or </a:t>
                      </a:r>
                      <a:r>
                        <a:rPr lang="en-US" sz="1800" b="0" i="0" kern="1200" dirty="0" err="1">
                          <a:solidFill>
                            <a:schemeClr val="tx1"/>
                          </a:solidFill>
                          <a:effectLst/>
                          <a:latin typeface="+mn-lt"/>
                          <a:ea typeface="+mn-ea"/>
                          <a:cs typeface="+mn-cs"/>
                        </a:rPr>
                        <a:t>distruptions</a:t>
                      </a:r>
                      <a:r>
                        <a:rPr lang="en-US" sz="1800" b="0" i="0" kern="1200" dirty="0">
                          <a:solidFill>
                            <a:schemeClr val="tx1"/>
                          </a:solidFill>
                          <a:effectLst/>
                          <a:latin typeface="+mn-lt"/>
                          <a:ea typeface="+mn-ea"/>
                          <a:cs typeface="+mn-cs"/>
                        </a:rPr>
                        <a:t>. Hydropower provides benefits beyond electricity generation by providing flood control, irrigation support, and clean drinking water. Hydropower is affordable.</a:t>
                      </a:r>
                      <a:endParaRPr lang="en-US" sz="18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60000"/>
                        <a:lumOff val="40000"/>
                      </a:schemeClr>
                    </a:solidFill>
                  </a:tcPr>
                </a:tc>
              </a:tr>
            </a:tbl>
          </a:graphicData>
        </a:graphic>
      </p:graphicFrame>
      <p:graphicFrame>
        <p:nvGraphicFramePr>
          <p:cNvPr id="17" name="Table 16"/>
          <p:cNvGraphicFramePr>
            <a:graphicFrameLocks noGrp="1"/>
          </p:cNvGraphicFramePr>
          <p:nvPr/>
        </p:nvGraphicFramePr>
        <p:xfrm>
          <a:off x="77492" y="147234"/>
          <a:ext cx="12037016" cy="3160309"/>
        </p:xfrm>
        <a:graphic>
          <a:graphicData uri="http://schemas.openxmlformats.org/drawingml/2006/table">
            <a:tbl>
              <a:tblPr/>
              <a:tblGrid>
                <a:gridCol w="12037016"/>
              </a:tblGrid>
              <a:tr h="3160309">
                <a:tc>
                  <a:txBody>
                    <a:bodyPr/>
                    <a:lstStyle/>
                    <a:p>
                      <a:r>
                        <a:rPr lang="en-IN" b="1" dirty="0">
                          <a:solidFill>
                            <a:schemeClr val="tx1">
                              <a:lumMod val="95000"/>
                              <a:lumOff val="5000"/>
                            </a:schemeClr>
                          </a:solidFill>
                          <a:highlight>
                            <a:srgbClr val="0000FF"/>
                          </a:highlight>
                        </a:rPr>
                        <a:t>EXPERIMENTAL WORK : </a:t>
                      </a:r>
                      <a:endParaRPr lang="en-IN" b="1" dirty="0">
                        <a:solidFill>
                          <a:schemeClr val="tx1">
                            <a:lumMod val="95000"/>
                            <a:lumOff val="5000"/>
                          </a:schemeClr>
                        </a:solidFill>
                        <a:highlight>
                          <a:srgbClr val="0000FF"/>
                        </a:highlight>
                      </a:endParaRPr>
                    </a:p>
                    <a:p>
                      <a:endParaRPr lang="en-IN" dirty="0"/>
                    </a:p>
                    <a:p>
                      <a:pPr fontAlgn="base"/>
                      <a:r>
                        <a:rPr lang="en-US" sz="1800" b="0" i="0" kern="1200" dirty="0">
                          <a:solidFill>
                            <a:schemeClr val="tx1"/>
                          </a:solidFill>
                          <a:effectLst/>
                          <a:latin typeface="+mn-lt"/>
                          <a:ea typeface="+mn-ea"/>
                          <a:cs typeface="+mn-cs"/>
                        </a:rPr>
                        <a:t>The water turbine changes the kinetic energy of the falling water into mechanical energy at the turbine shaft. In simple words, falling water spins the water turbine. The turbine drives the </a:t>
                      </a:r>
                      <a:r>
                        <a:rPr lang="en-US" sz="1800" b="0" i="0" u="none" strike="noStrike" kern="1200" dirty="0">
                          <a:solidFill>
                            <a:schemeClr val="tx1"/>
                          </a:solidFill>
                          <a:effectLst/>
                          <a:latin typeface="+mn-lt"/>
                          <a:ea typeface="+mn-ea"/>
                          <a:cs typeface="+mn-cs"/>
                          <a:hlinkClick r:id="rId1"/>
                        </a:rPr>
                        <a:t>alternator</a:t>
                      </a:r>
                      <a:r>
                        <a:rPr lang="en-US" sz="1800" b="0" i="0" kern="1200" dirty="0">
                          <a:solidFill>
                            <a:schemeClr val="tx1"/>
                          </a:solidFill>
                          <a:effectLst/>
                          <a:latin typeface="+mn-lt"/>
                          <a:ea typeface="+mn-ea"/>
                          <a:cs typeface="+mn-cs"/>
                        </a:rPr>
                        <a:t> coupled with it and converts mechanical energy into electrical energy. This is the basic “working principle of hydroelectric power plant.”</a:t>
                      </a:r>
                      <a:endParaRPr lang="en-US" sz="1800" b="0" i="0" kern="1200" dirty="0">
                        <a:solidFill>
                          <a:schemeClr val="tx1"/>
                        </a:solidFill>
                        <a:effectLst/>
                        <a:latin typeface="+mn-lt"/>
                        <a:ea typeface="+mn-ea"/>
                        <a:cs typeface="+mn-cs"/>
                      </a:endParaRPr>
                    </a:p>
                    <a:p>
                      <a:pPr fontAlgn="base"/>
                      <a:r>
                        <a:rPr lang="en-US" sz="1800" b="0" i="0" kern="1200" dirty="0">
                          <a:solidFill>
                            <a:schemeClr val="tx1"/>
                          </a:solidFill>
                          <a:effectLst/>
                          <a:latin typeface="+mn-lt"/>
                          <a:ea typeface="+mn-ea"/>
                          <a:cs typeface="+mn-cs"/>
                        </a:rPr>
                        <a:t>Hydroelectric power plants are very popular because the stores of fuels (i.e., oil and coal) are exhausting day by day. They are also beneficial for irrigation and flood control purposes.</a:t>
                      </a:r>
                      <a:endParaRPr lang="en-US" sz="1800" b="0" i="0" kern="1200" dirty="0">
                        <a:solidFill>
                          <a:schemeClr val="tx1"/>
                        </a:solidFill>
                        <a:effectLst/>
                        <a:latin typeface="+mn-lt"/>
                        <a:ea typeface="+mn-ea"/>
                        <a:cs typeface="+mn-cs"/>
                      </a:endParaRPr>
                    </a:p>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lumMod val="50000"/>
                      </a:schemeClr>
                    </a:solidFill>
                  </a:tcPr>
                </a:tc>
              </a:tr>
            </a:tbl>
          </a:graphicData>
        </a:graphic>
      </p:graphicFrame>
      <mc:AlternateContent xmlns:mc="http://schemas.openxmlformats.org/markup-compatibility/2006" xmlns:p14="http://schemas.microsoft.com/office/powerpoint/2010/main">
        <mc:Choice Requires="p14">
          <p:contentPart r:id="rId2" p14:bwMode="auto">
            <p14:nvContentPartPr>
              <p14:cNvPr id="19" name="Ink 18"/>
              <p14:cNvContentPartPr/>
              <p14:nvPr/>
            </p14:nvContentPartPr>
            <p14:xfrm>
              <a:off x="1069072" y="3440398"/>
              <a:ext cx="360" cy="360"/>
            </p14:xfrm>
          </p:contentPart>
        </mc:Choice>
        <mc:Fallback xmlns="">
          <p:pic>
            <p:nvPicPr>
              <p:cNvPr id="19" name="Ink 18"/>
            </p:nvPicPr>
            <p:blipFill>
              <a:blip r:embed="rId3"/>
            </p:blipFill>
            <p:spPr>
              <a:xfrm>
                <a:off x="1069072" y="3440398"/>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1" name="Ink 20"/>
              <p14:cNvContentPartPr/>
              <p14:nvPr/>
            </p14:nvContentPartPr>
            <p14:xfrm>
              <a:off x="232072" y="898798"/>
              <a:ext cx="360" cy="360"/>
            </p14:xfrm>
          </p:contentPart>
        </mc:Choice>
        <mc:Fallback xmlns="">
          <p:pic>
            <p:nvPicPr>
              <p:cNvPr id="21" name="Ink 20"/>
            </p:nvPicPr>
            <p:blipFill>
              <a:blip r:embed="rId3"/>
            </p:blipFill>
            <p:spPr>
              <a:xfrm>
                <a:off x="232072" y="898798"/>
                <a:ext cx="360" cy="360"/>
              </a:xfrm>
              <a:prstGeom prst="rect"/>
            </p:spPr>
          </p:pic>
        </mc:Fallback>
      </mc:AlternateContent>
      <p:grpSp>
        <p:nvGrpSpPr>
          <p:cNvPr id="24" name="Group 23"/>
          <p:cNvGrpSpPr/>
          <p:nvPr/>
        </p:nvGrpSpPr>
        <p:grpSpPr>
          <a:xfrm>
            <a:off x="2743072" y="1100398"/>
            <a:ext cx="31680" cy="31320"/>
            <a:chOff x="2743072" y="1100398"/>
            <a:chExt cx="31680" cy="31320"/>
          </a:xfrm>
        </p:grpSpPr>
        <mc:AlternateContent xmlns:mc="http://schemas.openxmlformats.org/markup-compatibility/2006" xmlns:p14="http://schemas.microsoft.com/office/powerpoint/2010/main">
          <mc:Choice Requires="p14">
            <p:contentPart r:id="rId5" p14:bwMode="auto">
              <p14:nvContentPartPr>
                <p14:cNvPr id="22" name="Ink 21"/>
                <p14:cNvContentPartPr/>
                <p14:nvPr/>
              </p14:nvContentPartPr>
              <p14:xfrm>
                <a:off x="2743072" y="1131358"/>
                <a:ext cx="360" cy="360"/>
              </p14:xfrm>
            </p:contentPart>
          </mc:Choice>
          <mc:Fallback xmlns="">
            <p:pic>
              <p:nvPicPr>
                <p:cNvPr id="22" name="Ink 21"/>
              </p:nvPicPr>
              <p:blipFill>
                <a:blip r:embed="rId6"/>
              </p:blipFill>
              <p:spPr>
                <a:xfrm>
                  <a:off x="2743072" y="1131358"/>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3" name="Ink 22"/>
                <p14:cNvContentPartPr/>
                <p14:nvPr/>
              </p14:nvContentPartPr>
              <p14:xfrm>
                <a:off x="2774392" y="1100398"/>
                <a:ext cx="360" cy="360"/>
              </p14:xfrm>
            </p:contentPart>
          </mc:Choice>
          <mc:Fallback xmlns="">
            <p:pic>
              <p:nvPicPr>
                <p:cNvPr id="23" name="Ink 22"/>
              </p:nvPicPr>
              <p:blipFill>
                <a:blip r:embed="rId6"/>
              </p:blipFill>
              <p:spPr>
                <a:xfrm>
                  <a:off x="2774392" y="1100398"/>
                  <a:ext cx="360" cy="360"/>
                </a:xfrm>
                <a:prstGeom prst="rect"/>
              </p:spPr>
            </p:pic>
          </mc:Fallback>
        </mc:AlternateContent>
      </p:grpSp>
      <mc:AlternateContent xmlns:mc="http://schemas.openxmlformats.org/markup-compatibility/2006" xmlns:p14="http://schemas.microsoft.com/office/powerpoint/2010/main">
        <mc:Choice Requires="p14">
          <p:contentPart r:id="rId8" p14:bwMode="auto">
            <p14:nvContentPartPr>
              <p14:cNvPr id="25" name="Ink 24"/>
              <p14:cNvContentPartPr/>
              <p14:nvPr/>
            </p14:nvContentPartPr>
            <p14:xfrm>
              <a:off x="7283752" y="1475518"/>
              <a:ext cx="15840" cy="28440"/>
            </p14:xfrm>
          </p:contentPart>
        </mc:Choice>
        <mc:Fallback xmlns="">
          <p:pic>
            <p:nvPicPr>
              <p:cNvPr id="25" name="Ink 24"/>
            </p:nvPicPr>
            <p:blipFill>
              <a:blip r:embed="rId9"/>
            </p:blipFill>
            <p:spPr>
              <a:xfrm>
                <a:off x="7283752" y="1475518"/>
                <a:ext cx="15840" cy="28440"/>
              </a:xfrm>
              <a:prstGeom prst="rect"/>
            </p:spPr>
          </p:pic>
        </mc:Fallback>
      </mc:AlternateContent>
      <p:grpSp>
        <p:nvGrpSpPr>
          <p:cNvPr id="33" name="Group 32"/>
          <p:cNvGrpSpPr/>
          <p:nvPr/>
        </p:nvGrpSpPr>
        <p:grpSpPr>
          <a:xfrm>
            <a:off x="7237672" y="1317118"/>
            <a:ext cx="6480" cy="15840"/>
            <a:chOff x="7237672" y="1317118"/>
            <a:chExt cx="6480" cy="15840"/>
          </a:xfrm>
        </p:grpSpPr>
        <mc:AlternateContent xmlns:mc="http://schemas.openxmlformats.org/markup-compatibility/2006" xmlns:p14="http://schemas.microsoft.com/office/powerpoint/2010/main">
          <mc:Choice Requires="p14">
            <p:contentPart r:id="rId10" p14:bwMode="auto">
              <p14:nvContentPartPr>
                <p14:cNvPr id="26" name="Ink 25"/>
                <p14:cNvContentPartPr/>
                <p14:nvPr/>
              </p14:nvContentPartPr>
              <p14:xfrm>
                <a:off x="7237672" y="1326478"/>
                <a:ext cx="360" cy="6480"/>
              </p14:xfrm>
            </p:contentPart>
          </mc:Choice>
          <mc:Fallback xmlns="">
            <p:pic>
              <p:nvPicPr>
                <p:cNvPr id="26" name="Ink 25"/>
              </p:nvPicPr>
              <p:blipFill>
                <a:blip r:embed="rId11"/>
              </p:blipFill>
              <p:spPr>
                <a:xfrm>
                  <a:off x="7237672" y="1326478"/>
                  <a:ext cx="360" cy="648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7" name="Ink 26"/>
                <p14:cNvContentPartPr/>
                <p14:nvPr/>
              </p14:nvContentPartPr>
              <p14:xfrm>
                <a:off x="7237672" y="1317118"/>
                <a:ext cx="360" cy="360"/>
              </p14:xfrm>
            </p:contentPart>
          </mc:Choice>
          <mc:Fallback xmlns="">
            <p:pic>
              <p:nvPicPr>
                <p:cNvPr id="27" name="Ink 26"/>
              </p:nvPicPr>
              <p:blipFill>
                <a:blip r:embed="rId6"/>
              </p:blipFill>
              <p:spPr>
                <a:xfrm>
                  <a:off x="7237672" y="1317118"/>
                  <a:ext cx="36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8" name="Ink 27"/>
                <p14:cNvContentPartPr/>
                <p14:nvPr/>
              </p14:nvContentPartPr>
              <p14:xfrm>
                <a:off x="7237672" y="1317118"/>
                <a:ext cx="6480" cy="9720"/>
              </p14:xfrm>
            </p:contentPart>
          </mc:Choice>
          <mc:Fallback xmlns="">
            <p:pic>
              <p:nvPicPr>
                <p:cNvPr id="28" name="Ink 27"/>
              </p:nvPicPr>
              <p:blipFill>
                <a:blip r:embed="rId14"/>
              </p:blipFill>
              <p:spPr>
                <a:xfrm>
                  <a:off x="7237672" y="1317118"/>
                  <a:ext cx="6480" cy="9720"/>
                </a:xfrm>
                <a:prstGeom prst="rect"/>
              </p:spPr>
            </p:pic>
          </mc:Fallback>
        </mc:AlternateContent>
      </p:grpSp>
      <mc:AlternateContent xmlns:mc="http://schemas.openxmlformats.org/markup-compatibility/2006" xmlns:p14="http://schemas.microsoft.com/office/powerpoint/2010/main">
        <mc:Choice Requires="p14">
          <p:contentPart r:id="rId15" p14:bwMode="auto">
            <p14:nvContentPartPr>
              <p14:cNvPr id="29" name="Ink 28"/>
              <p14:cNvContentPartPr/>
              <p14:nvPr/>
            </p14:nvContentPartPr>
            <p14:xfrm>
              <a:off x="7500832" y="1503598"/>
              <a:ext cx="6480" cy="15840"/>
            </p14:xfrm>
          </p:contentPart>
        </mc:Choice>
        <mc:Fallback xmlns="">
          <p:pic>
            <p:nvPicPr>
              <p:cNvPr id="29" name="Ink 28"/>
            </p:nvPicPr>
            <p:blipFill>
              <a:blip r:embed="rId16"/>
            </p:blipFill>
            <p:spPr>
              <a:xfrm>
                <a:off x="7500832" y="1503598"/>
                <a:ext cx="6480" cy="15840"/>
              </a:xfrm>
              <a:prstGeom prst="rect"/>
            </p:spPr>
          </p:pic>
        </mc:Fallback>
      </mc:AlternateContent>
      <p:grpSp>
        <p:nvGrpSpPr>
          <p:cNvPr id="32" name="Group 31"/>
          <p:cNvGrpSpPr/>
          <p:nvPr/>
        </p:nvGrpSpPr>
        <p:grpSpPr>
          <a:xfrm>
            <a:off x="7903672" y="1875478"/>
            <a:ext cx="124560" cy="37440"/>
            <a:chOff x="7903672" y="1875478"/>
            <a:chExt cx="124560" cy="37440"/>
          </a:xfrm>
        </p:grpSpPr>
        <mc:AlternateContent xmlns:mc="http://schemas.openxmlformats.org/markup-compatibility/2006" xmlns:p14="http://schemas.microsoft.com/office/powerpoint/2010/main">
          <mc:Choice Requires="p14">
            <p:contentPart r:id="rId17" p14:bwMode="auto">
              <p14:nvContentPartPr>
                <p14:cNvPr id="30" name="Ink 29"/>
                <p14:cNvContentPartPr/>
                <p14:nvPr/>
              </p14:nvContentPartPr>
              <p14:xfrm>
                <a:off x="7984312" y="1875478"/>
                <a:ext cx="43920" cy="360"/>
              </p14:xfrm>
            </p:contentPart>
          </mc:Choice>
          <mc:Fallback xmlns="">
            <p:pic>
              <p:nvPicPr>
                <p:cNvPr id="30" name="Ink 29"/>
              </p:nvPicPr>
              <p:blipFill>
                <a:blip r:embed="rId18"/>
              </p:blipFill>
              <p:spPr>
                <a:xfrm>
                  <a:off x="7984312" y="1875478"/>
                  <a:ext cx="4392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1" name="Ink 30"/>
                <p14:cNvContentPartPr/>
                <p14:nvPr/>
              </p14:nvContentPartPr>
              <p14:xfrm>
                <a:off x="7903672" y="1905718"/>
                <a:ext cx="46800" cy="7200"/>
              </p14:xfrm>
            </p:contentPart>
          </mc:Choice>
          <mc:Fallback xmlns="">
            <p:pic>
              <p:nvPicPr>
                <p:cNvPr id="31" name="Ink 30"/>
              </p:nvPicPr>
              <p:blipFill>
                <a:blip r:embed="rId20"/>
              </p:blipFill>
              <p:spPr>
                <a:xfrm>
                  <a:off x="7903672" y="1905718"/>
                  <a:ext cx="46800" cy="7200"/>
                </a:xfrm>
                <a:prstGeom prst="rect"/>
              </p:spPr>
            </p:pic>
          </mc:Fallback>
        </mc:AlternateContent>
      </p:grpSp>
    </p:spTree>
  </p:cSld>
  <p:clrMapOvr>
    <a:masterClrMapping/>
  </p:clrMapOvr>
</p:sld>
</file>

<file path=ppt/theme/theme1.xml><?xml version="1.0" encoding="utf-8"?>
<a:theme xmlns:a="http://schemas.openxmlformats.org/drawingml/2006/main" name="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2427</Words>
  <Application>WPS Presentation</Application>
  <PresentationFormat>Widescreen</PresentationFormat>
  <Paragraphs>33</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 Light</vt:lpstr>
      <vt:lpstr>Calibri</vt:lpstr>
      <vt:lpstr>Microsoft YaHei</vt:lpstr>
      <vt:lpstr>Arial Unicode MS</vt:lpstr>
      <vt:lpstr>Office Theme</vt:lpstr>
      <vt:lpstr>HYDROELECTRICITY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HYDROELECTRICITY </dc:title>
  <dc:creator>Yash Mohite</dc:creator>
  <cp:lastModifiedBy>rishu</cp:lastModifiedBy>
  <cp:revision>2</cp:revision>
  <dcterms:created xsi:type="dcterms:W3CDTF">2022-06-09T13:04:00Z</dcterms:created>
  <dcterms:modified xsi:type="dcterms:W3CDTF">2022-06-09T15:21:20Z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797B48FB69214FEB94203951E01DC8F4</vt:lpwstr>
  </property>
  <property fmtid="{D5CDD505-2E9C-101B-9397-08002B2CF9AE}" pid="3" name="KSOProductBuildVer">
    <vt:lpwstr>1033-11.2.0.11156</vt:lpwstr>
  </property>
</Properties>
</file>