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45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413185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5A145-D7D9-48D2-BB62-5D06570E443D}"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2292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339488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3985725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429326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E5A145-D7D9-48D2-BB62-5D06570E443D}"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167966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E5A145-D7D9-48D2-BB62-5D06570E443D}" type="datetimeFigureOut">
              <a:rPr lang="en-IN" smtClean="0"/>
              <a:t>30-09-2023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123036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43426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52261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310228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5A145-D7D9-48D2-BB62-5D06570E443D}"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189301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5A145-D7D9-48D2-BB62-5D06570E443D}"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3512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5A145-D7D9-48D2-BB62-5D06570E443D}"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21028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5A145-D7D9-48D2-BB62-5D06570E443D}"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110573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5A145-D7D9-48D2-BB62-5D06570E443D}"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78143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5A145-D7D9-48D2-BB62-5D06570E443D}"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236011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5A145-D7D9-48D2-BB62-5D06570E443D}"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524F19-0790-4BAE-873C-86E975A36717}" type="slidenum">
              <a:rPr lang="en-IN" smtClean="0"/>
              <a:t>‹#›</a:t>
            </a:fld>
            <a:endParaRPr lang="en-IN"/>
          </a:p>
        </p:txBody>
      </p:sp>
    </p:spTree>
    <p:extLst>
      <p:ext uri="{BB962C8B-B14F-4D97-AF65-F5344CB8AC3E}">
        <p14:creationId xmlns:p14="http://schemas.microsoft.com/office/powerpoint/2010/main" val="104868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AE5A145-D7D9-48D2-BB62-5D06570E443D}" type="datetimeFigureOut">
              <a:rPr lang="en-IN" smtClean="0"/>
              <a:t>30-09-2023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524F19-0790-4BAE-873C-86E975A36717}" type="slidenum">
              <a:rPr lang="en-IN" smtClean="0"/>
              <a:t>‹#›</a:t>
            </a:fld>
            <a:endParaRPr lang="en-IN"/>
          </a:p>
        </p:txBody>
      </p:sp>
    </p:spTree>
    <p:extLst>
      <p:ext uri="{BB962C8B-B14F-4D97-AF65-F5344CB8AC3E}">
        <p14:creationId xmlns:p14="http://schemas.microsoft.com/office/powerpoint/2010/main" val="3510539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D191CA-5835-7F4A-A4C2-E38A5E907812}"/>
              </a:ext>
            </a:extLst>
          </p:cNvPr>
          <p:cNvSpPr>
            <a:spLocks noGrp="1"/>
          </p:cNvSpPr>
          <p:nvPr>
            <p:ph type="subTitle" idx="1"/>
          </p:nvPr>
        </p:nvSpPr>
        <p:spPr>
          <a:xfrm>
            <a:off x="673100" y="584200"/>
            <a:ext cx="10947400" cy="5562600"/>
          </a:xfrm>
        </p:spPr>
        <p:txBody>
          <a:bodyPr/>
          <a:lstStyle/>
          <a:p>
            <a:r>
              <a:rPr lang="en-IN" sz="3200" u="sng" dirty="0">
                <a:solidFill>
                  <a:schemeClr val="bg1"/>
                </a:solidFill>
              </a:rPr>
              <a:t>THE DARK SIDE OF SOCIAL MEDIA</a:t>
            </a:r>
            <a:r>
              <a:rPr lang="en-IN" u="sng" dirty="0">
                <a:solidFill>
                  <a:schemeClr val="bg1"/>
                </a:solidFill>
              </a:rPr>
              <a:t> </a:t>
            </a:r>
            <a:r>
              <a:rPr lang="en-IN" dirty="0">
                <a:solidFill>
                  <a:schemeClr val="bg1"/>
                </a:solidFill>
              </a:rPr>
              <a:t>:-</a:t>
            </a:r>
          </a:p>
          <a:p>
            <a:pPr marL="285750" indent="-285750">
              <a:buClr>
                <a:schemeClr val="bg1"/>
              </a:buClr>
              <a:buFont typeface="Wingdings" panose="05000000000000000000" pitchFamily="2" charset="2"/>
              <a:buChar char="v"/>
            </a:pPr>
            <a:r>
              <a:rPr lang="en-US" dirty="0">
                <a:solidFill>
                  <a:schemeClr val="bg1"/>
                </a:solidFill>
              </a:rPr>
              <a:t> While we use social media to connect to our far- away friends, at the </a:t>
            </a:r>
          </a:p>
          <a:p>
            <a:pPr>
              <a:buClr>
                <a:schemeClr val="bg1"/>
              </a:buClr>
            </a:pPr>
            <a:r>
              <a:rPr lang="en-US" dirty="0">
                <a:solidFill>
                  <a:schemeClr val="bg1"/>
                </a:solidFill>
              </a:rPr>
              <a:t>    same time, we disconnect from those who sit across the table from us.</a:t>
            </a:r>
          </a:p>
          <a:p>
            <a:pPr marL="285750" indent="-285750">
              <a:buClr>
                <a:schemeClr val="bg1"/>
              </a:buClr>
              <a:buFont typeface="Wingdings" panose="05000000000000000000" pitchFamily="2" charset="2"/>
              <a:buChar char="v"/>
            </a:pPr>
            <a:r>
              <a:rPr lang="en-US" dirty="0">
                <a:solidFill>
                  <a:schemeClr val="bg1"/>
                </a:solidFill>
              </a:rPr>
              <a:t>Social media leads to "shallowing" where certain types of social media activity (e.g., sharing and conversing) lead to a decline in ordinary daily reflective thinking, and instead promote quick and superficial thoughts, that can result in cognitive and moral triviality.</a:t>
            </a:r>
          </a:p>
          <a:p>
            <a:pPr marL="285750" indent="-285750">
              <a:buClr>
                <a:schemeClr val="bg1"/>
              </a:buClr>
              <a:buFont typeface="Wingdings" panose="05000000000000000000" pitchFamily="2" charset="2"/>
              <a:buChar char="v"/>
            </a:pPr>
            <a:r>
              <a:rPr lang="en-US" dirty="0">
                <a:solidFill>
                  <a:schemeClr val="bg1"/>
                </a:solidFill>
              </a:rPr>
              <a:t> Everything has its dark side, so the technological creatures are not pretty different. Young kids and teens use the social media apps without the consent of their parents. </a:t>
            </a:r>
          </a:p>
          <a:p>
            <a:pPr marL="285750" indent="-285750">
              <a:buClr>
                <a:schemeClr val="bg1"/>
              </a:buClr>
              <a:buFont typeface="Wingdings" panose="05000000000000000000" pitchFamily="2" charset="2"/>
              <a:buChar char="v"/>
            </a:pPr>
            <a:r>
              <a:rPr lang="en-US" dirty="0">
                <a:solidFill>
                  <a:schemeClr val="bg1"/>
                </a:solidFill>
              </a:rPr>
              <a:t>On the other hand, if parents are totally non-tech savvy, then there huge chances that young kids and teens get harm online by using the social media apps.</a:t>
            </a:r>
          </a:p>
          <a:p>
            <a:pPr marL="285750" indent="-285750">
              <a:buClr>
                <a:schemeClr val="bg1"/>
              </a:buClr>
              <a:buFont typeface="Wingdings" panose="05000000000000000000" pitchFamily="2" charset="2"/>
              <a:buChar char="v"/>
            </a:pPr>
            <a:r>
              <a:rPr lang="en-US" dirty="0">
                <a:solidFill>
                  <a:schemeClr val="bg1"/>
                </a:solidFill>
              </a:rPr>
              <a:t>All the social media mighty messengers have become the safe havens for evils. Young kids and teens sometimes adopt these evils and most of the time becomes the victim of these evils</a:t>
            </a:r>
            <a:endParaRPr lang="en-IN" dirty="0">
              <a:solidFill>
                <a:schemeClr val="bg1"/>
              </a:solidFill>
            </a:endParaRPr>
          </a:p>
        </p:txBody>
      </p:sp>
    </p:spTree>
    <p:extLst>
      <p:ext uri="{BB962C8B-B14F-4D97-AF65-F5344CB8AC3E}">
        <p14:creationId xmlns:p14="http://schemas.microsoft.com/office/powerpoint/2010/main" val="279120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3F056A-5F54-D4E3-05D7-31EB0C65B511}"/>
              </a:ext>
            </a:extLst>
          </p:cNvPr>
          <p:cNvSpPr>
            <a:spLocks noGrp="1"/>
          </p:cNvSpPr>
          <p:nvPr>
            <p:ph type="subTitle" idx="1"/>
          </p:nvPr>
        </p:nvSpPr>
        <p:spPr>
          <a:xfrm>
            <a:off x="635971" y="637865"/>
            <a:ext cx="10967024" cy="5614653"/>
          </a:xfrm>
        </p:spPr>
        <p:txBody>
          <a:bodyPr/>
          <a:lstStyle/>
          <a:p>
            <a:r>
              <a:rPr lang="en-IN" u="sng" dirty="0">
                <a:solidFill>
                  <a:schemeClr val="bg1"/>
                </a:solidFill>
              </a:rPr>
              <a:t>SOME OF THE DARK SIDE OF SOCIAL MEDIA ARE</a:t>
            </a:r>
            <a:r>
              <a:rPr lang="en-IN" dirty="0">
                <a:solidFill>
                  <a:schemeClr val="bg1"/>
                </a:solidFill>
              </a:rPr>
              <a:t> :-</a:t>
            </a:r>
          </a:p>
          <a:p>
            <a:pPr marL="342900" indent="-342900">
              <a:buClr>
                <a:schemeClr val="bg1"/>
              </a:buClr>
              <a:buFont typeface="+mj-lt"/>
              <a:buAutoNum type="alphaLcPeriod"/>
            </a:pPr>
            <a:r>
              <a:rPr lang="en-IN" dirty="0">
                <a:solidFill>
                  <a:schemeClr val="bg1"/>
                </a:solidFill>
              </a:rPr>
              <a:t>TORLLING AND ONLINE STALKING</a:t>
            </a:r>
          </a:p>
          <a:p>
            <a:pPr marL="342900" indent="-342900">
              <a:buClr>
                <a:schemeClr val="bg1"/>
              </a:buClr>
              <a:buFont typeface="+mj-lt"/>
              <a:buAutoNum type="alphaLcPeriod"/>
            </a:pPr>
            <a:r>
              <a:rPr lang="en-IN" dirty="0">
                <a:solidFill>
                  <a:schemeClr val="bg1"/>
                </a:solidFill>
              </a:rPr>
              <a:t>SHAMING AND CYBERBULLING</a:t>
            </a:r>
          </a:p>
          <a:p>
            <a:pPr marL="342900" indent="-342900">
              <a:buClr>
                <a:schemeClr val="bg1"/>
              </a:buClr>
              <a:buFont typeface="+mj-lt"/>
              <a:buAutoNum type="alphaLcPeriod"/>
            </a:pPr>
            <a:r>
              <a:rPr lang="en-IN" dirty="0">
                <a:solidFill>
                  <a:schemeClr val="bg1"/>
                </a:solidFill>
              </a:rPr>
              <a:t>ONLINE WITCH HUNTS</a:t>
            </a:r>
          </a:p>
          <a:p>
            <a:pPr marL="342900" indent="-342900">
              <a:buClr>
                <a:schemeClr val="bg1"/>
              </a:buClr>
              <a:buFont typeface="+mj-lt"/>
              <a:buAutoNum type="alphaLcPeriod"/>
            </a:pPr>
            <a:r>
              <a:rPr lang="en-IN" dirty="0">
                <a:solidFill>
                  <a:schemeClr val="bg1"/>
                </a:solidFill>
              </a:rPr>
              <a:t>ADDICTIVE USE AND “FEAR OF MISSING OUT”[FOMO]</a:t>
            </a:r>
          </a:p>
          <a:p>
            <a:pPr marL="342900" indent="-342900">
              <a:buClr>
                <a:schemeClr val="bg1"/>
              </a:buClr>
              <a:buFont typeface="+mj-lt"/>
              <a:buAutoNum type="alphaLcPeriod"/>
            </a:pPr>
            <a:r>
              <a:rPr lang="en-IN" dirty="0">
                <a:solidFill>
                  <a:schemeClr val="bg1"/>
                </a:solidFill>
              </a:rPr>
              <a:t>PRIVACY ABUSE</a:t>
            </a:r>
          </a:p>
          <a:p>
            <a:pPr marL="342900" indent="-342900">
              <a:buClr>
                <a:schemeClr val="bg1"/>
              </a:buClr>
              <a:buFont typeface="+mj-lt"/>
              <a:buAutoNum type="alphaLcPeriod"/>
            </a:pPr>
            <a:r>
              <a:rPr lang="en-IN" dirty="0">
                <a:solidFill>
                  <a:schemeClr val="bg1"/>
                </a:solidFill>
              </a:rPr>
              <a:t>FAKE NEWS</a:t>
            </a:r>
          </a:p>
          <a:p>
            <a:pPr marL="342900" indent="-342900">
              <a:buClr>
                <a:schemeClr val="bg1"/>
              </a:buClr>
              <a:buFont typeface="+mj-lt"/>
              <a:buAutoNum type="alphaLcPeriod"/>
            </a:pPr>
            <a:r>
              <a:rPr lang="en-IN" dirty="0">
                <a:solidFill>
                  <a:schemeClr val="bg1"/>
                </a:solidFill>
              </a:rPr>
              <a:t>FAKE PROFILE AND BOTS.</a:t>
            </a:r>
          </a:p>
        </p:txBody>
      </p:sp>
    </p:spTree>
    <p:extLst>
      <p:ext uri="{BB962C8B-B14F-4D97-AF65-F5344CB8AC3E}">
        <p14:creationId xmlns:p14="http://schemas.microsoft.com/office/powerpoint/2010/main" val="18149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0E106C-C675-F2FD-8DE1-AD10521F0A2C}"/>
              </a:ext>
            </a:extLst>
          </p:cNvPr>
          <p:cNvSpPr>
            <a:spLocks noGrp="1"/>
          </p:cNvSpPr>
          <p:nvPr>
            <p:ph type="subTitle" idx="1"/>
          </p:nvPr>
        </p:nvSpPr>
        <p:spPr>
          <a:xfrm>
            <a:off x="605480" y="630195"/>
            <a:ext cx="10960443" cy="5597610"/>
          </a:xfrm>
        </p:spPr>
        <p:txBody>
          <a:bodyPr>
            <a:normAutofit lnSpcReduction="10000"/>
          </a:bodyPr>
          <a:lstStyle/>
          <a:p>
            <a:r>
              <a:rPr lang="en-IN" u="sng" dirty="0">
                <a:solidFill>
                  <a:schemeClr val="bg1"/>
                </a:solidFill>
              </a:rPr>
              <a:t>THE DARK SIDE OF SEVEN BUILDING BLOCKS OF SOCIAL MEDIA</a:t>
            </a:r>
            <a:r>
              <a:rPr lang="en-IN" dirty="0">
                <a:solidFill>
                  <a:schemeClr val="bg1"/>
                </a:solidFill>
              </a:rPr>
              <a:t> :-</a:t>
            </a:r>
          </a:p>
          <a:p>
            <a:pPr marL="342900" indent="-342900">
              <a:buClr>
                <a:schemeClr val="bg1"/>
              </a:buClr>
              <a:buFont typeface="+mj-lt"/>
              <a:buAutoNum type="arabicParenR"/>
            </a:pPr>
            <a:r>
              <a:rPr lang="en-IN" dirty="0">
                <a:solidFill>
                  <a:schemeClr val="bg1"/>
                </a:solidFill>
              </a:rPr>
              <a:t>CONVERSATIONS</a:t>
            </a:r>
          </a:p>
          <a:p>
            <a:pPr marL="342900" indent="-342900">
              <a:buClr>
                <a:schemeClr val="bg1"/>
              </a:buClr>
              <a:buFont typeface="+mj-lt"/>
              <a:buAutoNum type="arabicParenR"/>
            </a:pPr>
            <a:r>
              <a:rPr lang="en-IN" dirty="0">
                <a:solidFill>
                  <a:schemeClr val="bg1"/>
                </a:solidFill>
              </a:rPr>
              <a:t>SHARING</a:t>
            </a:r>
          </a:p>
          <a:p>
            <a:pPr marL="342900" indent="-342900">
              <a:buClr>
                <a:schemeClr val="bg1"/>
              </a:buClr>
              <a:buFont typeface="+mj-lt"/>
              <a:buAutoNum type="arabicParenR"/>
            </a:pPr>
            <a:r>
              <a:rPr lang="en-IN" dirty="0">
                <a:solidFill>
                  <a:schemeClr val="bg1"/>
                </a:solidFill>
              </a:rPr>
              <a:t>PRESENCE</a:t>
            </a:r>
          </a:p>
          <a:p>
            <a:pPr marL="342900" indent="-342900">
              <a:buClr>
                <a:schemeClr val="bg1"/>
              </a:buClr>
              <a:buFont typeface="+mj-lt"/>
              <a:buAutoNum type="arabicParenR"/>
            </a:pPr>
            <a:r>
              <a:rPr lang="en-IN" dirty="0">
                <a:solidFill>
                  <a:schemeClr val="bg1"/>
                </a:solidFill>
              </a:rPr>
              <a:t>RELATIONSHIPS</a:t>
            </a:r>
          </a:p>
          <a:p>
            <a:pPr marL="342900" indent="-342900">
              <a:buClr>
                <a:schemeClr val="bg1"/>
              </a:buClr>
              <a:buFont typeface="+mj-lt"/>
              <a:buAutoNum type="arabicParenR"/>
            </a:pPr>
            <a:r>
              <a:rPr lang="en-IN" dirty="0">
                <a:solidFill>
                  <a:schemeClr val="bg1"/>
                </a:solidFill>
              </a:rPr>
              <a:t>REPUTATION</a:t>
            </a:r>
          </a:p>
          <a:p>
            <a:pPr marL="342900" indent="-342900">
              <a:buClr>
                <a:schemeClr val="bg1"/>
              </a:buClr>
              <a:buFont typeface="+mj-lt"/>
              <a:buAutoNum type="arabicParenR"/>
            </a:pPr>
            <a:r>
              <a:rPr lang="en-IN" dirty="0">
                <a:solidFill>
                  <a:schemeClr val="bg1"/>
                </a:solidFill>
              </a:rPr>
              <a:t>GROUPS</a:t>
            </a:r>
          </a:p>
          <a:p>
            <a:pPr marL="342900" indent="-342900">
              <a:buClr>
                <a:schemeClr val="bg1"/>
              </a:buClr>
              <a:buFont typeface="+mj-lt"/>
              <a:buAutoNum type="arabicParenR"/>
            </a:pPr>
            <a:r>
              <a:rPr lang="en-IN" dirty="0">
                <a:solidFill>
                  <a:schemeClr val="bg1"/>
                </a:solidFill>
              </a:rPr>
              <a:t>IDENTITY</a:t>
            </a:r>
          </a:p>
          <a:p>
            <a:pPr>
              <a:buClr>
                <a:schemeClr val="bg1"/>
              </a:buClr>
            </a:pPr>
            <a:r>
              <a:rPr lang="en-IN" dirty="0">
                <a:solidFill>
                  <a:schemeClr val="bg1"/>
                </a:solidFill>
              </a:rPr>
              <a:t>HERE ARE SOME MORE INFORMATION ABOUT THE SEVEN</a:t>
            </a:r>
          </a:p>
          <a:p>
            <a:pPr>
              <a:buClr>
                <a:schemeClr val="bg1"/>
              </a:buClr>
            </a:pPr>
            <a:r>
              <a:rPr lang="en-IN" dirty="0">
                <a:solidFill>
                  <a:schemeClr val="bg1"/>
                </a:solidFill>
              </a:rPr>
              <a:t>BUILDING BLOCKS-</a:t>
            </a:r>
          </a:p>
          <a:p>
            <a:pPr>
              <a:buClr>
                <a:schemeClr val="bg1"/>
              </a:buClr>
            </a:pPr>
            <a:r>
              <a:rPr lang="en-IN" dirty="0">
                <a:solidFill>
                  <a:schemeClr val="bg1"/>
                </a:solidFill>
              </a:rPr>
              <a:t>1.] CONVERSATIONS :- THE EXTENT TO WHICH USERS USE</a:t>
            </a:r>
          </a:p>
          <a:p>
            <a:pPr>
              <a:buClr>
                <a:schemeClr val="bg1"/>
              </a:buClr>
            </a:pPr>
            <a:r>
              <a:rPr lang="en-IN" dirty="0">
                <a:solidFill>
                  <a:schemeClr val="bg1"/>
                </a:solidFill>
              </a:rPr>
              <a:t>SOCIAL MEDIA TO INAPPROPRIATELY COMMUNICATE</a:t>
            </a:r>
          </a:p>
          <a:p>
            <a:pPr>
              <a:buClr>
                <a:schemeClr val="bg1"/>
              </a:buClr>
            </a:pPr>
            <a:r>
              <a:rPr lang="en-IN" dirty="0">
                <a:solidFill>
                  <a:schemeClr val="bg1"/>
                </a:solidFill>
              </a:rPr>
              <a:t>WITH EACH OTHERS. </a:t>
            </a:r>
          </a:p>
          <a:p>
            <a:pPr>
              <a:buClr>
                <a:schemeClr val="bg1"/>
              </a:buClr>
            </a:pPr>
            <a:r>
              <a:rPr lang="en-IN" dirty="0">
                <a:solidFill>
                  <a:schemeClr val="bg1"/>
                </a:solidFill>
              </a:rPr>
              <a:t>2.] SHARING :- THE EXTENT TO WHICH CONSUMERS </a:t>
            </a:r>
          </a:p>
          <a:p>
            <a:pPr>
              <a:buClr>
                <a:schemeClr val="bg1"/>
              </a:buClr>
            </a:pPr>
            <a:r>
              <a:rPr lang="en-IN" dirty="0">
                <a:solidFill>
                  <a:schemeClr val="bg1"/>
                </a:solidFill>
              </a:rPr>
              <a:t>EXCHANGE,DISTRIBUTE,AND RECEIVE CONTENT,THAT IS INAPPROPRIATE.</a:t>
            </a:r>
          </a:p>
          <a:p>
            <a:pPr>
              <a:buClr>
                <a:schemeClr val="bg1"/>
              </a:buClr>
            </a:pPr>
            <a:endParaRPr lang="en-IN" dirty="0">
              <a:solidFill>
                <a:schemeClr val="bg1"/>
              </a:solidFill>
            </a:endParaRPr>
          </a:p>
        </p:txBody>
      </p:sp>
      <p:pic>
        <p:nvPicPr>
          <p:cNvPr id="6" name="Picture 5">
            <a:extLst>
              <a:ext uri="{FF2B5EF4-FFF2-40B4-BE49-F238E27FC236}">
                <a16:creationId xmlns:a16="http://schemas.microsoft.com/office/drawing/2014/main" id="{B21F688E-09C0-3708-1D94-555519576F2F}"/>
              </a:ext>
            </a:extLst>
          </p:cNvPr>
          <p:cNvPicPr>
            <a:picLocks noChangeAspect="1"/>
          </p:cNvPicPr>
          <p:nvPr/>
        </p:nvPicPr>
        <p:blipFill>
          <a:blip r:embed="rId2"/>
          <a:stretch>
            <a:fillRect/>
          </a:stretch>
        </p:blipFill>
        <p:spPr>
          <a:xfrm>
            <a:off x="6893762" y="1436215"/>
            <a:ext cx="4513456" cy="4297319"/>
          </a:xfrm>
          <a:prstGeom prst="rect">
            <a:avLst/>
          </a:prstGeom>
        </p:spPr>
      </p:pic>
    </p:spTree>
    <p:extLst>
      <p:ext uri="{BB962C8B-B14F-4D97-AF65-F5344CB8AC3E}">
        <p14:creationId xmlns:p14="http://schemas.microsoft.com/office/powerpoint/2010/main" val="11067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AE7088-1879-C163-DB8A-91CCF0E74990}"/>
              </a:ext>
            </a:extLst>
          </p:cNvPr>
          <p:cNvSpPr>
            <a:spLocks noGrp="1"/>
          </p:cNvSpPr>
          <p:nvPr>
            <p:ph type="subTitle" idx="1"/>
          </p:nvPr>
        </p:nvSpPr>
        <p:spPr>
          <a:xfrm>
            <a:off x="630194" y="593124"/>
            <a:ext cx="10898659" cy="5684108"/>
          </a:xfrm>
        </p:spPr>
        <p:txBody>
          <a:bodyPr>
            <a:normAutofit lnSpcReduction="10000"/>
          </a:bodyPr>
          <a:lstStyle/>
          <a:p>
            <a:r>
              <a:rPr lang="en-IN" dirty="0">
                <a:solidFill>
                  <a:schemeClr val="bg1"/>
                </a:solidFill>
              </a:rPr>
              <a:t>3.] PRESENCE :- THE EXTENT TO WHICH USERS INAPPROPRIATELY KNOW WHETHER ,WHERE </a:t>
            </a:r>
          </a:p>
          <a:p>
            <a:r>
              <a:rPr lang="en-IN" dirty="0">
                <a:solidFill>
                  <a:schemeClr val="bg1"/>
                </a:solidFill>
              </a:rPr>
              <a:t>AND WHEN,OTHERS ARE ACCESSIBLE.</a:t>
            </a:r>
          </a:p>
          <a:p>
            <a:r>
              <a:rPr lang="en-IN" dirty="0">
                <a:solidFill>
                  <a:schemeClr val="bg1"/>
                </a:solidFill>
              </a:rPr>
              <a:t>4.] RELATIONSHIPS :- THE EXTENT TO WHICH USERS CAN INAPPROPRIATELY RELATE TO OTHER USERS.</a:t>
            </a:r>
          </a:p>
          <a:p>
            <a:r>
              <a:rPr lang="en-IN" dirty="0">
                <a:solidFill>
                  <a:schemeClr val="bg1"/>
                </a:solidFill>
              </a:rPr>
              <a:t>5.] REPUTATION :- THE DEGREE TO WHICH USERS CAN INAPPROPRIATELY IDENTIFY AND INFLUENCE THE STANDING OF THEMSELVES AND OTHERS.</a:t>
            </a:r>
          </a:p>
          <a:p>
            <a:r>
              <a:rPr lang="en-IN" dirty="0">
                <a:solidFill>
                  <a:schemeClr val="bg1"/>
                </a:solidFill>
              </a:rPr>
              <a:t>6.] GROUPS :- THE DEGREE TO WHICH USERS INAPPROPRIATELY CREATE,JOIN OR ARE EXCLUDED FROM GROUPS.</a:t>
            </a:r>
          </a:p>
          <a:p>
            <a:r>
              <a:rPr lang="en-IN" dirty="0">
                <a:solidFill>
                  <a:schemeClr val="bg1"/>
                </a:solidFill>
              </a:rPr>
              <a:t>7.] IDENTITY :- THE EXTENT TO WHICH USERS HAVE THEIR ONLINE IDENTITIES INAPPROPRIATELY EXPLOITED.</a:t>
            </a:r>
          </a:p>
          <a:p>
            <a:endParaRPr lang="en-US" dirty="0">
              <a:solidFill>
                <a:schemeClr val="bg1"/>
              </a:solidFill>
            </a:endParaRPr>
          </a:p>
          <a:p>
            <a:r>
              <a:rPr lang="en-US" u="sng" dirty="0">
                <a:solidFill>
                  <a:schemeClr val="bg1"/>
                </a:solidFill>
              </a:rPr>
              <a:t>The dark side honeycomb serves as a useful foundation for research to take "a walk on the dark side" and work to</a:t>
            </a:r>
            <a:r>
              <a:rPr lang="en-US" dirty="0">
                <a:solidFill>
                  <a:schemeClr val="bg1"/>
                </a:solidFill>
              </a:rPr>
              <a:t>:-</a:t>
            </a:r>
          </a:p>
          <a:p>
            <a:r>
              <a:rPr lang="en-US" dirty="0">
                <a:solidFill>
                  <a:schemeClr val="bg1"/>
                </a:solidFill>
              </a:rPr>
              <a:t>1. Build dark side-orientated social media theories, models, and classification frameworks!</a:t>
            </a:r>
          </a:p>
          <a:p>
            <a:r>
              <a:rPr lang="en-US" dirty="0">
                <a:solidFill>
                  <a:schemeClr val="bg1"/>
                </a:solidFill>
              </a:rPr>
              <a:t>2. Use adequate methodologies for online and dark contexts!</a:t>
            </a:r>
          </a:p>
          <a:p>
            <a:r>
              <a:rPr lang="en-US" dirty="0">
                <a:solidFill>
                  <a:schemeClr val="bg1"/>
                </a:solidFill>
              </a:rPr>
              <a:t>3. Collect data and build cases!</a:t>
            </a:r>
            <a:endParaRPr lang="en-IN" dirty="0">
              <a:solidFill>
                <a:schemeClr val="bg1"/>
              </a:solidFill>
            </a:endParaRPr>
          </a:p>
        </p:txBody>
      </p:sp>
    </p:spTree>
    <p:extLst>
      <p:ext uri="{BB962C8B-B14F-4D97-AF65-F5344CB8AC3E}">
        <p14:creationId xmlns:p14="http://schemas.microsoft.com/office/powerpoint/2010/main" val="1901557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232</TotalTime>
  <Words>445</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Wingdings</vt:lpstr>
      <vt:lpstr>Wingdings 3</vt:lpstr>
      <vt:lpstr>Ion Boardroom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Mohite</dc:creator>
  <cp:lastModifiedBy>Yash Mohite</cp:lastModifiedBy>
  <cp:revision>1</cp:revision>
  <dcterms:created xsi:type="dcterms:W3CDTF">2023-09-30T14:18:00Z</dcterms:created>
  <dcterms:modified xsi:type="dcterms:W3CDTF">2023-09-30T18:10:27Z</dcterms:modified>
</cp:coreProperties>
</file>