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6" r:id="rId2"/>
    <p:sldId id="294" r:id="rId3"/>
    <p:sldId id="259" r:id="rId4"/>
    <p:sldId id="295" r:id="rId5"/>
    <p:sldId id="293" r:id="rId6"/>
    <p:sldId id="261" r:id="rId7"/>
    <p:sldId id="260" r:id="rId8"/>
    <p:sldId id="272" r:id="rId9"/>
    <p:sldId id="264" r:id="rId10"/>
    <p:sldId id="265" r:id="rId11"/>
    <p:sldId id="267" r:id="rId12"/>
    <p:sldId id="268" r:id="rId13"/>
    <p:sldId id="289" r:id="rId14"/>
    <p:sldId id="290" r:id="rId15"/>
    <p:sldId id="291" r:id="rId16"/>
    <p:sldId id="292" r:id="rId17"/>
    <p:sldId id="283" r:id="rId18"/>
    <p:sldId id="284" r:id="rId19"/>
    <p:sldId id="285" r:id="rId20"/>
    <p:sldId id="287" r:id="rId21"/>
    <p:sldId id="2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99FFCC"/>
    <a:srgbClr val="CC3399"/>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06"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Mohite" userId="4578a2af2b69dab0" providerId="LiveId" clId="{6352EEC9-29CC-4B58-99E0-8371CBDE0240}"/>
    <pc:docChg chg="undo custSel addSld delSld modSld sldOrd">
      <pc:chgData name="Yash Mohite" userId="4578a2af2b69dab0" providerId="LiveId" clId="{6352EEC9-29CC-4B58-99E0-8371CBDE0240}" dt="2022-09-13T15:03:12.653" v="2776" actId="20577"/>
      <pc:docMkLst>
        <pc:docMk/>
      </pc:docMkLst>
      <pc:sldChg chg="modTransition">
        <pc:chgData name="Yash Mohite" userId="4578a2af2b69dab0" providerId="LiveId" clId="{6352EEC9-29CC-4B58-99E0-8371CBDE0240}" dt="2022-09-13T14:23:54.214" v="2654"/>
        <pc:sldMkLst>
          <pc:docMk/>
          <pc:sldMk cId="1604513068" sldId="256"/>
        </pc:sldMkLst>
      </pc:sldChg>
      <pc:sldChg chg="modSp mod">
        <pc:chgData name="Yash Mohite" userId="4578a2af2b69dab0" providerId="LiveId" clId="{6352EEC9-29CC-4B58-99E0-8371CBDE0240}" dt="2022-09-13T14:26:56.409" v="2666" actId="27636"/>
        <pc:sldMkLst>
          <pc:docMk/>
          <pc:sldMk cId="473839080" sldId="264"/>
        </pc:sldMkLst>
        <pc:spChg chg="mod">
          <ac:chgData name="Yash Mohite" userId="4578a2af2b69dab0" providerId="LiveId" clId="{6352EEC9-29CC-4B58-99E0-8371CBDE0240}" dt="2022-09-13T14:26:56.409" v="2666" actId="27636"/>
          <ac:spMkLst>
            <pc:docMk/>
            <pc:sldMk cId="473839080" sldId="264"/>
            <ac:spMk id="8" creationId="{EEEFF4C0-4059-A78E-5F3A-EA7A6B8BA495}"/>
          </ac:spMkLst>
        </pc:spChg>
      </pc:sldChg>
      <pc:sldChg chg="modSp mod modTransition">
        <pc:chgData name="Yash Mohite" userId="4578a2af2b69dab0" providerId="LiveId" clId="{6352EEC9-29CC-4B58-99E0-8371CBDE0240}" dt="2022-09-13T14:24:24.485" v="2663"/>
        <pc:sldMkLst>
          <pc:docMk/>
          <pc:sldMk cId="4095432961" sldId="265"/>
        </pc:sldMkLst>
        <pc:spChg chg="mod">
          <ac:chgData name="Yash Mohite" userId="4578a2af2b69dab0" providerId="LiveId" clId="{6352EEC9-29CC-4B58-99E0-8371CBDE0240}" dt="2022-09-11T08:57:57.140" v="50" actId="20577"/>
          <ac:spMkLst>
            <pc:docMk/>
            <pc:sldMk cId="4095432961" sldId="265"/>
            <ac:spMk id="3" creationId="{3D3DDE93-DD17-1C1B-9647-69F18F15B3EB}"/>
          </ac:spMkLst>
        </pc:spChg>
      </pc:sldChg>
      <pc:sldChg chg="modSp mod">
        <pc:chgData name="Yash Mohite" userId="4578a2af2b69dab0" providerId="LiveId" clId="{6352EEC9-29CC-4B58-99E0-8371CBDE0240}" dt="2022-09-11T08:59:21.315" v="133" actId="20577"/>
        <pc:sldMkLst>
          <pc:docMk/>
          <pc:sldMk cId="133496127" sldId="267"/>
        </pc:sldMkLst>
        <pc:graphicFrameChg chg="modGraphic">
          <ac:chgData name="Yash Mohite" userId="4578a2af2b69dab0" providerId="LiveId" clId="{6352EEC9-29CC-4B58-99E0-8371CBDE0240}" dt="2022-09-11T08:59:21.315" v="133" actId="20577"/>
          <ac:graphicFrameMkLst>
            <pc:docMk/>
            <pc:sldMk cId="133496127" sldId="267"/>
            <ac:graphicFrameMk id="4" creationId="{1C0D2570-BCA0-8ED0-055A-7ACF1190700C}"/>
          </ac:graphicFrameMkLst>
        </pc:graphicFrameChg>
      </pc:sldChg>
      <pc:sldChg chg="modSp mod">
        <pc:chgData name="Yash Mohite" userId="4578a2af2b69dab0" providerId="LiveId" clId="{6352EEC9-29CC-4B58-99E0-8371CBDE0240}" dt="2022-09-11T09:05:01.514" v="491" actId="2711"/>
        <pc:sldMkLst>
          <pc:docMk/>
          <pc:sldMk cId="4004874010" sldId="268"/>
        </pc:sldMkLst>
        <pc:spChg chg="mod">
          <ac:chgData name="Yash Mohite" userId="4578a2af2b69dab0" providerId="LiveId" clId="{6352EEC9-29CC-4B58-99E0-8371CBDE0240}" dt="2022-09-11T09:05:01.514" v="491" actId="2711"/>
          <ac:spMkLst>
            <pc:docMk/>
            <pc:sldMk cId="4004874010" sldId="268"/>
            <ac:spMk id="11" creationId="{772F8DC6-9ADE-114B-AB64-54B295367EC9}"/>
          </ac:spMkLst>
        </pc:spChg>
      </pc:sldChg>
      <pc:sldChg chg="modSp mod">
        <pc:chgData name="Yash Mohite" userId="4578a2af2b69dab0" providerId="LiveId" clId="{6352EEC9-29CC-4B58-99E0-8371CBDE0240}" dt="2022-09-13T15:03:12.653" v="2776" actId="20577"/>
        <pc:sldMkLst>
          <pc:docMk/>
          <pc:sldMk cId="437502087" sldId="283"/>
        </pc:sldMkLst>
        <pc:spChg chg="mod">
          <ac:chgData name="Yash Mohite" userId="4578a2af2b69dab0" providerId="LiveId" clId="{6352EEC9-29CC-4B58-99E0-8371CBDE0240}" dt="2022-09-13T15:03:12.653" v="2776" actId="20577"/>
          <ac:spMkLst>
            <pc:docMk/>
            <pc:sldMk cId="437502087" sldId="283"/>
            <ac:spMk id="4" creationId="{8DA1E7BC-C321-D86F-FD97-86294DDA7FE1}"/>
          </ac:spMkLst>
        </pc:spChg>
      </pc:sldChg>
      <pc:sldChg chg="modSp mod">
        <pc:chgData name="Yash Mohite" userId="4578a2af2b69dab0" providerId="LiveId" clId="{6352EEC9-29CC-4B58-99E0-8371CBDE0240}" dt="2022-09-13T15:03:01.635" v="2771" actId="5793"/>
        <pc:sldMkLst>
          <pc:docMk/>
          <pc:sldMk cId="52437347" sldId="284"/>
        </pc:sldMkLst>
        <pc:spChg chg="mod">
          <ac:chgData name="Yash Mohite" userId="4578a2af2b69dab0" providerId="LiveId" clId="{6352EEC9-29CC-4B58-99E0-8371CBDE0240}" dt="2022-09-13T15:03:01.635" v="2771" actId="5793"/>
          <ac:spMkLst>
            <pc:docMk/>
            <pc:sldMk cId="52437347" sldId="284"/>
            <ac:spMk id="3" creationId="{08CD0AC5-B361-872A-1620-86778D8850C7}"/>
          </ac:spMkLst>
        </pc:spChg>
      </pc:sldChg>
      <pc:sldChg chg="modSp">
        <pc:chgData name="Yash Mohite" userId="4578a2af2b69dab0" providerId="LiveId" clId="{6352EEC9-29CC-4B58-99E0-8371CBDE0240}" dt="2022-09-13T14:22:06.958" v="2635" actId="20577"/>
        <pc:sldMkLst>
          <pc:docMk/>
          <pc:sldMk cId="1184080911" sldId="289"/>
        </pc:sldMkLst>
        <pc:spChg chg="mod">
          <ac:chgData name="Yash Mohite" userId="4578a2af2b69dab0" providerId="LiveId" clId="{6352EEC9-29CC-4B58-99E0-8371CBDE0240}" dt="2022-09-13T14:22:06.958" v="2635" actId="20577"/>
          <ac:spMkLst>
            <pc:docMk/>
            <pc:sldMk cId="1184080911" sldId="289"/>
            <ac:spMk id="3" creationId="{D8677D27-603E-EFBF-13D0-ADFE3B73405E}"/>
          </ac:spMkLst>
        </pc:spChg>
      </pc:sldChg>
      <pc:sldChg chg="modSp">
        <pc:chgData name="Yash Mohite" userId="4578a2af2b69dab0" providerId="LiveId" clId="{6352EEC9-29CC-4B58-99E0-8371CBDE0240}" dt="2022-09-13T14:33:08.074" v="2668" actId="20577"/>
        <pc:sldMkLst>
          <pc:docMk/>
          <pc:sldMk cId="2838495757" sldId="291"/>
        </pc:sldMkLst>
        <pc:spChg chg="mod">
          <ac:chgData name="Yash Mohite" userId="4578a2af2b69dab0" providerId="LiveId" clId="{6352EEC9-29CC-4B58-99E0-8371CBDE0240}" dt="2022-09-13T14:33:08.074" v="2668" actId="20577"/>
          <ac:spMkLst>
            <pc:docMk/>
            <pc:sldMk cId="2838495757" sldId="291"/>
            <ac:spMk id="3" creationId="{C23A79AC-BB46-7C11-EEE3-5037DD452F5E}"/>
          </ac:spMkLst>
        </pc:spChg>
      </pc:sldChg>
      <pc:sldChg chg="modSp mod">
        <pc:chgData name="Yash Mohite" userId="4578a2af2b69dab0" providerId="LiveId" clId="{6352EEC9-29CC-4B58-99E0-8371CBDE0240}" dt="2022-09-11T09:06:01.055" v="525" actId="20577"/>
        <pc:sldMkLst>
          <pc:docMk/>
          <pc:sldMk cId="2248514211" sldId="292"/>
        </pc:sldMkLst>
        <pc:spChg chg="mod">
          <ac:chgData name="Yash Mohite" userId="4578a2af2b69dab0" providerId="LiveId" clId="{6352EEC9-29CC-4B58-99E0-8371CBDE0240}" dt="2022-09-11T09:06:01.055" v="525" actId="20577"/>
          <ac:spMkLst>
            <pc:docMk/>
            <pc:sldMk cId="2248514211" sldId="292"/>
            <ac:spMk id="3" creationId="{5A1923C7-2375-6488-ABAB-8F28A9F4507A}"/>
          </ac:spMkLst>
        </pc:spChg>
      </pc:sldChg>
      <pc:sldChg chg="modSp mod">
        <pc:chgData name="Yash Mohite" userId="4578a2af2b69dab0" providerId="LiveId" clId="{6352EEC9-29CC-4B58-99E0-8371CBDE0240}" dt="2022-09-13T13:53:26.556" v="2567" actId="255"/>
        <pc:sldMkLst>
          <pc:docMk/>
          <pc:sldMk cId="264383231" sldId="293"/>
        </pc:sldMkLst>
        <pc:spChg chg="mod">
          <ac:chgData name="Yash Mohite" userId="4578a2af2b69dab0" providerId="LiveId" clId="{6352EEC9-29CC-4B58-99E0-8371CBDE0240}" dt="2022-09-13T13:53:26.556" v="2567" actId="255"/>
          <ac:spMkLst>
            <pc:docMk/>
            <pc:sldMk cId="264383231" sldId="293"/>
            <ac:spMk id="3" creationId="{3B9F5DFF-2E5D-1CE9-5735-B3E90CFD60BA}"/>
          </ac:spMkLst>
        </pc:spChg>
      </pc:sldChg>
      <pc:sldChg chg="addSp delSp modSp new mod ord modTransition">
        <pc:chgData name="Yash Mohite" userId="4578a2af2b69dab0" providerId="LiveId" clId="{6352EEC9-29CC-4B58-99E0-8371CBDE0240}" dt="2022-09-13T13:44:34.235" v="2440"/>
        <pc:sldMkLst>
          <pc:docMk/>
          <pc:sldMk cId="2098961605" sldId="294"/>
        </pc:sldMkLst>
        <pc:spChg chg="del mod">
          <ac:chgData name="Yash Mohite" userId="4578a2af2b69dab0" providerId="LiveId" clId="{6352EEC9-29CC-4B58-99E0-8371CBDE0240}" dt="2022-09-13T13:18:34.786" v="546" actId="21"/>
          <ac:spMkLst>
            <pc:docMk/>
            <pc:sldMk cId="2098961605" sldId="294"/>
            <ac:spMk id="2" creationId="{9F5AA38E-7B4F-3DA2-0C74-867599D03B2D}"/>
          </ac:spMkLst>
        </pc:spChg>
        <pc:spChg chg="add del mod">
          <ac:chgData name="Yash Mohite" userId="4578a2af2b69dab0" providerId="LiveId" clId="{6352EEC9-29CC-4B58-99E0-8371CBDE0240}" dt="2022-09-13T13:44:06.838" v="2437" actId="20577"/>
          <ac:spMkLst>
            <pc:docMk/>
            <pc:sldMk cId="2098961605" sldId="294"/>
            <ac:spMk id="3" creationId="{AC69075B-C479-9115-D6CC-7721656B5B35}"/>
          </ac:spMkLst>
        </pc:spChg>
        <pc:cxnChg chg="add del">
          <ac:chgData name="Yash Mohite" userId="4578a2af2b69dab0" providerId="LiveId" clId="{6352EEC9-29CC-4B58-99E0-8371CBDE0240}" dt="2022-09-13T13:25:27.150" v="812" actId="11529"/>
          <ac:cxnSpMkLst>
            <pc:docMk/>
            <pc:sldMk cId="2098961605" sldId="294"/>
            <ac:cxnSpMk id="5" creationId="{103525FA-AC47-DC36-496D-41D82921068A}"/>
          </ac:cxnSpMkLst>
        </pc:cxnChg>
        <pc:cxnChg chg="add mod">
          <ac:chgData name="Yash Mohite" userId="4578a2af2b69dab0" providerId="LiveId" clId="{6352EEC9-29CC-4B58-99E0-8371CBDE0240}" dt="2022-09-13T13:41:40.028" v="2423" actId="1076"/>
          <ac:cxnSpMkLst>
            <pc:docMk/>
            <pc:sldMk cId="2098961605" sldId="294"/>
            <ac:cxnSpMk id="7" creationId="{BECF334E-8567-14EE-028B-C137EDACF757}"/>
          </ac:cxnSpMkLst>
        </pc:cxnChg>
      </pc:sldChg>
      <pc:sldChg chg="new del">
        <pc:chgData name="Yash Mohite" userId="4578a2af2b69dab0" providerId="LiveId" clId="{6352EEC9-29CC-4B58-99E0-8371CBDE0240}" dt="2022-09-13T13:17:49.378" v="527" actId="680"/>
        <pc:sldMkLst>
          <pc:docMk/>
          <pc:sldMk cId="3810599952" sldId="294"/>
        </pc:sldMkLst>
      </pc:sldChg>
      <pc:sldChg chg="delSp modSp new mod modTransition">
        <pc:chgData name="Yash Mohite" userId="4578a2af2b69dab0" providerId="LiveId" clId="{6352EEC9-29CC-4B58-99E0-8371CBDE0240}" dt="2022-09-13T13:51:20.129" v="2564"/>
        <pc:sldMkLst>
          <pc:docMk/>
          <pc:sldMk cId="2934842770" sldId="295"/>
        </pc:sldMkLst>
        <pc:spChg chg="del">
          <ac:chgData name="Yash Mohite" userId="4578a2af2b69dab0" providerId="LiveId" clId="{6352EEC9-29CC-4B58-99E0-8371CBDE0240}" dt="2022-09-13T13:47:48.328" v="2442" actId="21"/>
          <ac:spMkLst>
            <pc:docMk/>
            <pc:sldMk cId="2934842770" sldId="295"/>
            <ac:spMk id="2" creationId="{B66846E3-4133-C720-951C-0AA06DBA449B}"/>
          </ac:spMkLst>
        </pc:spChg>
        <pc:spChg chg="mod">
          <ac:chgData name="Yash Mohite" userId="4578a2af2b69dab0" providerId="LiveId" clId="{6352EEC9-29CC-4B58-99E0-8371CBDE0240}" dt="2022-09-13T13:51:10.822" v="2563" actId="115"/>
          <ac:spMkLst>
            <pc:docMk/>
            <pc:sldMk cId="2934842770" sldId="295"/>
            <ac:spMk id="3" creationId="{599E482E-BB92-EC32-DB89-7B6B913D2D50}"/>
          </ac:spMkLst>
        </pc:spChg>
      </pc:sldChg>
      <pc:sldChg chg="new del">
        <pc:chgData name="Yash Mohite" userId="4578a2af2b69dab0" providerId="LiveId" clId="{6352EEC9-29CC-4B58-99E0-8371CBDE0240}" dt="2022-09-13T13:48:53.062" v="2488" actId="680"/>
        <pc:sldMkLst>
          <pc:docMk/>
          <pc:sldMk cId="653157552" sldId="296"/>
        </pc:sldMkLst>
      </pc:sldChg>
    </pc:docChg>
  </pc:docChgLst>
  <pc:docChgLst>
    <pc:chgData name="Yash Mohite" userId="4578a2af2b69dab0" providerId="LiveId" clId="{B13524F0-BB9A-4ADE-8C65-690C5DF1F710}"/>
    <pc:docChg chg="modSld">
      <pc:chgData name="Yash Mohite" userId="4578a2af2b69dab0" providerId="LiveId" clId="{B13524F0-BB9A-4ADE-8C65-690C5DF1F710}" dt="2022-10-02T12:31:29.598" v="13" actId="14100"/>
      <pc:docMkLst>
        <pc:docMk/>
      </pc:docMkLst>
      <pc:sldChg chg="addSp modSp mod">
        <pc:chgData name="Yash Mohite" userId="4578a2af2b69dab0" providerId="LiveId" clId="{B13524F0-BB9A-4ADE-8C65-690C5DF1F710}" dt="2022-10-02T12:08:45.562" v="6" actId="14100"/>
        <pc:sldMkLst>
          <pc:docMk/>
          <pc:sldMk cId="52437347" sldId="284"/>
        </pc:sldMkLst>
        <pc:spChg chg="mod">
          <ac:chgData name="Yash Mohite" userId="4578a2af2b69dab0" providerId="LiveId" clId="{B13524F0-BB9A-4ADE-8C65-690C5DF1F710}" dt="2022-10-02T12:08:34.550" v="2" actId="21"/>
          <ac:spMkLst>
            <pc:docMk/>
            <pc:sldMk cId="52437347" sldId="284"/>
            <ac:spMk id="3" creationId="{08CD0AC5-B361-872A-1620-86778D8850C7}"/>
          </ac:spMkLst>
        </pc:spChg>
        <pc:picChg chg="add mod">
          <ac:chgData name="Yash Mohite" userId="4578a2af2b69dab0" providerId="LiveId" clId="{B13524F0-BB9A-4ADE-8C65-690C5DF1F710}" dt="2022-10-02T12:08:45.562" v="6" actId="14100"/>
          <ac:picMkLst>
            <pc:docMk/>
            <pc:sldMk cId="52437347" sldId="284"/>
            <ac:picMk id="1026" creationId="{6080F691-363C-388A-F26C-9CD8B7CDAFDA}"/>
          </ac:picMkLst>
        </pc:picChg>
      </pc:sldChg>
      <pc:sldChg chg="addSp modSp mod">
        <pc:chgData name="Yash Mohite" userId="4578a2af2b69dab0" providerId="LiveId" clId="{B13524F0-BB9A-4ADE-8C65-690C5DF1F710}" dt="2022-10-02T12:31:29.598" v="13" actId="14100"/>
        <pc:sldMkLst>
          <pc:docMk/>
          <pc:sldMk cId="2248514211" sldId="292"/>
        </pc:sldMkLst>
        <pc:picChg chg="add mod">
          <ac:chgData name="Yash Mohite" userId="4578a2af2b69dab0" providerId="LiveId" clId="{B13524F0-BB9A-4ADE-8C65-690C5DF1F710}" dt="2022-10-02T12:31:29.598" v="13" actId="14100"/>
          <ac:picMkLst>
            <pc:docMk/>
            <pc:sldMk cId="2248514211" sldId="292"/>
            <ac:picMk id="2" creationId="{2AB8DC0A-3460-F62A-E04C-BC5E1F41CB3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0D3E337-B766-47A7-AA61-59FA95F81AD1}" type="datetimeFigureOut">
              <a:rPr lang="en-IN" smtClean="0"/>
              <a:t>02-10-2022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50DCF5B-B4C3-40B0-914A-A5F4FD8CCCB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7706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3E337-B766-47A7-AA61-59FA95F81AD1}" type="datetimeFigureOut">
              <a:rPr lang="en-IN" smtClean="0"/>
              <a:t>02-10-2022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DCF5B-B4C3-40B0-914A-A5F4FD8CCCB3}" type="slidenum">
              <a:rPr lang="en-IN" smtClean="0"/>
              <a:t>‹#›</a:t>
            </a:fld>
            <a:endParaRPr lang="en-IN"/>
          </a:p>
        </p:txBody>
      </p:sp>
    </p:spTree>
    <p:extLst>
      <p:ext uri="{BB962C8B-B14F-4D97-AF65-F5344CB8AC3E}">
        <p14:creationId xmlns:p14="http://schemas.microsoft.com/office/powerpoint/2010/main" val="137367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3E337-B766-47A7-AA61-59FA95F81AD1}"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DCF5B-B4C3-40B0-914A-A5F4FD8CCCB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8372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3E337-B766-47A7-AA61-59FA95F81AD1}"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DCF5B-B4C3-40B0-914A-A5F4FD8CCCB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7407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3E337-B766-47A7-AA61-59FA95F81AD1}"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DCF5B-B4C3-40B0-914A-A5F4FD8CCCB3}" type="slidenum">
              <a:rPr lang="en-IN" smtClean="0"/>
              <a:t>‹#›</a:t>
            </a:fld>
            <a:endParaRPr lang="en-IN"/>
          </a:p>
        </p:txBody>
      </p:sp>
    </p:spTree>
    <p:extLst>
      <p:ext uri="{BB962C8B-B14F-4D97-AF65-F5344CB8AC3E}">
        <p14:creationId xmlns:p14="http://schemas.microsoft.com/office/powerpoint/2010/main" val="4219997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3E337-B766-47A7-AA61-59FA95F81AD1}"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DCF5B-B4C3-40B0-914A-A5F4FD8CCCB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5094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3E337-B766-47A7-AA61-59FA95F81AD1}"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DCF5B-B4C3-40B0-914A-A5F4FD8CCCB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3340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3E337-B766-47A7-AA61-59FA95F81AD1}"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DCF5B-B4C3-40B0-914A-A5F4FD8CCCB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961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3E337-B766-47A7-AA61-59FA95F81AD1}"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DCF5B-B4C3-40B0-914A-A5F4FD8CCCB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8662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D3E337-B766-47A7-AA61-59FA95F81AD1}"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DCF5B-B4C3-40B0-914A-A5F4FD8CCCB3}" type="slidenum">
              <a:rPr lang="en-IN" smtClean="0"/>
              <a:t>‹#›</a:t>
            </a:fld>
            <a:endParaRPr lang="en-IN"/>
          </a:p>
        </p:txBody>
      </p:sp>
    </p:spTree>
    <p:extLst>
      <p:ext uri="{BB962C8B-B14F-4D97-AF65-F5344CB8AC3E}">
        <p14:creationId xmlns:p14="http://schemas.microsoft.com/office/powerpoint/2010/main" val="2897616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3E337-B766-47A7-AA61-59FA95F81AD1}" type="datetimeFigureOut">
              <a:rPr lang="en-IN" smtClean="0"/>
              <a:t>02-10-2022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0DCF5B-B4C3-40B0-914A-A5F4FD8CCCB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245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3E337-B766-47A7-AA61-59FA95F81AD1}" type="datetimeFigureOut">
              <a:rPr lang="en-IN" smtClean="0"/>
              <a:t>02-10-2022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DCF5B-B4C3-40B0-914A-A5F4FD8CCCB3}" type="slidenum">
              <a:rPr lang="en-IN" smtClean="0"/>
              <a:t>‹#›</a:t>
            </a:fld>
            <a:endParaRPr lang="en-IN"/>
          </a:p>
        </p:txBody>
      </p:sp>
    </p:spTree>
    <p:extLst>
      <p:ext uri="{BB962C8B-B14F-4D97-AF65-F5344CB8AC3E}">
        <p14:creationId xmlns:p14="http://schemas.microsoft.com/office/powerpoint/2010/main" val="3141727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D3E337-B766-47A7-AA61-59FA95F81AD1}" type="datetimeFigureOut">
              <a:rPr lang="en-IN" smtClean="0"/>
              <a:t>02-10-2022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0DCF5B-B4C3-40B0-914A-A5F4FD8CCCB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264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D3E337-B766-47A7-AA61-59FA95F81AD1}" type="datetimeFigureOut">
              <a:rPr lang="en-IN" smtClean="0"/>
              <a:t>02-10-2022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0DCF5B-B4C3-40B0-914A-A5F4FD8CCCB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9157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D3E337-B766-47A7-AA61-59FA95F81AD1}" type="datetimeFigureOut">
              <a:rPr lang="en-IN" smtClean="0"/>
              <a:t>02-10-2022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0DCF5B-B4C3-40B0-914A-A5F4FD8CCCB3}" type="slidenum">
              <a:rPr lang="en-IN" smtClean="0"/>
              <a:t>‹#›</a:t>
            </a:fld>
            <a:endParaRPr lang="en-IN"/>
          </a:p>
        </p:txBody>
      </p:sp>
    </p:spTree>
    <p:extLst>
      <p:ext uri="{BB962C8B-B14F-4D97-AF65-F5344CB8AC3E}">
        <p14:creationId xmlns:p14="http://schemas.microsoft.com/office/powerpoint/2010/main" val="779053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3E337-B766-47A7-AA61-59FA95F81AD1}" type="datetimeFigureOut">
              <a:rPr lang="en-IN" smtClean="0"/>
              <a:t>02-10-2022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DCF5B-B4C3-40B0-914A-A5F4FD8CCCB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8221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3E337-B766-47A7-AA61-59FA95F81AD1}" type="datetimeFigureOut">
              <a:rPr lang="en-IN" smtClean="0"/>
              <a:t>02-10-2022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0DCF5B-B4C3-40B0-914A-A5F4FD8CCCB3}" type="slidenum">
              <a:rPr lang="en-IN" smtClean="0"/>
              <a:t>‹#›</a:t>
            </a:fld>
            <a:endParaRPr lang="en-IN"/>
          </a:p>
        </p:txBody>
      </p:sp>
    </p:spTree>
    <p:extLst>
      <p:ext uri="{BB962C8B-B14F-4D97-AF65-F5344CB8AC3E}">
        <p14:creationId xmlns:p14="http://schemas.microsoft.com/office/powerpoint/2010/main" val="40704044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D3E337-B766-47A7-AA61-59FA95F81AD1}" type="datetimeFigureOut">
              <a:rPr lang="en-IN" smtClean="0"/>
              <a:t>02-10-2022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0DCF5B-B4C3-40B0-914A-A5F4FD8CCCB3}" type="slidenum">
              <a:rPr lang="en-IN" smtClean="0"/>
              <a:t>‹#›</a:t>
            </a:fld>
            <a:endParaRPr lang="en-IN"/>
          </a:p>
        </p:txBody>
      </p:sp>
    </p:spTree>
    <p:extLst>
      <p:ext uri="{BB962C8B-B14F-4D97-AF65-F5344CB8AC3E}">
        <p14:creationId xmlns:p14="http://schemas.microsoft.com/office/powerpoint/2010/main" val="3114475321"/>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onkan Gyanpeeth College of Engineering (KGCE) - Karjat Image">
            <a:extLst>
              <a:ext uri="{FF2B5EF4-FFF2-40B4-BE49-F238E27FC236}">
                <a16:creationId xmlns:a16="http://schemas.microsoft.com/office/drawing/2014/main" id="{4943CFCB-1513-11B7-ECC6-782CC4E96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867" y="753532"/>
            <a:ext cx="1825067" cy="1651251"/>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202B39B7-6CB9-0930-8804-604C7ED6CE2E}"/>
              </a:ext>
            </a:extLst>
          </p:cNvPr>
          <p:cNvSpPr>
            <a:spLocks noGrp="1"/>
          </p:cNvSpPr>
          <p:nvPr>
            <p:ph type="title"/>
          </p:nvPr>
        </p:nvSpPr>
        <p:spPr/>
        <p:txBody>
          <a:bodyPr>
            <a:normAutofit/>
          </a:bodyPr>
          <a:lstStyle/>
          <a:p>
            <a:pPr algn="l"/>
            <a:r>
              <a:rPr lang="en-IN" sz="2800" dirty="0"/>
              <a:t>                            </a:t>
            </a:r>
            <a:endParaRPr lang="en-IN" sz="2000" i="1" u="sng" dirty="0">
              <a:latin typeface="Snap ITC" panose="04040A07060A02020202" pitchFamily="82" charset="0"/>
            </a:endParaRPr>
          </a:p>
        </p:txBody>
      </p:sp>
      <p:sp>
        <p:nvSpPr>
          <p:cNvPr id="12" name="Text Placeholder 11">
            <a:extLst>
              <a:ext uri="{FF2B5EF4-FFF2-40B4-BE49-F238E27FC236}">
                <a16:creationId xmlns:a16="http://schemas.microsoft.com/office/drawing/2014/main" id="{B6EC52BB-AC5C-679D-79E7-0D8E65C21ABD}"/>
              </a:ext>
            </a:extLst>
          </p:cNvPr>
          <p:cNvSpPr>
            <a:spLocks noGrp="1"/>
          </p:cNvSpPr>
          <p:nvPr>
            <p:ph type="body" sz="half" idx="2"/>
          </p:nvPr>
        </p:nvSpPr>
        <p:spPr>
          <a:xfrm>
            <a:off x="667872" y="705595"/>
            <a:ext cx="10729261" cy="5446809"/>
          </a:xfrm>
        </p:spPr>
        <p:txBody>
          <a:bodyPr/>
          <a:lstStyle/>
          <a:p>
            <a:endParaRPr lang="en-IN" dirty="0"/>
          </a:p>
          <a:p>
            <a:endParaRPr lang="en-IN" sz="2000" u="sng" dirty="0">
              <a:effectLst>
                <a:outerShdw blurRad="38100" dist="38100" dir="2700000" algn="tl">
                  <a:srgbClr val="000000">
                    <a:alpha val="43137"/>
                  </a:srgbClr>
                </a:outerShdw>
              </a:effectLst>
              <a:latin typeface="Snap ITC" panose="04040A07060A02020202" pitchFamily="82" charset="0"/>
            </a:endParaRPr>
          </a:p>
          <a:p>
            <a:r>
              <a:rPr lang="en-IN" sz="2000" u="sng" dirty="0">
                <a:effectLst>
                  <a:outerShdw blurRad="38100" dist="38100" dir="2700000" algn="tl">
                    <a:srgbClr val="000000">
                      <a:alpha val="43137"/>
                    </a:srgbClr>
                  </a:outerShdw>
                </a:effectLst>
                <a:latin typeface="Snap ITC" panose="04040A07060A02020202" pitchFamily="82" charset="0"/>
              </a:rPr>
              <a:t>ENGINEERING MATHEMATICS –III</a:t>
            </a:r>
          </a:p>
          <a:p>
            <a:endParaRPr lang="en-IN" sz="2000" u="sng" dirty="0">
              <a:effectLst>
                <a:outerShdw blurRad="38100" dist="38100" dir="2700000" algn="tl">
                  <a:srgbClr val="000000">
                    <a:alpha val="43137"/>
                  </a:srgbClr>
                </a:outerShdw>
              </a:effectLst>
              <a:latin typeface="Snap ITC" panose="04040A07060A02020202" pitchFamily="82" charset="0"/>
            </a:endParaRPr>
          </a:p>
          <a:p>
            <a:pPr marL="342900" indent="-342900" algn="l">
              <a:buFont typeface="Wingdings" panose="05000000000000000000" pitchFamily="2" charset="2"/>
              <a:buChar char="q"/>
            </a:pPr>
            <a:r>
              <a:rPr lang="en-IN" sz="2000" spc="100" dirty="0">
                <a:latin typeface="Arial Black" panose="020B0A04020102020204" pitchFamily="34" charset="0"/>
              </a:rPr>
              <a:t>MINI PROJECT =</a:t>
            </a:r>
          </a:p>
          <a:p>
            <a:pPr marL="342900" indent="-342900" algn="l">
              <a:buFont typeface="Wingdings" panose="05000000000000000000" pitchFamily="2" charset="2"/>
              <a:buChar char="q"/>
            </a:pPr>
            <a:r>
              <a:rPr lang="en-IN" sz="2000" dirty="0">
                <a:latin typeface="Arial Black" panose="020B0A04020102020204" pitchFamily="34" charset="0"/>
              </a:rPr>
              <a:t>Second year { semester – 3}</a:t>
            </a:r>
          </a:p>
          <a:p>
            <a:pPr marL="342900" indent="-342900" algn="l">
              <a:buFont typeface="Wingdings" panose="05000000000000000000" pitchFamily="2" charset="2"/>
              <a:buChar char="q"/>
            </a:pPr>
            <a:r>
              <a:rPr lang="en-IN" sz="2000" dirty="0">
                <a:latin typeface="Arial Black" panose="020B0A04020102020204" pitchFamily="34" charset="0"/>
              </a:rPr>
              <a:t>COMPUTER ENGINEERING </a:t>
            </a:r>
          </a:p>
          <a:p>
            <a:pPr algn="l"/>
            <a:endParaRPr lang="en-IN" sz="2000" u="sng" dirty="0">
              <a:effectLst>
                <a:outerShdw blurRad="38100" dist="38100" dir="2700000" algn="tl">
                  <a:srgbClr val="000000">
                    <a:alpha val="43137"/>
                  </a:srgbClr>
                </a:outerShdw>
              </a:effectLst>
              <a:latin typeface="Arial Black" panose="020B0A04020102020204" pitchFamily="34" charset="0"/>
            </a:endParaRPr>
          </a:p>
          <a:p>
            <a:pPr algn="l"/>
            <a:endParaRPr lang="en-IN" sz="2000" u="sng" dirty="0">
              <a:effectLst>
                <a:outerShdw blurRad="38100" dist="38100" dir="2700000" algn="tl">
                  <a:srgbClr val="000000">
                    <a:alpha val="43137"/>
                  </a:srgbClr>
                </a:outerShdw>
              </a:effectLst>
              <a:latin typeface="Arial Black" panose="020B0A04020102020204" pitchFamily="34" charset="0"/>
            </a:endParaRPr>
          </a:p>
          <a:p>
            <a:r>
              <a:rPr lang="en-IN" sz="2000" u="sng" dirty="0">
                <a:solidFill>
                  <a:schemeClr val="accent3">
                    <a:lumMod val="50000"/>
                  </a:schemeClr>
                </a:solidFill>
                <a:effectLst>
                  <a:outerShdw blurRad="38100" dist="38100" dir="2700000" algn="tl">
                    <a:srgbClr val="000000">
                      <a:alpha val="43137"/>
                    </a:srgbClr>
                  </a:outerShdw>
                </a:effectLst>
                <a:latin typeface="Snap ITC" panose="04040A07060A02020202" pitchFamily="82" charset="0"/>
              </a:rPr>
              <a:t>KONKAN GYANPEETH COLLEGE OF ENGINEERING</a:t>
            </a:r>
          </a:p>
          <a:p>
            <a:pPr algn="l"/>
            <a:r>
              <a:rPr lang="en-IN" sz="2000" u="sng" dirty="0">
                <a:solidFill>
                  <a:schemeClr val="accent3">
                    <a:lumMod val="50000"/>
                  </a:schemeClr>
                </a:solidFill>
                <a:effectLst>
                  <a:outerShdw blurRad="38100" dist="38100" dir="2700000" algn="tl">
                    <a:srgbClr val="000000">
                      <a:alpha val="43137"/>
                    </a:srgbClr>
                  </a:outerShdw>
                </a:effectLst>
                <a:latin typeface="Snap ITC" panose="04040A07060A02020202" pitchFamily="82" charset="0"/>
              </a:rPr>
              <a:t>   </a:t>
            </a:r>
          </a:p>
        </p:txBody>
      </p:sp>
      <p:pic>
        <p:nvPicPr>
          <p:cNvPr id="1028" name="Picture 4" descr="Stronger Foundation for a Substantial Career: Engineering with Mumbai  University - Times of India">
            <a:extLst>
              <a:ext uri="{FF2B5EF4-FFF2-40B4-BE49-F238E27FC236}">
                <a16:creationId xmlns:a16="http://schemas.microsoft.com/office/drawing/2014/main" id="{30937590-FEE0-B9FA-6531-DC5EA993D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7041" y="705595"/>
            <a:ext cx="2687087" cy="2015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5130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airplane"/>
      </p:transition>
    </mc:Choice>
    <mc:Fallback xmlns="">
      <p:transition spd="slow" advClick="0"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3DDE93-DD17-1C1B-9647-69F18F15B3EB}"/>
                  </a:ext>
                </a:extLst>
              </p:cNvPr>
              <p:cNvSpPr>
                <a:spLocks noGrp="1"/>
              </p:cNvSpPr>
              <p:nvPr>
                <p:ph type="body" idx="1"/>
              </p:nvPr>
            </p:nvSpPr>
            <p:spPr>
              <a:xfrm>
                <a:off x="793375" y="793376"/>
                <a:ext cx="10542495" cy="5351930"/>
              </a:xfrm>
            </p:spPr>
            <p:txBody>
              <a:bodyPr>
                <a:normAutofit/>
              </a:bodyPr>
              <a:lstStyle/>
              <a:p>
                <a:r>
                  <a:rPr lang="en-IN" i="1" u="sng" dirty="0">
                    <a:solidFill>
                      <a:srgbClr val="FF0000"/>
                    </a:solidFill>
                    <a:latin typeface="Franklin Gothic Heavy" panose="020B0903020102020204" pitchFamily="34" charset="0"/>
                  </a:rPr>
                  <a:t>EXAMPLES ON FITTING EXPONENTIAL CURVES </a:t>
                </a:r>
                <a:r>
                  <a:rPr lang="en-IN" i="1" u="sng" dirty="0">
                    <a:solidFill>
                      <a:srgbClr val="FF0000"/>
                    </a:solidFill>
                    <a:latin typeface="Franklin Gothic Heavy" panose="020B0903020102020204" pitchFamily="34" charset="0"/>
                    <a:sym typeface="Wingdings" panose="05000000000000000000" pitchFamily="2" charset="2"/>
                  </a:rPr>
                  <a:t></a:t>
                </a:r>
                <a:endParaRPr lang="en-IN" i="1" u="sng" dirty="0">
                  <a:solidFill>
                    <a:srgbClr val="FF0000"/>
                  </a:solidFill>
                  <a:latin typeface="Franklin Gothic Heavy" panose="020B0903020102020204" pitchFamily="34" charset="0"/>
                </a:endParaRPr>
              </a:p>
              <a:p>
                <a:r>
                  <a:rPr lang="en-IN" u="sng" dirty="0">
                    <a:latin typeface="Algerian" panose="04020705040A02060702" pitchFamily="82" charset="0"/>
                  </a:rPr>
                  <a:t>PROBLEM NO 1 </a:t>
                </a:r>
                <a:r>
                  <a:rPr lang="en-IN" u="sng" dirty="0">
                    <a:latin typeface="Algerian" panose="04020705040A02060702" pitchFamily="82" charset="0"/>
                    <a:sym typeface="Wingdings" panose="05000000000000000000" pitchFamily="2" charset="2"/>
                  </a:rPr>
                  <a:t></a:t>
                </a:r>
                <a:endParaRPr lang="en-IN" u="sng" dirty="0">
                  <a:latin typeface="Algerian" panose="04020705040A02060702" pitchFamily="82" charset="0"/>
                </a:endParaRPr>
              </a:p>
              <a:p>
                <a:pPr marL="0" indent="0">
                  <a:buNone/>
                </a:pPr>
                <a:endParaRPr lang="en-IN" dirty="0">
                  <a:latin typeface="Algerian" panose="04020705040A02060702" pitchFamily="82" charset="0"/>
                </a:endParaRPr>
              </a:p>
              <a:p>
                <a:pPr marL="0" indent="0">
                  <a:buNone/>
                </a:pPr>
                <a:r>
                  <a:rPr lang="en-IN" dirty="0"/>
                  <a:t>Q}Fit a curve </a:t>
                </a:r>
                <a14:m>
                  <m:oMath xmlns:m="http://schemas.openxmlformats.org/officeDocument/2006/math">
                    <m:r>
                      <a:rPr lang="en-IN" i="1" dirty="0" smtClean="0">
                        <a:latin typeface="Cambria Math" panose="02040503050406030204" pitchFamily="18" charset="0"/>
                      </a:rPr>
                      <m:t>𝑦</m:t>
                    </m:r>
                    <m:r>
                      <a:rPr lang="en-IN" i="0" dirty="0">
                        <a:latin typeface="Cambria Math" panose="02040503050406030204" pitchFamily="18" charset="0"/>
                      </a:rPr>
                      <m:t>=</m:t>
                    </m:r>
                    <m:r>
                      <a:rPr lang="en-IN" i="1" dirty="0">
                        <a:latin typeface="Cambria Math" panose="02040503050406030204" pitchFamily="18" charset="0"/>
                      </a:rPr>
                      <m:t>𝑎</m:t>
                    </m:r>
                    <m:sSup>
                      <m:sSupPr>
                        <m:ctrlPr>
                          <a:rPr lang="en-IN" i="1" dirty="0">
                            <a:solidFill>
                              <a:srgbClr val="836967"/>
                            </a:solidFill>
                            <a:latin typeface="Cambria Math" panose="02040503050406030204" pitchFamily="18" charset="0"/>
                          </a:rPr>
                        </m:ctrlPr>
                      </m:sSupPr>
                      <m:e>
                        <m:r>
                          <a:rPr lang="en-IN" i="1" dirty="0">
                            <a:latin typeface="Cambria Math" panose="02040503050406030204" pitchFamily="18" charset="0"/>
                          </a:rPr>
                          <m:t>𝑏</m:t>
                        </m:r>
                      </m:e>
                      <m:sup>
                        <m:r>
                          <a:rPr lang="en-IN" i="1" dirty="0">
                            <a:latin typeface="Cambria Math" panose="02040503050406030204" pitchFamily="18" charset="0"/>
                          </a:rPr>
                          <m:t>𝑥</m:t>
                        </m:r>
                      </m:sup>
                    </m:sSup>
                  </m:oMath>
                </a14:m>
                <a:r>
                  <a:rPr lang="en-IN" dirty="0"/>
                  <a:t>to the following data , using the method of least squares.</a:t>
                </a:r>
              </a:p>
              <a:p>
                <a:pPr marL="0" indent="0">
                  <a:buNone/>
                </a:pPr>
                <a:endParaRPr lang="en-IN" dirty="0"/>
              </a:p>
              <a:p>
                <a:endParaRPr lang="en-IN" dirty="0"/>
              </a:p>
              <a:p>
                <a:endParaRPr lang="en-IN" dirty="0"/>
              </a:p>
              <a:p>
                <a:pPr marL="0" indent="0">
                  <a:buNone/>
                </a:pPr>
                <a:endParaRPr lang="en-IN" u="sng" dirty="0">
                  <a:latin typeface="Bahnschrift SemiBold" panose="020B0502040204020203" pitchFamily="34" charset="0"/>
                </a:endParaRPr>
              </a:p>
              <a:p>
                <a:pPr marL="0" indent="0">
                  <a:buNone/>
                </a:pPr>
                <a:r>
                  <a:rPr lang="en-IN" u="sng" dirty="0">
                    <a:latin typeface="Bahnschrift SemiBold" panose="020B0502040204020203" pitchFamily="34" charset="0"/>
                  </a:rPr>
                  <a:t>  </a:t>
                </a:r>
              </a:p>
              <a:p>
                <a:pPr marL="0" indent="0">
                  <a:buNone/>
                </a:pPr>
                <a:r>
                  <a:rPr lang="en-IN" u="sng" dirty="0">
                    <a:latin typeface="Bahnschrift SemiBold" panose="020B0502040204020203" pitchFamily="34" charset="0"/>
                  </a:rPr>
                  <a:t> </a:t>
                </a:r>
                <a:r>
                  <a:rPr lang="en-IN" u="sng" dirty="0">
                    <a:latin typeface="Algerian" panose="04020705040A02060702" pitchFamily="82" charset="0"/>
                  </a:rPr>
                  <a:t>SOLUTION :</a:t>
                </a:r>
                <a:r>
                  <a:rPr lang="en-IN" dirty="0">
                    <a:latin typeface="Bahnschrift SemiBold" panose="020B0502040204020203" pitchFamily="34" charset="0"/>
                  </a:rPr>
                  <a:t> </a:t>
                </a:r>
                <a:r>
                  <a:rPr lang="en-IN" dirty="0"/>
                  <a:t>taking logarithms of </a:t>
                </a:r>
                <a14:m>
                  <m:oMath xmlns:m="http://schemas.openxmlformats.org/officeDocument/2006/math">
                    <m:r>
                      <a:rPr lang="en-IN" i="1" dirty="0" smtClean="0">
                        <a:latin typeface="Cambria Math" panose="02040503050406030204" pitchFamily="18" charset="0"/>
                      </a:rPr>
                      <m:t>𝑦</m:t>
                    </m:r>
                    <m:r>
                      <a:rPr lang="en-IN" i="0" dirty="0">
                        <a:latin typeface="Cambria Math" panose="02040503050406030204" pitchFamily="18" charset="0"/>
                      </a:rPr>
                      <m:t>=</m:t>
                    </m:r>
                    <m:r>
                      <a:rPr lang="en-IN" i="1" dirty="0">
                        <a:latin typeface="Cambria Math" panose="02040503050406030204" pitchFamily="18" charset="0"/>
                      </a:rPr>
                      <m:t>𝑎</m:t>
                    </m:r>
                    <m:sSup>
                      <m:sSupPr>
                        <m:ctrlPr>
                          <a:rPr lang="en-IN" i="1" dirty="0">
                            <a:solidFill>
                              <a:srgbClr val="836967"/>
                            </a:solidFill>
                            <a:latin typeface="Cambria Math" panose="02040503050406030204" pitchFamily="18" charset="0"/>
                          </a:rPr>
                        </m:ctrlPr>
                      </m:sSupPr>
                      <m:e>
                        <m:r>
                          <a:rPr lang="en-IN" i="1" dirty="0">
                            <a:latin typeface="Cambria Math" panose="02040503050406030204" pitchFamily="18" charset="0"/>
                          </a:rPr>
                          <m:t>𝑏</m:t>
                        </m:r>
                      </m:e>
                      <m:sup>
                        <m:r>
                          <a:rPr lang="en-IN" i="1" dirty="0">
                            <a:latin typeface="Cambria Math" panose="02040503050406030204" pitchFamily="18" charset="0"/>
                          </a:rPr>
                          <m:t>𝑥</m:t>
                        </m:r>
                      </m:sup>
                    </m:sSup>
                  </m:oMath>
                </a14:m>
                <a:r>
                  <a:rPr lang="en-IN" dirty="0"/>
                  <a:t>, we get log y = log a +x log b  . Let us put log y = Y , log b = B  and log a = A. then the law becomes Y=A+BX.</a:t>
                </a:r>
              </a:p>
            </p:txBody>
          </p:sp>
        </mc:Choice>
        <mc:Fallback xmlns="">
          <p:sp>
            <p:nvSpPr>
              <p:cNvPr id="3" name="Content Placeholder 2">
                <a:extLst>
                  <a:ext uri="{FF2B5EF4-FFF2-40B4-BE49-F238E27FC236}">
                    <a16:creationId xmlns:a16="http://schemas.microsoft.com/office/drawing/2014/main" id="{3D3DDE93-DD17-1C1B-9647-69F18F15B3EB}"/>
                  </a:ext>
                </a:extLst>
              </p:cNvPr>
              <p:cNvSpPr>
                <a:spLocks noGrp="1" noRot="1" noChangeAspect="1" noMove="1" noResize="1" noEditPoints="1" noAdjustHandles="1" noChangeArrowheads="1" noChangeShapeType="1" noTextEdit="1"/>
              </p:cNvSpPr>
              <p:nvPr>
                <p:ph type="body" idx="1"/>
              </p:nvPr>
            </p:nvSpPr>
            <p:spPr>
              <a:xfrm>
                <a:off x="793375" y="793376"/>
                <a:ext cx="10542495" cy="5351930"/>
              </a:xfrm>
              <a:blipFill>
                <a:blip r:embed="rId2"/>
                <a:stretch>
                  <a:fillRect l="-578" t="-569" r="-405"/>
                </a:stretch>
              </a:blipFill>
            </p:spPr>
            <p:txBody>
              <a:bodyPr/>
              <a:lstStyle/>
              <a:p>
                <a:r>
                  <a:rPr lang="en-IN">
                    <a:noFill/>
                  </a:rPr>
                  <a:t> </a:t>
                </a:r>
              </a:p>
            </p:txBody>
          </p:sp>
        </mc:Fallback>
      </mc:AlternateContent>
      <p:graphicFrame>
        <p:nvGraphicFramePr>
          <p:cNvPr id="16" name="Table 16">
            <a:extLst>
              <a:ext uri="{FF2B5EF4-FFF2-40B4-BE49-F238E27FC236}">
                <a16:creationId xmlns:a16="http://schemas.microsoft.com/office/drawing/2014/main" id="{CD089D4A-7589-71BF-1908-A336E5A9219F}"/>
              </a:ext>
            </a:extLst>
          </p:cNvPr>
          <p:cNvGraphicFramePr>
            <a:graphicFrameLocks noGrp="1"/>
          </p:cNvGraphicFramePr>
          <p:nvPr>
            <p:extLst>
              <p:ext uri="{D42A27DB-BD31-4B8C-83A1-F6EECF244321}">
                <p14:modId xmlns:p14="http://schemas.microsoft.com/office/powerpoint/2010/main" val="1157093103"/>
              </p:ext>
            </p:extLst>
          </p:nvPr>
        </p:nvGraphicFramePr>
        <p:xfrm>
          <a:off x="1930400" y="3103581"/>
          <a:ext cx="7820212" cy="731520"/>
        </p:xfrm>
        <a:graphic>
          <a:graphicData uri="http://schemas.openxmlformats.org/drawingml/2006/table">
            <a:tbl>
              <a:tblPr firstRow="1" bandRow="1">
                <a:tableStyleId>{E269D01E-BC32-4049-B463-5C60D7B0CCD2}</a:tableStyleId>
              </a:tblPr>
              <a:tblGrid>
                <a:gridCol w="1955053">
                  <a:extLst>
                    <a:ext uri="{9D8B030D-6E8A-4147-A177-3AD203B41FA5}">
                      <a16:colId xmlns:a16="http://schemas.microsoft.com/office/drawing/2014/main" val="966479202"/>
                    </a:ext>
                  </a:extLst>
                </a:gridCol>
                <a:gridCol w="1955053">
                  <a:extLst>
                    <a:ext uri="{9D8B030D-6E8A-4147-A177-3AD203B41FA5}">
                      <a16:colId xmlns:a16="http://schemas.microsoft.com/office/drawing/2014/main" val="1454901613"/>
                    </a:ext>
                  </a:extLst>
                </a:gridCol>
                <a:gridCol w="1955053">
                  <a:extLst>
                    <a:ext uri="{9D8B030D-6E8A-4147-A177-3AD203B41FA5}">
                      <a16:colId xmlns:a16="http://schemas.microsoft.com/office/drawing/2014/main" val="165247751"/>
                    </a:ext>
                  </a:extLst>
                </a:gridCol>
                <a:gridCol w="1955053">
                  <a:extLst>
                    <a:ext uri="{9D8B030D-6E8A-4147-A177-3AD203B41FA5}">
                      <a16:colId xmlns:a16="http://schemas.microsoft.com/office/drawing/2014/main" val="497077471"/>
                    </a:ext>
                  </a:extLst>
                </a:gridCol>
              </a:tblGrid>
              <a:tr h="0">
                <a:tc>
                  <a:txBody>
                    <a:bodyPr/>
                    <a:lstStyle/>
                    <a:p>
                      <a:r>
                        <a:rPr lang="en-IN" dirty="0"/>
                        <a:t>               X</a:t>
                      </a:r>
                    </a:p>
                  </a:txBody>
                  <a:tcPr/>
                </a:tc>
                <a:tc>
                  <a:txBody>
                    <a:bodyPr/>
                    <a:lstStyle/>
                    <a:p>
                      <a:pPr algn="ctr"/>
                      <a:r>
                        <a:rPr lang="en-IN" dirty="0"/>
                        <a:t>0</a:t>
                      </a:r>
                    </a:p>
                  </a:txBody>
                  <a:tcPr/>
                </a:tc>
                <a:tc>
                  <a:txBody>
                    <a:bodyPr/>
                    <a:lstStyle/>
                    <a:p>
                      <a:pPr algn="ctr"/>
                      <a:r>
                        <a:rPr lang="en-IN" dirty="0"/>
                        <a:t>2</a:t>
                      </a:r>
                    </a:p>
                  </a:txBody>
                  <a:tcPr/>
                </a:tc>
                <a:tc>
                  <a:txBody>
                    <a:bodyPr/>
                    <a:lstStyle/>
                    <a:p>
                      <a:pPr algn="ctr"/>
                      <a:r>
                        <a:rPr lang="en-IN" dirty="0"/>
                        <a:t>4</a:t>
                      </a:r>
                    </a:p>
                  </a:txBody>
                  <a:tcPr/>
                </a:tc>
                <a:extLst>
                  <a:ext uri="{0D108BD9-81ED-4DB2-BD59-A6C34878D82A}">
                    <a16:rowId xmlns:a16="http://schemas.microsoft.com/office/drawing/2014/main" val="163057753"/>
                  </a:ext>
                </a:extLst>
              </a:tr>
              <a:tr h="285626">
                <a:tc>
                  <a:txBody>
                    <a:bodyPr/>
                    <a:lstStyle/>
                    <a:p>
                      <a:r>
                        <a:rPr lang="en-IN" dirty="0"/>
                        <a:t>               Y</a:t>
                      </a:r>
                    </a:p>
                  </a:txBody>
                  <a:tcPr/>
                </a:tc>
                <a:tc>
                  <a:txBody>
                    <a:bodyPr/>
                    <a:lstStyle/>
                    <a:p>
                      <a:pPr algn="ctr"/>
                      <a:r>
                        <a:rPr lang="en-IN" dirty="0"/>
                        <a:t>8.12</a:t>
                      </a:r>
                    </a:p>
                  </a:txBody>
                  <a:tcPr/>
                </a:tc>
                <a:tc>
                  <a:txBody>
                    <a:bodyPr/>
                    <a:lstStyle/>
                    <a:p>
                      <a:pPr algn="ctr"/>
                      <a:r>
                        <a:rPr lang="en-IN" dirty="0"/>
                        <a:t>10</a:t>
                      </a:r>
                    </a:p>
                  </a:txBody>
                  <a:tcPr/>
                </a:tc>
                <a:tc>
                  <a:txBody>
                    <a:bodyPr/>
                    <a:lstStyle/>
                    <a:p>
                      <a:pPr algn="ctr"/>
                      <a:r>
                        <a:rPr lang="en-IN" dirty="0"/>
                        <a:t>31.82</a:t>
                      </a:r>
                    </a:p>
                  </a:txBody>
                  <a:tcPr/>
                </a:tc>
                <a:extLst>
                  <a:ext uri="{0D108BD9-81ED-4DB2-BD59-A6C34878D82A}">
                    <a16:rowId xmlns:a16="http://schemas.microsoft.com/office/drawing/2014/main" val="3310909056"/>
                  </a:ext>
                </a:extLst>
              </a:tr>
            </a:tbl>
          </a:graphicData>
        </a:graphic>
      </p:graphicFrame>
    </p:spTree>
    <p:extLst>
      <p:ext uri="{BB962C8B-B14F-4D97-AF65-F5344CB8AC3E}">
        <p14:creationId xmlns:p14="http://schemas.microsoft.com/office/powerpoint/2010/main" val="4095432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4000">
        <p15:prstTrans prst="drape"/>
      </p:transition>
    </mc:Choice>
    <mc:Fallback xmlns="">
      <p:transition spd="slow" advClick="0" advTm="4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58708-C776-298B-9F38-D80B767476FD}"/>
              </a:ext>
            </a:extLst>
          </p:cNvPr>
          <p:cNvSpPr>
            <a:spLocks noGrp="1"/>
          </p:cNvSpPr>
          <p:nvPr>
            <p:ph type="title"/>
          </p:nvPr>
        </p:nvSpPr>
        <p:spPr>
          <a:xfrm>
            <a:off x="1107142" y="1196789"/>
            <a:ext cx="9807386" cy="483597"/>
          </a:xfrm>
        </p:spPr>
        <p:txBody>
          <a:bodyPr>
            <a:normAutofit/>
          </a:bodyPr>
          <a:lstStyle/>
          <a:p>
            <a:pPr algn="l"/>
            <a:r>
              <a:rPr lang="en-IN" sz="2000" u="sng" dirty="0">
                <a:solidFill>
                  <a:srgbClr val="FF0000"/>
                </a:solidFill>
              </a:rPr>
              <a:t>CALCULATING </a:t>
            </a:r>
            <a:r>
              <a:rPr lang="en-IN" sz="2000" b="0" i="0" u="sng" dirty="0">
                <a:solidFill>
                  <a:srgbClr val="FF0000"/>
                </a:solidFill>
                <a:effectLst/>
                <a:latin typeface="Roboto" panose="02000000000000000000" pitchFamily="2" charset="0"/>
              </a:rPr>
              <a:t>∑X , ∑Y </a:t>
            </a:r>
            <a:r>
              <a:rPr lang="en-IN" sz="2000" b="0" i="0" dirty="0">
                <a:solidFill>
                  <a:srgbClr val="FF0000"/>
                </a:solidFill>
                <a:effectLst/>
                <a:latin typeface="Roboto" panose="02000000000000000000" pitchFamily="2" charset="0"/>
              </a:rPr>
              <a:t>:</a:t>
            </a:r>
            <a:endParaRPr lang="en-IN" sz="2000" dirty="0">
              <a:solidFill>
                <a:srgbClr val="FF0000"/>
              </a:solidFill>
            </a:endParaRPr>
          </a:p>
        </p:txBody>
      </p:sp>
      <p:graphicFrame>
        <p:nvGraphicFramePr>
          <p:cNvPr id="4" name="Table 4">
            <a:extLst>
              <a:ext uri="{FF2B5EF4-FFF2-40B4-BE49-F238E27FC236}">
                <a16:creationId xmlns:a16="http://schemas.microsoft.com/office/drawing/2014/main" id="{1C0D2570-BCA0-8ED0-055A-7ACF1190700C}"/>
              </a:ext>
            </a:extLst>
          </p:cNvPr>
          <p:cNvGraphicFramePr>
            <a:graphicFrameLocks noGrp="1"/>
          </p:cNvGraphicFramePr>
          <p:nvPr>
            <p:ph idx="1"/>
            <p:extLst>
              <p:ext uri="{D42A27DB-BD31-4B8C-83A1-F6EECF244321}">
                <p14:modId xmlns:p14="http://schemas.microsoft.com/office/powerpoint/2010/main" val="2741965609"/>
              </p:ext>
            </p:extLst>
          </p:nvPr>
        </p:nvGraphicFramePr>
        <p:xfrm>
          <a:off x="1183342" y="1869141"/>
          <a:ext cx="9807385" cy="3899645"/>
        </p:xfrm>
        <a:graphic>
          <a:graphicData uri="http://schemas.openxmlformats.org/drawingml/2006/table">
            <a:tbl>
              <a:tblPr firstRow="1" bandRow="1">
                <a:tableStyleId>{7DF18680-E054-41AD-8BC1-D1AEF772440D}</a:tableStyleId>
              </a:tblPr>
              <a:tblGrid>
                <a:gridCol w="1961477">
                  <a:extLst>
                    <a:ext uri="{9D8B030D-6E8A-4147-A177-3AD203B41FA5}">
                      <a16:colId xmlns:a16="http://schemas.microsoft.com/office/drawing/2014/main" val="844278672"/>
                    </a:ext>
                  </a:extLst>
                </a:gridCol>
                <a:gridCol w="1961477">
                  <a:extLst>
                    <a:ext uri="{9D8B030D-6E8A-4147-A177-3AD203B41FA5}">
                      <a16:colId xmlns:a16="http://schemas.microsoft.com/office/drawing/2014/main" val="2649504783"/>
                    </a:ext>
                  </a:extLst>
                </a:gridCol>
                <a:gridCol w="1961477">
                  <a:extLst>
                    <a:ext uri="{9D8B030D-6E8A-4147-A177-3AD203B41FA5}">
                      <a16:colId xmlns:a16="http://schemas.microsoft.com/office/drawing/2014/main" val="1235547888"/>
                    </a:ext>
                  </a:extLst>
                </a:gridCol>
                <a:gridCol w="1961477">
                  <a:extLst>
                    <a:ext uri="{9D8B030D-6E8A-4147-A177-3AD203B41FA5}">
                      <a16:colId xmlns:a16="http://schemas.microsoft.com/office/drawing/2014/main" val="1131206370"/>
                    </a:ext>
                  </a:extLst>
                </a:gridCol>
                <a:gridCol w="1961477">
                  <a:extLst>
                    <a:ext uri="{9D8B030D-6E8A-4147-A177-3AD203B41FA5}">
                      <a16:colId xmlns:a16="http://schemas.microsoft.com/office/drawing/2014/main" val="3768875932"/>
                    </a:ext>
                  </a:extLst>
                </a:gridCol>
              </a:tblGrid>
              <a:tr h="779929">
                <a:tc>
                  <a:txBody>
                    <a:bodyPr/>
                    <a:lstStyle/>
                    <a:p>
                      <a:pPr algn="ctr"/>
                      <a:r>
                        <a:rPr lang="en-IN" dirty="0"/>
                        <a:t>x</a:t>
                      </a:r>
                    </a:p>
                  </a:txBody>
                  <a:tcPr/>
                </a:tc>
                <a:tc>
                  <a:txBody>
                    <a:bodyPr/>
                    <a:lstStyle/>
                    <a:p>
                      <a:pPr algn="ctr"/>
                      <a:r>
                        <a:rPr lang="en-IN" dirty="0"/>
                        <a:t>y</a:t>
                      </a:r>
                    </a:p>
                  </a:txBody>
                  <a:tcPr/>
                </a:tc>
                <a:tc>
                  <a:txBody>
                    <a:bodyPr/>
                    <a:lstStyle/>
                    <a:p>
                      <a:r>
                        <a:rPr lang="en-IN" dirty="0"/>
                        <a:t>        Y=log y </a:t>
                      </a:r>
                    </a:p>
                  </a:txBody>
                  <a:tcPr/>
                </a:tc>
                <a:tc>
                  <a:txBody>
                    <a:bodyPr/>
                    <a:lstStyle/>
                    <a:p>
                      <a:pPr algn="ctr"/>
                      <a:r>
                        <a:rPr lang="en-IN" dirty="0"/>
                        <a:t>x Y</a:t>
                      </a:r>
                    </a:p>
                  </a:txBody>
                  <a:tcPr/>
                </a:tc>
                <a:tc>
                  <a:txBody>
                    <a:bodyPr/>
                    <a:lstStyle/>
                    <a:p>
                      <a:pPr algn="ctr"/>
                      <a:r>
                        <a:rPr lang="en-IN" dirty="0"/>
                        <a:t>x^2</a:t>
                      </a:r>
                    </a:p>
                  </a:txBody>
                  <a:tcPr/>
                </a:tc>
                <a:extLst>
                  <a:ext uri="{0D108BD9-81ED-4DB2-BD59-A6C34878D82A}">
                    <a16:rowId xmlns:a16="http://schemas.microsoft.com/office/drawing/2014/main" val="1752999582"/>
                  </a:ext>
                </a:extLst>
              </a:tr>
              <a:tr h="779929">
                <a:tc>
                  <a:txBody>
                    <a:bodyPr/>
                    <a:lstStyle/>
                    <a:p>
                      <a:pPr algn="ctr"/>
                      <a:r>
                        <a:rPr lang="en-IN" dirty="0"/>
                        <a:t>0</a:t>
                      </a:r>
                    </a:p>
                  </a:txBody>
                  <a:tcPr/>
                </a:tc>
                <a:tc>
                  <a:txBody>
                    <a:bodyPr/>
                    <a:lstStyle/>
                    <a:p>
                      <a:pPr algn="ctr"/>
                      <a:r>
                        <a:rPr lang="en-IN" dirty="0"/>
                        <a:t>8.12</a:t>
                      </a:r>
                    </a:p>
                  </a:txBody>
                  <a:tcPr/>
                </a:tc>
                <a:tc>
                  <a:txBody>
                    <a:bodyPr/>
                    <a:lstStyle/>
                    <a:p>
                      <a:pPr algn="ctr"/>
                      <a:r>
                        <a:rPr lang="en-IN" dirty="0"/>
                        <a:t> 0.9095</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361637485"/>
                  </a:ext>
                </a:extLst>
              </a:tr>
              <a:tr h="779929">
                <a:tc>
                  <a:txBody>
                    <a:bodyPr/>
                    <a:lstStyle/>
                    <a:p>
                      <a:pPr algn="ctr"/>
                      <a:r>
                        <a:rPr lang="en-IN" dirty="0"/>
                        <a:t>2</a:t>
                      </a:r>
                    </a:p>
                  </a:txBody>
                  <a:tcPr/>
                </a:tc>
                <a:tc>
                  <a:txBody>
                    <a:bodyPr/>
                    <a:lstStyle/>
                    <a:p>
                      <a:pPr algn="ctr"/>
                      <a:r>
                        <a:rPr lang="en-IN" dirty="0"/>
                        <a:t>10</a:t>
                      </a:r>
                    </a:p>
                  </a:txBody>
                  <a:tcPr/>
                </a:tc>
                <a:tc>
                  <a:txBody>
                    <a:bodyPr/>
                    <a:lstStyle/>
                    <a:p>
                      <a:pPr algn="ctr"/>
                      <a:r>
                        <a:rPr lang="en-IN" dirty="0"/>
                        <a:t>1</a:t>
                      </a:r>
                    </a:p>
                  </a:txBody>
                  <a:tcPr/>
                </a:tc>
                <a:tc>
                  <a:txBody>
                    <a:bodyPr/>
                    <a:lstStyle/>
                    <a:p>
                      <a:pPr algn="ctr"/>
                      <a:r>
                        <a:rPr lang="en-IN" dirty="0"/>
                        <a:t>2</a:t>
                      </a:r>
                    </a:p>
                  </a:txBody>
                  <a:tcPr/>
                </a:tc>
                <a:tc>
                  <a:txBody>
                    <a:bodyPr/>
                    <a:lstStyle/>
                    <a:p>
                      <a:pPr algn="ctr"/>
                      <a:r>
                        <a:rPr lang="en-IN" dirty="0"/>
                        <a:t>4</a:t>
                      </a:r>
                    </a:p>
                  </a:txBody>
                  <a:tcPr/>
                </a:tc>
                <a:extLst>
                  <a:ext uri="{0D108BD9-81ED-4DB2-BD59-A6C34878D82A}">
                    <a16:rowId xmlns:a16="http://schemas.microsoft.com/office/drawing/2014/main" val="1162023595"/>
                  </a:ext>
                </a:extLst>
              </a:tr>
              <a:tr h="779929">
                <a:tc>
                  <a:txBody>
                    <a:bodyPr/>
                    <a:lstStyle/>
                    <a:p>
                      <a:pPr algn="ctr"/>
                      <a:r>
                        <a:rPr lang="en-IN" dirty="0"/>
                        <a:t>4</a:t>
                      </a:r>
                    </a:p>
                  </a:txBody>
                  <a:tcPr/>
                </a:tc>
                <a:tc>
                  <a:txBody>
                    <a:bodyPr/>
                    <a:lstStyle/>
                    <a:p>
                      <a:pPr algn="ctr"/>
                      <a:r>
                        <a:rPr lang="en-IN" dirty="0"/>
                        <a:t>31.82</a:t>
                      </a:r>
                    </a:p>
                  </a:txBody>
                  <a:tcPr/>
                </a:tc>
                <a:tc>
                  <a:txBody>
                    <a:bodyPr/>
                    <a:lstStyle/>
                    <a:p>
                      <a:pPr algn="ctr"/>
                      <a:r>
                        <a:rPr lang="en-IN" dirty="0"/>
                        <a:t>1.5027</a:t>
                      </a:r>
                    </a:p>
                  </a:txBody>
                  <a:tcPr/>
                </a:tc>
                <a:tc>
                  <a:txBody>
                    <a:bodyPr/>
                    <a:lstStyle/>
                    <a:p>
                      <a:pPr algn="ctr"/>
                      <a:r>
                        <a:rPr lang="en-IN" dirty="0"/>
                        <a:t>6.0108</a:t>
                      </a:r>
                    </a:p>
                  </a:txBody>
                  <a:tcPr/>
                </a:tc>
                <a:tc>
                  <a:txBody>
                    <a:bodyPr/>
                    <a:lstStyle/>
                    <a:p>
                      <a:pPr algn="ctr"/>
                      <a:r>
                        <a:rPr lang="en-IN" dirty="0"/>
                        <a:t>16</a:t>
                      </a:r>
                    </a:p>
                  </a:txBody>
                  <a:tcPr/>
                </a:tc>
                <a:extLst>
                  <a:ext uri="{0D108BD9-81ED-4DB2-BD59-A6C34878D82A}">
                    <a16:rowId xmlns:a16="http://schemas.microsoft.com/office/drawing/2014/main" val="4242688910"/>
                  </a:ext>
                </a:extLst>
              </a:tr>
              <a:tr h="779929">
                <a:tc>
                  <a:txBody>
                    <a:bodyPr/>
                    <a:lstStyle/>
                    <a:p>
                      <a:r>
                        <a:rPr lang="en-IN" sz="1800" b="0" i="0" kern="1200" dirty="0">
                          <a:solidFill>
                            <a:schemeClr val="dk1"/>
                          </a:solidFill>
                          <a:effectLst/>
                          <a:latin typeface="+mn-lt"/>
                          <a:ea typeface="+mn-ea"/>
                          <a:cs typeface="+mn-cs"/>
                        </a:rPr>
                        <a:t>        </a:t>
                      </a:r>
                      <a:r>
                        <a:rPr lang="el-GR" sz="1800" b="0" i="0" kern="1200" dirty="0">
                          <a:solidFill>
                            <a:schemeClr val="dk1"/>
                          </a:solidFill>
                          <a:effectLst/>
                          <a:latin typeface="+mn-lt"/>
                          <a:ea typeface="+mn-ea"/>
                          <a:cs typeface="+mn-cs"/>
                        </a:rPr>
                        <a:t>Σ</a:t>
                      </a:r>
                      <a:r>
                        <a:rPr lang="en-IN" sz="1800" b="0" i="0" kern="1200" dirty="0">
                          <a:solidFill>
                            <a:schemeClr val="dk1"/>
                          </a:solidFill>
                          <a:effectLst/>
                          <a:latin typeface="+mn-lt"/>
                          <a:ea typeface="+mn-ea"/>
                          <a:cs typeface="+mn-cs"/>
                        </a:rPr>
                        <a:t>x = 6 </a:t>
                      </a:r>
                      <a:endParaRPr lang="en-IN" dirty="0"/>
                    </a:p>
                  </a:txBody>
                  <a:tcPr/>
                </a:tc>
                <a:tc>
                  <a:txBody>
                    <a:bodyPr/>
                    <a:lstStyle/>
                    <a:p>
                      <a:pPr algn="ctr"/>
                      <a:endParaRPr lang="en-IN" dirty="0"/>
                    </a:p>
                  </a:txBody>
                  <a:tcPr/>
                </a:tc>
                <a:tc>
                  <a:txBody>
                    <a:bodyPr/>
                    <a:lstStyle/>
                    <a:p>
                      <a:pPr algn="ctr"/>
                      <a:r>
                        <a:rPr lang="el-GR" sz="1800" b="0" i="0" kern="1200" dirty="0">
                          <a:solidFill>
                            <a:schemeClr val="dk1"/>
                          </a:solidFill>
                          <a:effectLst/>
                          <a:latin typeface="+mn-lt"/>
                          <a:ea typeface="+mn-ea"/>
                          <a:cs typeface="+mn-cs"/>
                        </a:rPr>
                        <a:t>Σ</a:t>
                      </a:r>
                      <a:r>
                        <a:rPr lang="en-IN" sz="1800" b="0" i="0" kern="1200" dirty="0">
                          <a:solidFill>
                            <a:schemeClr val="dk1"/>
                          </a:solidFill>
                          <a:effectLst/>
                          <a:latin typeface="+mn-lt"/>
                          <a:ea typeface="+mn-ea"/>
                          <a:cs typeface="+mn-cs"/>
                        </a:rPr>
                        <a:t>Y = 3.4122</a:t>
                      </a:r>
                      <a:endParaRPr lang="en-IN" dirty="0"/>
                    </a:p>
                  </a:txBody>
                  <a:tcPr/>
                </a:tc>
                <a:tc>
                  <a:txBody>
                    <a:bodyPr/>
                    <a:lstStyle/>
                    <a:p>
                      <a:pPr algn="ctr"/>
                      <a:r>
                        <a:rPr lang="el-GR" sz="1800" b="0" i="0" kern="1200" dirty="0">
                          <a:solidFill>
                            <a:schemeClr val="dk1"/>
                          </a:solidFill>
                          <a:effectLst/>
                          <a:latin typeface="+mn-lt"/>
                          <a:ea typeface="+mn-ea"/>
                          <a:cs typeface="+mn-cs"/>
                        </a:rPr>
                        <a:t>Σ</a:t>
                      </a:r>
                      <a:r>
                        <a:rPr lang="en-IN" sz="1800" b="0" i="0" kern="1200" dirty="0">
                          <a:solidFill>
                            <a:schemeClr val="dk1"/>
                          </a:solidFill>
                          <a:effectLst/>
                          <a:latin typeface="+mn-lt"/>
                          <a:ea typeface="+mn-ea"/>
                          <a:cs typeface="+mn-cs"/>
                        </a:rPr>
                        <a:t>x Y = 8.0108</a:t>
                      </a:r>
                      <a:endParaRPr lang="en-IN" dirty="0"/>
                    </a:p>
                  </a:txBody>
                  <a:tcPr/>
                </a:tc>
                <a:tc>
                  <a:txBody>
                    <a:bodyPr/>
                    <a:lstStyle/>
                    <a:p>
                      <a:pPr algn="ctr"/>
                      <a:r>
                        <a:rPr lang="el-GR" sz="1800" b="0" i="0" kern="1200" dirty="0">
                          <a:solidFill>
                            <a:schemeClr val="dk1"/>
                          </a:solidFill>
                          <a:effectLst/>
                          <a:latin typeface="+mn-lt"/>
                          <a:ea typeface="+mn-ea"/>
                          <a:cs typeface="+mn-cs"/>
                        </a:rPr>
                        <a:t>Σ</a:t>
                      </a:r>
                      <a:r>
                        <a:rPr lang="en-IN" sz="1800" b="0" i="0" kern="1200" dirty="0">
                          <a:solidFill>
                            <a:schemeClr val="dk1"/>
                          </a:solidFill>
                          <a:effectLst/>
                          <a:latin typeface="+mn-lt"/>
                          <a:ea typeface="+mn-ea"/>
                          <a:cs typeface="+mn-cs"/>
                        </a:rPr>
                        <a:t>x^2 = 20</a:t>
                      </a:r>
                      <a:endParaRPr lang="en-IN" dirty="0"/>
                    </a:p>
                  </a:txBody>
                  <a:tcPr/>
                </a:tc>
                <a:extLst>
                  <a:ext uri="{0D108BD9-81ED-4DB2-BD59-A6C34878D82A}">
                    <a16:rowId xmlns:a16="http://schemas.microsoft.com/office/drawing/2014/main" val="3174966393"/>
                  </a:ext>
                </a:extLst>
              </a:tr>
            </a:tbl>
          </a:graphicData>
        </a:graphic>
      </p:graphicFrame>
    </p:spTree>
    <p:extLst>
      <p:ext uri="{BB962C8B-B14F-4D97-AF65-F5344CB8AC3E}">
        <p14:creationId xmlns:p14="http://schemas.microsoft.com/office/powerpoint/2010/main" val="133496127"/>
      </p:ext>
    </p:extLst>
  </p:cSld>
  <p:clrMapOvr>
    <a:masterClrMapping/>
  </p:clrMapOvr>
  <mc:AlternateContent xmlns:mc="http://schemas.openxmlformats.org/markup-compatibility/2006" xmlns:p14="http://schemas.microsoft.com/office/powerpoint/2010/main">
    <mc:Choice Requires="p14">
      <p:transition spd="slow" p14:dur="1200" advClick="0" advTm="1000">
        <p:dissolve/>
      </p:transition>
    </mc:Choice>
    <mc:Fallback xmlns="">
      <p:transition spd="slow" advClick="0" advTm="1000">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E3C0DA1-E599-8E20-5C7F-97549CE71EA3}"/>
              </a:ext>
            </a:extLst>
          </p:cNvPr>
          <p:cNvSpPr>
            <a:spLocks noGrp="1"/>
          </p:cNvSpPr>
          <p:nvPr>
            <p:ph type="title"/>
          </p:nvPr>
        </p:nvSpPr>
        <p:spPr/>
        <p:txBody>
          <a:bodyPr>
            <a:normAutofit fontScale="90000"/>
          </a:bodyPr>
          <a:lstStyle/>
          <a:p>
            <a:r>
              <a:rPr lang="en-IN" dirty="0"/>
              <a:t>                                                                                                                                                            </a:t>
            </a:r>
            <a:br>
              <a:rPr lang="en-IN" dirty="0"/>
            </a:br>
            <a:br>
              <a:rPr lang="en-IN" dirty="0"/>
            </a:br>
            <a:endParaRPr lang="en-IN" dirty="0"/>
          </a:p>
        </p:txBody>
      </p:sp>
      <p:sp>
        <p:nvSpPr>
          <p:cNvPr id="11" name="Text Placeholder 10">
            <a:extLst>
              <a:ext uri="{FF2B5EF4-FFF2-40B4-BE49-F238E27FC236}">
                <a16:creationId xmlns:a16="http://schemas.microsoft.com/office/drawing/2014/main" id="{772F8DC6-9ADE-114B-AB64-54B295367EC9}"/>
              </a:ext>
            </a:extLst>
          </p:cNvPr>
          <p:cNvSpPr>
            <a:spLocks noGrp="1"/>
          </p:cNvSpPr>
          <p:nvPr>
            <p:ph type="body" idx="1"/>
          </p:nvPr>
        </p:nvSpPr>
        <p:spPr>
          <a:xfrm>
            <a:off x="860612" y="779928"/>
            <a:ext cx="10461812" cy="5338483"/>
          </a:xfrm>
        </p:spPr>
        <p:txBody>
          <a:bodyPr/>
          <a:lstStyle/>
          <a:p>
            <a:r>
              <a:rPr lang="en-IN" dirty="0"/>
              <a:t>Now , we have</a:t>
            </a:r>
          </a:p>
          <a:p>
            <a:r>
              <a:rPr lang="el-GR" b="0" i="0" dirty="0">
                <a:solidFill>
                  <a:srgbClr val="111111"/>
                </a:solidFill>
                <a:effectLst/>
                <a:latin typeface="Roboto" panose="02000000000000000000" pitchFamily="2" charset="0"/>
              </a:rPr>
              <a:t>Σ</a:t>
            </a:r>
            <a:r>
              <a:rPr lang="en-IN" b="0" i="0" dirty="0">
                <a:solidFill>
                  <a:srgbClr val="111111"/>
                </a:solidFill>
                <a:effectLst/>
                <a:latin typeface="Roboto" panose="02000000000000000000" pitchFamily="2" charset="0"/>
              </a:rPr>
              <a:t>Y = NA+ B </a:t>
            </a:r>
            <a:r>
              <a:rPr lang="el-GR" b="0" i="0" dirty="0">
                <a:solidFill>
                  <a:srgbClr val="111111"/>
                </a:solidFill>
                <a:effectLst/>
                <a:latin typeface="Roboto" panose="02000000000000000000" pitchFamily="2" charset="0"/>
              </a:rPr>
              <a:t>Σ</a:t>
            </a:r>
            <a:r>
              <a:rPr lang="en-IN" b="0" i="0" dirty="0">
                <a:solidFill>
                  <a:srgbClr val="111111"/>
                </a:solidFill>
                <a:effectLst/>
                <a:latin typeface="Roboto" panose="02000000000000000000" pitchFamily="2" charset="0"/>
              </a:rPr>
              <a:t>X</a:t>
            </a:r>
          </a:p>
          <a:p>
            <a:r>
              <a:rPr lang="en-IN" dirty="0"/>
              <a:t>    =&gt; 3.4122 = 3A+ 6B</a:t>
            </a:r>
          </a:p>
          <a:p>
            <a:r>
              <a:rPr lang="el-GR" b="0" i="0" dirty="0">
                <a:solidFill>
                  <a:srgbClr val="111111"/>
                </a:solidFill>
                <a:effectLst/>
                <a:latin typeface="Roboto" panose="02000000000000000000" pitchFamily="2" charset="0"/>
              </a:rPr>
              <a:t>Σ</a:t>
            </a:r>
            <a:r>
              <a:rPr lang="en-IN" b="0" i="0" dirty="0">
                <a:solidFill>
                  <a:srgbClr val="111111"/>
                </a:solidFill>
                <a:effectLst/>
                <a:latin typeface="Roboto" panose="02000000000000000000" pitchFamily="2" charset="0"/>
              </a:rPr>
              <a:t>XY = A </a:t>
            </a:r>
            <a:r>
              <a:rPr lang="el-GR" b="0" i="0" dirty="0">
                <a:solidFill>
                  <a:srgbClr val="111111"/>
                </a:solidFill>
                <a:effectLst/>
                <a:latin typeface="Roboto" panose="02000000000000000000" pitchFamily="2" charset="0"/>
              </a:rPr>
              <a:t>Σ</a:t>
            </a:r>
            <a:r>
              <a:rPr lang="en-IN" b="0" i="0" dirty="0">
                <a:solidFill>
                  <a:srgbClr val="111111"/>
                </a:solidFill>
                <a:effectLst/>
                <a:latin typeface="Roboto" panose="02000000000000000000" pitchFamily="2" charset="0"/>
              </a:rPr>
              <a:t>X + B </a:t>
            </a:r>
            <a:r>
              <a:rPr lang="el-GR" b="0" i="0" dirty="0">
                <a:solidFill>
                  <a:srgbClr val="111111"/>
                </a:solidFill>
                <a:effectLst/>
                <a:latin typeface="Roboto" panose="02000000000000000000" pitchFamily="2" charset="0"/>
              </a:rPr>
              <a:t>Σ</a:t>
            </a:r>
            <a:r>
              <a:rPr lang="en-IN" b="0" i="0" dirty="0">
                <a:solidFill>
                  <a:srgbClr val="111111"/>
                </a:solidFill>
                <a:effectLst/>
                <a:latin typeface="Roboto" panose="02000000000000000000" pitchFamily="2" charset="0"/>
              </a:rPr>
              <a:t>X^2</a:t>
            </a:r>
          </a:p>
          <a:p>
            <a:r>
              <a:rPr lang="en-IN" dirty="0">
                <a:solidFill>
                  <a:srgbClr val="111111"/>
                </a:solidFill>
                <a:latin typeface="+mj-lt"/>
              </a:rPr>
              <a:t>   =&gt;  8.0180=6A+20B</a:t>
            </a:r>
          </a:p>
          <a:p>
            <a:r>
              <a:rPr lang="en-IN" b="0" i="0" dirty="0">
                <a:solidFill>
                  <a:srgbClr val="111111"/>
                </a:solidFill>
                <a:effectLst/>
                <a:latin typeface="+mj-lt"/>
              </a:rPr>
              <a:t>Solving </a:t>
            </a:r>
            <a:r>
              <a:rPr lang="en-IN" dirty="0">
                <a:solidFill>
                  <a:srgbClr val="111111"/>
                </a:solidFill>
                <a:latin typeface="+mj-lt"/>
              </a:rPr>
              <a:t>the above two equations , we get </a:t>
            </a:r>
          </a:p>
          <a:p>
            <a:r>
              <a:rPr lang="en-IN" b="0" i="0" dirty="0">
                <a:solidFill>
                  <a:srgbClr val="111111"/>
                </a:solidFill>
                <a:effectLst/>
                <a:latin typeface="+mj-lt"/>
              </a:rPr>
              <a:t>A = </a:t>
            </a:r>
            <a:r>
              <a:rPr lang="en-IN" dirty="0">
                <a:solidFill>
                  <a:srgbClr val="111111"/>
                </a:solidFill>
                <a:latin typeface="+mj-lt"/>
              </a:rPr>
              <a:t>0.8408</a:t>
            </a:r>
            <a:r>
              <a:rPr lang="en-IN" b="0" i="0" dirty="0">
                <a:solidFill>
                  <a:srgbClr val="111111"/>
                </a:solidFill>
                <a:effectLst/>
                <a:latin typeface="+mj-lt"/>
              </a:rPr>
              <a:t> &amp; B = </a:t>
            </a:r>
            <a:r>
              <a:rPr lang="en-IN" dirty="0">
                <a:solidFill>
                  <a:srgbClr val="111111"/>
                </a:solidFill>
                <a:latin typeface="+mj-lt"/>
              </a:rPr>
              <a:t>0.1483</a:t>
            </a:r>
            <a:endParaRPr lang="en-IN" b="0" i="0" dirty="0">
              <a:solidFill>
                <a:srgbClr val="111111"/>
              </a:solidFill>
              <a:effectLst/>
              <a:latin typeface="+mj-lt"/>
            </a:endParaRPr>
          </a:p>
          <a:p>
            <a:pPr marL="342900" indent="-342900">
              <a:buFont typeface="Arial" panose="020B0604020202020204" pitchFamily="34" charset="0"/>
              <a:buChar char="•"/>
            </a:pPr>
            <a:r>
              <a:rPr lang="en-IN" b="0" i="0" dirty="0">
                <a:solidFill>
                  <a:srgbClr val="111111"/>
                </a:solidFill>
                <a:effectLst/>
                <a:latin typeface="+mj-lt"/>
              </a:rPr>
              <a:t>Hence ,</a:t>
            </a:r>
          </a:p>
          <a:p>
            <a:pPr marL="342900" indent="-342900">
              <a:buFont typeface="Arial" panose="020B0604020202020204" pitchFamily="34" charset="0"/>
              <a:buChar char="•"/>
            </a:pPr>
            <a:r>
              <a:rPr lang="en-IN" b="0" i="0" dirty="0">
                <a:solidFill>
                  <a:srgbClr val="111111"/>
                </a:solidFill>
                <a:effectLst/>
                <a:latin typeface="+mj-lt"/>
              </a:rPr>
              <a:t>a = antilog </a:t>
            </a:r>
            <a:r>
              <a:rPr lang="en-IN" dirty="0">
                <a:solidFill>
                  <a:srgbClr val="111111"/>
                </a:solidFill>
                <a:latin typeface="+mj-lt"/>
              </a:rPr>
              <a:t>[ 0.8408 ]    ,  b=antilog [0.1483]</a:t>
            </a:r>
          </a:p>
          <a:p>
            <a:pPr marL="342900" indent="-342900">
              <a:buFont typeface="Arial" panose="020B0604020202020204" pitchFamily="34" charset="0"/>
              <a:buChar char="•"/>
            </a:pPr>
            <a:r>
              <a:rPr lang="en-IN" b="0" i="0" dirty="0">
                <a:solidFill>
                  <a:srgbClr val="111111"/>
                </a:solidFill>
                <a:effectLst/>
                <a:latin typeface="Cambria Math" panose="02040503050406030204" pitchFamily="18" charset="0"/>
                <a:ea typeface="Cambria Math" panose="02040503050406030204" pitchFamily="18" charset="0"/>
              </a:rPr>
              <a:t>∴ </a:t>
            </a:r>
            <a:r>
              <a:rPr lang="en-IN" b="0" i="0" dirty="0">
                <a:solidFill>
                  <a:srgbClr val="111111"/>
                </a:solidFill>
                <a:effectLst/>
                <a:ea typeface="Cambria Math" panose="02040503050406030204" pitchFamily="18" charset="0"/>
              </a:rPr>
              <a:t>a =  </a:t>
            </a:r>
            <a:r>
              <a:rPr lang="en-IN" dirty="0">
                <a:solidFill>
                  <a:srgbClr val="111111"/>
                </a:solidFill>
                <a:ea typeface="Cambria Math" panose="02040503050406030204" pitchFamily="18" charset="0"/>
              </a:rPr>
              <a:t>6.9310                ,  b= 1.4070</a:t>
            </a:r>
            <a:endParaRPr lang="en-IN" b="0" i="0" dirty="0">
              <a:solidFill>
                <a:srgbClr val="111111"/>
              </a:solidFill>
              <a:effectLst/>
              <a:ea typeface="Cambria Math" panose="02040503050406030204" pitchFamily="18" charset="0"/>
            </a:endParaRPr>
          </a:p>
          <a:p>
            <a:pPr marL="342900" indent="-342900">
              <a:buFont typeface="Arial" panose="020B0604020202020204" pitchFamily="34" charset="0"/>
              <a:buChar char="•"/>
            </a:pPr>
            <a:r>
              <a:rPr lang="en-IN" dirty="0">
                <a:solidFill>
                  <a:srgbClr val="111111"/>
                </a:solidFill>
                <a:ea typeface="Cambria Math" panose="02040503050406030204" pitchFamily="18" charset="0"/>
              </a:rPr>
              <a:t> put the values of a and b in the given equation we get,</a:t>
            </a:r>
          </a:p>
          <a:p>
            <a:pPr marL="342900" indent="-342900">
              <a:buFont typeface="Arial" panose="020B0604020202020204" pitchFamily="34" charset="0"/>
              <a:buChar char="•"/>
            </a:pPr>
            <a:r>
              <a:rPr lang="en-IN" dirty="0">
                <a:solidFill>
                  <a:srgbClr val="111111"/>
                </a:solidFill>
                <a:ea typeface="Cambria Math" panose="02040503050406030204" pitchFamily="18" charset="0"/>
              </a:rPr>
              <a:t>y=6.9310[1.4070]^x</a:t>
            </a:r>
            <a:endParaRPr lang="en-IN" b="0" i="0" dirty="0">
              <a:solidFill>
                <a:srgbClr val="111111"/>
              </a:solidFill>
              <a:effectLst/>
            </a:endParaRPr>
          </a:p>
          <a:p>
            <a:endParaRPr lang="en-IN" dirty="0"/>
          </a:p>
          <a:p>
            <a:endParaRPr lang="en-IN" dirty="0"/>
          </a:p>
        </p:txBody>
      </p:sp>
    </p:spTree>
    <p:extLst>
      <p:ext uri="{BB962C8B-B14F-4D97-AF65-F5344CB8AC3E}">
        <p14:creationId xmlns:p14="http://schemas.microsoft.com/office/powerpoint/2010/main" val="4004874010"/>
      </p:ext>
    </p:extLst>
  </p:cSld>
  <p:clrMapOvr>
    <a:masterClrMapping/>
  </p:clrMapOvr>
  <mc:AlternateContent xmlns:mc="http://schemas.openxmlformats.org/markup-compatibility/2006" xmlns:p14="http://schemas.microsoft.com/office/powerpoint/2010/main">
    <mc:Choice Requires="p14">
      <p:transition spd="slow" p14:dur="1200" advClick="0" advTm="1000">
        <p14:prism/>
      </p:transition>
    </mc:Choice>
    <mc:Fallback xmlns="">
      <p:transition spd="slow" advClick="0" advTm="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8677D27-603E-EFBF-13D0-ADFE3B73405E}"/>
                  </a:ext>
                </a:extLst>
              </p:cNvPr>
              <p:cNvSpPr>
                <a:spLocks noGrp="1"/>
              </p:cNvSpPr>
              <p:nvPr>
                <p:ph type="body" idx="1"/>
              </p:nvPr>
            </p:nvSpPr>
            <p:spPr>
              <a:xfrm>
                <a:off x="838199" y="820270"/>
                <a:ext cx="10515600" cy="5217459"/>
              </a:xfrm>
            </p:spPr>
            <p:txBody>
              <a:bodyPr/>
              <a:lstStyle/>
              <a:p>
                <a:r>
                  <a:rPr lang="en-IN" u="sng" dirty="0">
                    <a:latin typeface="Algerian" panose="04020705040A02060702" pitchFamily="82" charset="0"/>
                  </a:rPr>
                  <a:t>PROBLEM NO 2 </a:t>
                </a:r>
                <a:r>
                  <a:rPr lang="en-IN" u="sng" dirty="0">
                    <a:latin typeface="Algerian" panose="04020705040A02060702" pitchFamily="82" charset="0"/>
                    <a:sym typeface="Wingdings" panose="05000000000000000000" pitchFamily="2" charset="2"/>
                  </a:rPr>
                  <a:t></a:t>
                </a:r>
              </a:p>
              <a:p>
                <a:endParaRPr lang="en-IN" dirty="0">
                  <a:sym typeface="Wingdings" panose="05000000000000000000" pitchFamily="2" charset="2"/>
                </a:endParaRPr>
              </a:p>
              <a:p>
                <a:r>
                  <a:rPr lang="en-IN" dirty="0">
                    <a:sym typeface="Wingdings" panose="05000000000000000000" pitchFamily="2" charset="2"/>
                  </a:rPr>
                  <a:t>Q } Fit a curve of the form </a:t>
                </a:r>
                <a14:m>
                  <m:oMath xmlns:m="http://schemas.openxmlformats.org/officeDocument/2006/math">
                    <m:r>
                      <a:rPr lang="en-IN" i="1" dirty="0" smtClean="0">
                        <a:latin typeface="Cambria Math" panose="02040503050406030204" pitchFamily="18" charset="0"/>
                        <a:sym typeface="Wingdings" panose="05000000000000000000" pitchFamily="2" charset="2"/>
                      </a:rPr>
                      <m:t>𝑦</m:t>
                    </m:r>
                    <m:r>
                      <a:rPr lang="en-IN" i="0" dirty="0">
                        <a:latin typeface="Cambria Math" panose="02040503050406030204" pitchFamily="18" charset="0"/>
                        <a:sym typeface="Wingdings" panose="05000000000000000000" pitchFamily="2" charset="2"/>
                      </a:rPr>
                      <m:t>=</m:t>
                    </m:r>
                    <m:r>
                      <a:rPr lang="en-IN" i="1" dirty="0">
                        <a:latin typeface="Cambria Math" panose="02040503050406030204" pitchFamily="18" charset="0"/>
                        <a:sym typeface="Wingdings" panose="05000000000000000000" pitchFamily="2" charset="2"/>
                      </a:rPr>
                      <m:t>𝑎</m:t>
                    </m:r>
                    <m:sSup>
                      <m:sSupPr>
                        <m:ctrlPr>
                          <a:rPr lang="en-IN" i="1" dirty="0">
                            <a:solidFill>
                              <a:srgbClr val="836967"/>
                            </a:solidFill>
                            <a:latin typeface="Cambria Math" panose="02040503050406030204" pitchFamily="18" charset="0"/>
                            <a:sym typeface="Wingdings" panose="05000000000000000000" pitchFamily="2" charset="2"/>
                          </a:rPr>
                        </m:ctrlPr>
                      </m:sSupPr>
                      <m:e>
                        <m:r>
                          <a:rPr lang="en-IN" i="1" dirty="0">
                            <a:latin typeface="Cambria Math" panose="02040503050406030204" pitchFamily="18" charset="0"/>
                            <a:sym typeface="Wingdings" panose="05000000000000000000" pitchFamily="2" charset="2"/>
                          </a:rPr>
                          <m:t>𝑏</m:t>
                        </m:r>
                      </m:e>
                      <m:sup>
                        <m:r>
                          <a:rPr lang="en-IN" i="1" dirty="0">
                            <a:latin typeface="Cambria Math" panose="02040503050406030204" pitchFamily="18" charset="0"/>
                            <a:sym typeface="Wingdings" panose="05000000000000000000" pitchFamily="2" charset="2"/>
                          </a:rPr>
                          <m:t>𝑥</m:t>
                        </m:r>
                      </m:sup>
                    </m:sSup>
                  </m:oMath>
                </a14:m>
                <a:r>
                  <a:rPr lang="en-IN" dirty="0">
                    <a:sym typeface="Wingdings" panose="05000000000000000000" pitchFamily="2" charset="2"/>
                  </a:rPr>
                  <a:t> to the following data . </a:t>
                </a: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endParaRPr lang="en-IN" dirty="0">
                  <a:sym typeface="Wingdings" panose="05000000000000000000" pitchFamily="2" charset="2"/>
                </a:endParaRPr>
              </a:p>
              <a:p>
                <a:r>
                  <a:rPr lang="en-IN" u="sng" dirty="0">
                    <a:latin typeface="Algerian" panose="04020705040A02060702" pitchFamily="82" charset="0"/>
                    <a:sym typeface="Wingdings" panose="05000000000000000000" pitchFamily="2" charset="2"/>
                  </a:rPr>
                  <a:t>SOLUTION </a:t>
                </a:r>
                <a:r>
                  <a:rPr lang="en-IN" dirty="0">
                    <a:latin typeface="Algerian" panose="04020705040A02060702" pitchFamily="82" charset="0"/>
                    <a:sym typeface="Wingdings" panose="05000000000000000000" pitchFamily="2" charset="2"/>
                  </a:rPr>
                  <a:t>     </a:t>
                </a:r>
                <a:r>
                  <a:rPr lang="en-IN" dirty="0">
                    <a:sym typeface="Wingdings" panose="05000000000000000000" pitchFamily="2" charset="2"/>
                  </a:rPr>
                  <a:t>let the equation of the curve be </a:t>
                </a:r>
                <a14:m>
                  <m:oMath xmlns:m="http://schemas.openxmlformats.org/officeDocument/2006/math">
                    <m:r>
                      <a:rPr lang="en-IN" i="1" dirty="0" smtClean="0">
                        <a:latin typeface="Cambria Math" panose="02040503050406030204" pitchFamily="18" charset="0"/>
                        <a:sym typeface="Wingdings" panose="05000000000000000000" pitchFamily="2" charset="2"/>
                      </a:rPr>
                      <m:t>𝑦</m:t>
                    </m:r>
                    <m:r>
                      <a:rPr lang="en-IN" i="0" dirty="0">
                        <a:latin typeface="Cambria Math" panose="02040503050406030204" pitchFamily="18" charset="0"/>
                        <a:sym typeface="Wingdings" panose="05000000000000000000" pitchFamily="2" charset="2"/>
                      </a:rPr>
                      <m:t>=</m:t>
                    </m:r>
                    <m:r>
                      <a:rPr lang="en-IN" i="1" dirty="0">
                        <a:latin typeface="Cambria Math" panose="02040503050406030204" pitchFamily="18" charset="0"/>
                        <a:sym typeface="Wingdings" panose="05000000000000000000" pitchFamily="2" charset="2"/>
                      </a:rPr>
                      <m:t>𝑎</m:t>
                    </m:r>
                    <m:sSup>
                      <m:sSupPr>
                        <m:ctrlPr>
                          <a:rPr lang="en-IN" i="1" dirty="0">
                            <a:solidFill>
                              <a:srgbClr val="836967"/>
                            </a:solidFill>
                            <a:latin typeface="Cambria Math" panose="02040503050406030204" pitchFamily="18" charset="0"/>
                            <a:sym typeface="Wingdings" panose="05000000000000000000" pitchFamily="2" charset="2"/>
                          </a:rPr>
                        </m:ctrlPr>
                      </m:sSupPr>
                      <m:e>
                        <m:r>
                          <a:rPr lang="en-IN" i="1" dirty="0">
                            <a:latin typeface="Cambria Math" panose="02040503050406030204" pitchFamily="18" charset="0"/>
                            <a:sym typeface="Wingdings" panose="05000000000000000000" pitchFamily="2" charset="2"/>
                          </a:rPr>
                          <m:t>𝑏</m:t>
                        </m:r>
                      </m:e>
                      <m:sup>
                        <m:r>
                          <a:rPr lang="en-IN" i="1" dirty="0">
                            <a:latin typeface="Cambria Math" panose="02040503050406030204" pitchFamily="18" charset="0"/>
                            <a:sym typeface="Wingdings" panose="05000000000000000000" pitchFamily="2" charset="2"/>
                          </a:rPr>
                          <m:t>𝑥</m:t>
                        </m:r>
                      </m:sup>
                    </m:sSup>
                  </m:oMath>
                </a14:m>
                <a:r>
                  <a:rPr lang="en-IN" dirty="0">
                    <a:sym typeface="Wingdings" panose="05000000000000000000" pitchFamily="2" charset="2"/>
                  </a:rPr>
                  <a:t>.</a:t>
                </a:r>
              </a:p>
              <a:p>
                <a:r>
                  <a:rPr lang="en-IN" dirty="0">
                    <a:sym typeface="Wingdings" panose="05000000000000000000" pitchFamily="2" charset="2"/>
                  </a:rPr>
                  <a:t>taking logarithm of both sides , we get </a:t>
                </a:r>
              </a:p>
              <a:p>
                <a:r>
                  <a:rPr lang="en-IN" dirty="0">
                    <a:sym typeface="Wingdings" panose="05000000000000000000" pitchFamily="2" charset="2"/>
                  </a:rPr>
                  <a:t>     log y = log  a + x log b </a:t>
                </a:r>
              </a:p>
              <a:p>
                <a:r>
                  <a:rPr lang="en-IN" dirty="0">
                    <a:sym typeface="Wingdings" panose="05000000000000000000" pitchFamily="2" charset="2"/>
                  </a:rPr>
                  <a:t>Let log y = Y ,  log a = A , log b = B , x = X </a:t>
                </a:r>
              </a:p>
            </p:txBody>
          </p:sp>
        </mc:Choice>
        <mc:Fallback xmlns="">
          <p:sp>
            <p:nvSpPr>
              <p:cNvPr id="3" name="Text Placeholder 2">
                <a:extLst>
                  <a:ext uri="{FF2B5EF4-FFF2-40B4-BE49-F238E27FC236}">
                    <a16:creationId xmlns:a16="http://schemas.microsoft.com/office/drawing/2014/main" id="{D8677D27-603E-EFBF-13D0-ADFE3B73405E}"/>
                  </a:ext>
                </a:extLst>
              </p:cNvPr>
              <p:cNvSpPr>
                <a:spLocks noGrp="1" noRot="1" noChangeAspect="1" noMove="1" noResize="1" noEditPoints="1" noAdjustHandles="1" noChangeArrowheads="1" noChangeShapeType="1" noTextEdit="1"/>
              </p:cNvSpPr>
              <p:nvPr>
                <p:ph type="body" idx="1"/>
              </p:nvPr>
            </p:nvSpPr>
            <p:spPr>
              <a:xfrm>
                <a:off x="838199" y="820270"/>
                <a:ext cx="10515600" cy="5217459"/>
              </a:xfrm>
              <a:blipFill>
                <a:blip r:embed="rId2"/>
                <a:stretch>
                  <a:fillRect l="-580" t="-702"/>
                </a:stretch>
              </a:blipFill>
            </p:spPr>
            <p:txBody>
              <a:bodyPr/>
              <a:lstStyle/>
              <a:p>
                <a:r>
                  <a:rPr lang="en-IN">
                    <a:noFill/>
                  </a:rPr>
                  <a:t> </a:t>
                </a:r>
              </a:p>
            </p:txBody>
          </p:sp>
        </mc:Fallback>
      </mc:AlternateContent>
      <p:graphicFrame>
        <p:nvGraphicFramePr>
          <p:cNvPr id="4" name="Table 4">
            <a:extLst>
              <a:ext uri="{FF2B5EF4-FFF2-40B4-BE49-F238E27FC236}">
                <a16:creationId xmlns:a16="http://schemas.microsoft.com/office/drawing/2014/main" id="{00BD1457-6D27-1138-D969-C4C649DF91CA}"/>
              </a:ext>
            </a:extLst>
          </p:cNvPr>
          <p:cNvGraphicFramePr>
            <a:graphicFrameLocks noGrp="1"/>
          </p:cNvGraphicFramePr>
          <p:nvPr>
            <p:extLst>
              <p:ext uri="{D42A27DB-BD31-4B8C-83A1-F6EECF244321}">
                <p14:modId xmlns:p14="http://schemas.microsoft.com/office/powerpoint/2010/main" val="3576529488"/>
              </p:ext>
            </p:extLst>
          </p:nvPr>
        </p:nvGraphicFramePr>
        <p:xfrm>
          <a:off x="2031999" y="2440890"/>
          <a:ext cx="8128001" cy="740385"/>
        </p:xfrm>
        <a:graphic>
          <a:graphicData uri="http://schemas.openxmlformats.org/drawingml/2006/table">
            <a:tbl>
              <a:tblPr firstRow="1" bandRow="1">
                <a:tableStyleId>{93296810-A885-4BE3-A3E7-6D5BEEA58F35}</a:tableStyleId>
              </a:tblPr>
              <a:tblGrid>
                <a:gridCol w="1161143">
                  <a:extLst>
                    <a:ext uri="{9D8B030D-6E8A-4147-A177-3AD203B41FA5}">
                      <a16:colId xmlns:a16="http://schemas.microsoft.com/office/drawing/2014/main" val="2783516007"/>
                    </a:ext>
                  </a:extLst>
                </a:gridCol>
                <a:gridCol w="1161143">
                  <a:extLst>
                    <a:ext uri="{9D8B030D-6E8A-4147-A177-3AD203B41FA5}">
                      <a16:colId xmlns:a16="http://schemas.microsoft.com/office/drawing/2014/main" val="912028231"/>
                    </a:ext>
                  </a:extLst>
                </a:gridCol>
                <a:gridCol w="1161143">
                  <a:extLst>
                    <a:ext uri="{9D8B030D-6E8A-4147-A177-3AD203B41FA5}">
                      <a16:colId xmlns:a16="http://schemas.microsoft.com/office/drawing/2014/main" val="3420458876"/>
                    </a:ext>
                  </a:extLst>
                </a:gridCol>
                <a:gridCol w="1161143">
                  <a:extLst>
                    <a:ext uri="{9D8B030D-6E8A-4147-A177-3AD203B41FA5}">
                      <a16:colId xmlns:a16="http://schemas.microsoft.com/office/drawing/2014/main" val="170227902"/>
                    </a:ext>
                  </a:extLst>
                </a:gridCol>
                <a:gridCol w="1161143">
                  <a:extLst>
                    <a:ext uri="{9D8B030D-6E8A-4147-A177-3AD203B41FA5}">
                      <a16:colId xmlns:a16="http://schemas.microsoft.com/office/drawing/2014/main" val="3843721862"/>
                    </a:ext>
                  </a:extLst>
                </a:gridCol>
                <a:gridCol w="1161143">
                  <a:extLst>
                    <a:ext uri="{9D8B030D-6E8A-4147-A177-3AD203B41FA5}">
                      <a16:colId xmlns:a16="http://schemas.microsoft.com/office/drawing/2014/main" val="3451484844"/>
                    </a:ext>
                  </a:extLst>
                </a:gridCol>
                <a:gridCol w="1161143">
                  <a:extLst>
                    <a:ext uri="{9D8B030D-6E8A-4147-A177-3AD203B41FA5}">
                      <a16:colId xmlns:a16="http://schemas.microsoft.com/office/drawing/2014/main" val="4109927224"/>
                    </a:ext>
                  </a:extLst>
                </a:gridCol>
              </a:tblGrid>
              <a:tr h="369545">
                <a:tc>
                  <a:txBody>
                    <a:bodyPr/>
                    <a:lstStyle/>
                    <a:p>
                      <a:pPr algn="ctr"/>
                      <a:r>
                        <a:rPr lang="en-IN" dirty="0"/>
                        <a:t>X</a:t>
                      </a:r>
                    </a:p>
                  </a:txBody>
                  <a:tcPr/>
                </a:tc>
                <a:tc>
                  <a:txBody>
                    <a:bodyPr/>
                    <a:lstStyle/>
                    <a:p>
                      <a:pPr algn="ctr"/>
                      <a:r>
                        <a:rPr lang="en-IN" dirty="0"/>
                        <a:t>1</a:t>
                      </a:r>
                    </a:p>
                  </a:txBody>
                  <a:tcPr/>
                </a:tc>
                <a:tc>
                  <a:txBody>
                    <a:bodyPr/>
                    <a:lstStyle/>
                    <a:p>
                      <a:pPr algn="ctr"/>
                      <a:r>
                        <a:rPr lang="en-IN" dirty="0"/>
                        <a:t>2</a:t>
                      </a:r>
                    </a:p>
                  </a:txBody>
                  <a:tcPr/>
                </a:tc>
                <a:tc>
                  <a:txBody>
                    <a:bodyPr/>
                    <a:lstStyle/>
                    <a:p>
                      <a:pPr algn="ctr"/>
                      <a:r>
                        <a:rPr lang="en-IN" dirty="0"/>
                        <a:t>3</a:t>
                      </a:r>
                    </a:p>
                  </a:txBody>
                  <a:tcPr/>
                </a:tc>
                <a:tc>
                  <a:txBody>
                    <a:bodyPr/>
                    <a:lstStyle/>
                    <a:p>
                      <a:pPr algn="ctr"/>
                      <a:r>
                        <a:rPr lang="en-IN" dirty="0"/>
                        <a:t>4</a:t>
                      </a:r>
                    </a:p>
                  </a:txBody>
                  <a:tcPr/>
                </a:tc>
                <a:tc>
                  <a:txBody>
                    <a:bodyPr/>
                    <a:lstStyle/>
                    <a:p>
                      <a:pPr algn="ctr"/>
                      <a:r>
                        <a:rPr lang="en-IN" dirty="0"/>
                        <a:t>5</a:t>
                      </a:r>
                    </a:p>
                  </a:txBody>
                  <a:tcPr/>
                </a:tc>
                <a:tc>
                  <a:txBody>
                    <a:bodyPr/>
                    <a:lstStyle/>
                    <a:p>
                      <a:pPr algn="ctr"/>
                      <a:r>
                        <a:rPr lang="en-IN" dirty="0"/>
                        <a:t>6</a:t>
                      </a:r>
                    </a:p>
                  </a:txBody>
                  <a:tcPr/>
                </a:tc>
                <a:extLst>
                  <a:ext uri="{0D108BD9-81ED-4DB2-BD59-A6C34878D82A}">
                    <a16:rowId xmlns:a16="http://schemas.microsoft.com/office/drawing/2014/main" val="3762876360"/>
                  </a:ext>
                </a:extLst>
              </a:tr>
              <a:tr h="370840">
                <a:tc>
                  <a:txBody>
                    <a:bodyPr/>
                    <a:lstStyle/>
                    <a:p>
                      <a:r>
                        <a:rPr lang="en-IN" dirty="0"/>
                        <a:t>        y</a:t>
                      </a:r>
                    </a:p>
                  </a:txBody>
                  <a:tcPr/>
                </a:tc>
                <a:tc>
                  <a:txBody>
                    <a:bodyPr/>
                    <a:lstStyle/>
                    <a:p>
                      <a:pPr algn="ctr"/>
                      <a:r>
                        <a:rPr lang="en-IN" dirty="0"/>
                        <a:t>151</a:t>
                      </a:r>
                    </a:p>
                  </a:txBody>
                  <a:tcPr/>
                </a:tc>
                <a:tc>
                  <a:txBody>
                    <a:bodyPr/>
                    <a:lstStyle/>
                    <a:p>
                      <a:pPr algn="ctr"/>
                      <a:r>
                        <a:rPr lang="en-IN" dirty="0"/>
                        <a:t>100</a:t>
                      </a:r>
                    </a:p>
                  </a:txBody>
                  <a:tcPr/>
                </a:tc>
                <a:tc>
                  <a:txBody>
                    <a:bodyPr/>
                    <a:lstStyle/>
                    <a:p>
                      <a:pPr algn="ctr"/>
                      <a:r>
                        <a:rPr lang="en-IN" dirty="0"/>
                        <a:t>61</a:t>
                      </a:r>
                    </a:p>
                  </a:txBody>
                  <a:tcPr/>
                </a:tc>
                <a:tc>
                  <a:txBody>
                    <a:bodyPr/>
                    <a:lstStyle/>
                    <a:p>
                      <a:pPr algn="ctr"/>
                      <a:r>
                        <a:rPr lang="en-IN" dirty="0"/>
                        <a:t>50</a:t>
                      </a:r>
                    </a:p>
                  </a:txBody>
                  <a:tcPr/>
                </a:tc>
                <a:tc>
                  <a:txBody>
                    <a:bodyPr/>
                    <a:lstStyle/>
                    <a:p>
                      <a:pPr algn="ctr"/>
                      <a:r>
                        <a:rPr lang="en-IN" dirty="0"/>
                        <a:t>20</a:t>
                      </a:r>
                    </a:p>
                  </a:txBody>
                  <a:tcPr/>
                </a:tc>
                <a:tc>
                  <a:txBody>
                    <a:bodyPr/>
                    <a:lstStyle/>
                    <a:p>
                      <a:pPr algn="ctr"/>
                      <a:r>
                        <a:rPr lang="en-IN" dirty="0"/>
                        <a:t>8</a:t>
                      </a:r>
                    </a:p>
                  </a:txBody>
                  <a:tcPr/>
                </a:tc>
                <a:extLst>
                  <a:ext uri="{0D108BD9-81ED-4DB2-BD59-A6C34878D82A}">
                    <a16:rowId xmlns:a16="http://schemas.microsoft.com/office/drawing/2014/main" val="576828480"/>
                  </a:ext>
                </a:extLst>
              </a:tr>
            </a:tbl>
          </a:graphicData>
        </a:graphic>
      </p:graphicFrame>
    </p:spTree>
    <p:extLst>
      <p:ext uri="{BB962C8B-B14F-4D97-AF65-F5344CB8AC3E}">
        <p14:creationId xmlns:p14="http://schemas.microsoft.com/office/powerpoint/2010/main" val="1184080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crush"/>
      </p:transition>
    </mc:Choice>
    <mc:Fallback xmlns="">
      <p:transition spd="slow" advClick="0" advTm="1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9D38CF-987E-74BA-E58A-680620E0B7AA}"/>
              </a:ext>
            </a:extLst>
          </p:cNvPr>
          <p:cNvSpPr>
            <a:spLocks noGrp="1"/>
          </p:cNvSpPr>
          <p:nvPr>
            <p:ph type="body" idx="1"/>
          </p:nvPr>
        </p:nvSpPr>
        <p:spPr>
          <a:xfrm>
            <a:off x="860612" y="793376"/>
            <a:ext cx="10448364" cy="5204012"/>
          </a:xfrm>
        </p:spPr>
        <p:txBody>
          <a:bodyPr/>
          <a:lstStyle/>
          <a:p>
            <a:r>
              <a:rPr lang="en-IN" dirty="0"/>
              <a:t> </a:t>
            </a:r>
            <a:r>
              <a:rPr lang="en-IN" dirty="0">
                <a:latin typeface="Cambria Math" panose="02040503050406030204" pitchFamily="18" charset="0"/>
                <a:ea typeface="Cambria Math" panose="02040503050406030204" pitchFamily="18" charset="0"/>
              </a:rPr>
              <a:t>∴ </a:t>
            </a:r>
            <a:r>
              <a:rPr lang="en-IN" dirty="0">
                <a:ea typeface="Cambria Math" panose="02040503050406030204" pitchFamily="18" charset="0"/>
              </a:rPr>
              <a:t> Y = A + B X </a:t>
            </a:r>
          </a:p>
          <a:p>
            <a:r>
              <a:rPr lang="en-IN" dirty="0">
                <a:ea typeface="Cambria Math" panose="02040503050406030204" pitchFamily="18" charset="0"/>
              </a:rPr>
              <a:t>                        calculations of </a:t>
            </a:r>
            <a:r>
              <a:rPr lang="en-IN" dirty="0">
                <a:latin typeface="Cambria Math" panose="02040503050406030204" pitchFamily="18" charset="0"/>
                <a:ea typeface="Cambria Math" panose="02040503050406030204" pitchFamily="18" charset="0"/>
              </a:rPr>
              <a:t>∑X , ∑ Y </a:t>
            </a:r>
            <a:r>
              <a:rPr lang="en-IN" dirty="0">
                <a:ea typeface="Cambria Math" panose="02040503050406030204" pitchFamily="18" charset="0"/>
              </a:rPr>
              <a:t>, etc .</a:t>
            </a:r>
          </a:p>
          <a:p>
            <a:endParaRPr lang="en-IN" dirty="0"/>
          </a:p>
        </p:txBody>
      </p:sp>
      <p:graphicFrame>
        <p:nvGraphicFramePr>
          <p:cNvPr id="4" name="Table 4">
            <a:extLst>
              <a:ext uri="{FF2B5EF4-FFF2-40B4-BE49-F238E27FC236}">
                <a16:creationId xmlns:a16="http://schemas.microsoft.com/office/drawing/2014/main" id="{B319763F-7D42-825F-0700-A874271D77ED}"/>
              </a:ext>
            </a:extLst>
          </p:cNvPr>
          <p:cNvGraphicFramePr>
            <a:graphicFrameLocks noGrp="1"/>
          </p:cNvGraphicFramePr>
          <p:nvPr>
            <p:extLst>
              <p:ext uri="{D42A27DB-BD31-4B8C-83A1-F6EECF244321}">
                <p14:modId xmlns:p14="http://schemas.microsoft.com/office/powerpoint/2010/main" val="1674370695"/>
              </p:ext>
            </p:extLst>
          </p:nvPr>
        </p:nvGraphicFramePr>
        <p:xfrm>
          <a:off x="883024" y="1869140"/>
          <a:ext cx="10237692" cy="4195480"/>
        </p:xfrm>
        <a:graphic>
          <a:graphicData uri="http://schemas.openxmlformats.org/drawingml/2006/table">
            <a:tbl>
              <a:tblPr firstRow="1" bandRow="1">
                <a:tableStyleId>{93296810-A885-4BE3-A3E7-6D5BEEA58F35}</a:tableStyleId>
              </a:tblPr>
              <a:tblGrid>
                <a:gridCol w="1706282">
                  <a:extLst>
                    <a:ext uri="{9D8B030D-6E8A-4147-A177-3AD203B41FA5}">
                      <a16:colId xmlns:a16="http://schemas.microsoft.com/office/drawing/2014/main" val="4203057353"/>
                    </a:ext>
                  </a:extLst>
                </a:gridCol>
                <a:gridCol w="1706282">
                  <a:extLst>
                    <a:ext uri="{9D8B030D-6E8A-4147-A177-3AD203B41FA5}">
                      <a16:colId xmlns:a16="http://schemas.microsoft.com/office/drawing/2014/main" val="2327586663"/>
                    </a:ext>
                  </a:extLst>
                </a:gridCol>
                <a:gridCol w="1706282">
                  <a:extLst>
                    <a:ext uri="{9D8B030D-6E8A-4147-A177-3AD203B41FA5}">
                      <a16:colId xmlns:a16="http://schemas.microsoft.com/office/drawing/2014/main" val="1781512447"/>
                    </a:ext>
                  </a:extLst>
                </a:gridCol>
                <a:gridCol w="1706282">
                  <a:extLst>
                    <a:ext uri="{9D8B030D-6E8A-4147-A177-3AD203B41FA5}">
                      <a16:colId xmlns:a16="http://schemas.microsoft.com/office/drawing/2014/main" val="217208026"/>
                    </a:ext>
                  </a:extLst>
                </a:gridCol>
                <a:gridCol w="1706282">
                  <a:extLst>
                    <a:ext uri="{9D8B030D-6E8A-4147-A177-3AD203B41FA5}">
                      <a16:colId xmlns:a16="http://schemas.microsoft.com/office/drawing/2014/main" val="2816642027"/>
                    </a:ext>
                  </a:extLst>
                </a:gridCol>
                <a:gridCol w="1706282">
                  <a:extLst>
                    <a:ext uri="{9D8B030D-6E8A-4147-A177-3AD203B41FA5}">
                      <a16:colId xmlns:a16="http://schemas.microsoft.com/office/drawing/2014/main" val="1991508805"/>
                    </a:ext>
                  </a:extLst>
                </a:gridCol>
              </a:tblGrid>
              <a:tr h="524435">
                <a:tc>
                  <a:txBody>
                    <a:bodyPr/>
                    <a:lstStyle/>
                    <a:p>
                      <a:pPr algn="ctr"/>
                      <a:r>
                        <a:rPr lang="en-IN" dirty="0"/>
                        <a:t>Sr . No </a:t>
                      </a:r>
                    </a:p>
                  </a:txBody>
                  <a:tcPr/>
                </a:tc>
                <a:tc>
                  <a:txBody>
                    <a:bodyPr/>
                    <a:lstStyle/>
                    <a:p>
                      <a:pPr algn="ctr"/>
                      <a:r>
                        <a:rPr lang="en-IN" dirty="0"/>
                        <a:t>X = x</a:t>
                      </a:r>
                    </a:p>
                  </a:txBody>
                  <a:tcPr/>
                </a:tc>
                <a:tc>
                  <a:txBody>
                    <a:bodyPr/>
                    <a:lstStyle/>
                    <a:p>
                      <a:pPr algn="ctr"/>
                      <a:r>
                        <a:rPr lang="en-IN" dirty="0"/>
                        <a:t>Y</a:t>
                      </a:r>
                    </a:p>
                  </a:txBody>
                  <a:tcPr/>
                </a:tc>
                <a:tc>
                  <a:txBody>
                    <a:bodyPr/>
                    <a:lstStyle/>
                    <a:p>
                      <a:pPr algn="ctr"/>
                      <a:r>
                        <a:rPr lang="en-IN" dirty="0"/>
                        <a:t> Y = log y </a:t>
                      </a:r>
                    </a:p>
                  </a:txBody>
                  <a:tcPr/>
                </a:tc>
                <a:tc>
                  <a:txBody>
                    <a:bodyPr/>
                    <a:lstStyle/>
                    <a:p>
                      <a:pPr algn="ctr"/>
                      <a:r>
                        <a:rPr lang="en-IN" dirty="0"/>
                        <a:t>X^2</a:t>
                      </a:r>
                    </a:p>
                  </a:txBody>
                  <a:tcPr/>
                </a:tc>
                <a:tc>
                  <a:txBody>
                    <a:bodyPr/>
                    <a:lstStyle/>
                    <a:p>
                      <a:pPr algn="ctr"/>
                      <a:r>
                        <a:rPr lang="en-IN" dirty="0"/>
                        <a:t>XY </a:t>
                      </a:r>
                    </a:p>
                  </a:txBody>
                  <a:tcPr/>
                </a:tc>
                <a:extLst>
                  <a:ext uri="{0D108BD9-81ED-4DB2-BD59-A6C34878D82A}">
                    <a16:rowId xmlns:a16="http://schemas.microsoft.com/office/drawing/2014/main" val="2209803556"/>
                  </a:ext>
                </a:extLst>
              </a:tr>
              <a:tr h="524435">
                <a:tc>
                  <a:txBody>
                    <a:bodyPr/>
                    <a:lstStyle/>
                    <a:p>
                      <a:pPr algn="ctr"/>
                      <a:r>
                        <a:rPr lang="en-IN" dirty="0"/>
                        <a:t>1</a:t>
                      </a:r>
                    </a:p>
                  </a:txBody>
                  <a:tcPr/>
                </a:tc>
                <a:tc>
                  <a:txBody>
                    <a:bodyPr/>
                    <a:lstStyle/>
                    <a:p>
                      <a:pPr algn="ctr"/>
                      <a:r>
                        <a:rPr lang="en-IN" dirty="0"/>
                        <a:t>1</a:t>
                      </a:r>
                    </a:p>
                  </a:txBody>
                  <a:tcPr/>
                </a:tc>
                <a:tc>
                  <a:txBody>
                    <a:bodyPr/>
                    <a:lstStyle/>
                    <a:p>
                      <a:pPr algn="ctr"/>
                      <a:r>
                        <a:rPr lang="en-IN" dirty="0"/>
                        <a:t>151</a:t>
                      </a:r>
                    </a:p>
                  </a:txBody>
                  <a:tcPr/>
                </a:tc>
                <a:tc>
                  <a:txBody>
                    <a:bodyPr/>
                    <a:lstStyle/>
                    <a:p>
                      <a:pPr algn="ctr"/>
                      <a:r>
                        <a:rPr lang="en-IN" dirty="0"/>
                        <a:t>2.1790</a:t>
                      </a:r>
                    </a:p>
                  </a:txBody>
                  <a:tcPr/>
                </a:tc>
                <a:tc>
                  <a:txBody>
                    <a:bodyPr/>
                    <a:lstStyle/>
                    <a:p>
                      <a:pPr algn="ctr"/>
                      <a:r>
                        <a:rPr lang="en-IN" dirty="0"/>
                        <a:t>1</a:t>
                      </a:r>
                    </a:p>
                  </a:txBody>
                  <a:tcPr/>
                </a:tc>
                <a:tc>
                  <a:txBody>
                    <a:bodyPr/>
                    <a:lstStyle/>
                    <a:p>
                      <a:pPr algn="ctr"/>
                      <a:r>
                        <a:rPr lang="en-IN" dirty="0"/>
                        <a:t>2.1790</a:t>
                      </a:r>
                    </a:p>
                  </a:txBody>
                  <a:tcPr/>
                </a:tc>
                <a:extLst>
                  <a:ext uri="{0D108BD9-81ED-4DB2-BD59-A6C34878D82A}">
                    <a16:rowId xmlns:a16="http://schemas.microsoft.com/office/drawing/2014/main" val="3885881178"/>
                  </a:ext>
                </a:extLst>
              </a:tr>
              <a:tr h="524435">
                <a:tc>
                  <a:txBody>
                    <a:bodyPr/>
                    <a:lstStyle/>
                    <a:p>
                      <a:pPr algn="ctr"/>
                      <a:r>
                        <a:rPr lang="en-IN" dirty="0"/>
                        <a:t>2</a:t>
                      </a:r>
                    </a:p>
                  </a:txBody>
                  <a:tcPr/>
                </a:tc>
                <a:tc>
                  <a:txBody>
                    <a:bodyPr/>
                    <a:lstStyle/>
                    <a:p>
                      <a:pPr algn="ctr"/>
                      <a:r>
                        <a:rPr lang="en-IN" dirty="0"/>
                        <a:t>2</a:t>
                      </a:r>
                    </a:p>
                  </a:txBody>
                  <a:tcPr/>
                </a:tc>
                <a:tc>
                  <a:txBody>
                    <a:bodyPr/>
                    <a:lstStyle/>
                    <a:p>
                      <a:pPr algn="ctr"/>
                      <a:r>
                        <a:rPr lang="en-IN" dirty="0"/>
                        <a:t>100</a:t>
                      </a:r>
                    </a:p>
                  </a:txBody>
                  <a:tcPr/>
                </a:tc>
                <a:tc>
                  <a:txBody>
                    <a:bodyPr/>
                    <a:lstStyle/>
                    <a:p>
                      <a:pPr algn="ctr"/>
                      <a:r>
                        <a:rPr lang="en-IN" dirty="0"/>
                        <a:t>2.0000</a:t>
                      </a:r>
                    </a:p>
                  </a:txBody>
                  <a:tcPr/>
                </a:tc>
                <a:tc>
                  <a:txBody>
                    <a:bodyPr/>
                    <a:lstStyle/>
                    <a:p>
                      <a:pPr algn="ctr"/>
                      <a:r>
                        <a:rPr lang="en-IN" dirty="0"/>
                        <a:t>4</a:t>
                      </a:r>
                    </a:p>
                  </a:txBody>
                  <a:tcPr/>
                </a:tc>
                <a:tc>
                  <a:txBody>
                    <a:bodyPr/>
                    <a:lstStyle/>
                    <a:p>
                      <a:pPr algn="ctr"/>
                      <a:r>
                        <a:rPr lang="en-IN" dirty="0"/>
                        <a:t>4.0000</a:t>
                      </a:r>
                    </a:p>
                  </a:txBody>
                  <a:tcPr/>
                </a:tc>
                <a:extLst>
                  <a:ext uri="{0D108BD9-81ED-4DB2-BD59-A6C34878D82A}">
                    <a16:rowId xmlns:a16="http://schemas.microsoft.com/office/drawing/2014/main" val="2834261251"/>
                  </a:ext>
                </a:extLst>
              </a:tr>
              <a:tr h="524435">
                <a:tc>
                  <a:txBody>
                    <a:bodyPr/>
                    <a:lstStyle/>
                    <a:p>
                      <a:pPr algn="ctr"/>
                      <a:r>
                        <a:rPr lang="en-IN" dirty="0"/>
                        <a:t>3</a:t>
                      </a:r>
                    </a:p>
                  </a:txBody>
                  <a:tcPr/>
                </a:tc>
                <a:tc>
                  <a:txBody>
                    <a:bodyPr/>
                    <a:lstStyle/>
                    <a:p>
                      <a:pPr algn="ctr"/>
                      <a:r>
                        <a:rPr lang="en-IN" dirty="0"/>
                        <a:t>3</a:t>
                      </a:r>
                    </a:p>
                  </a:txBody>
                  <a:tcPr/>
                </a:tc>
                <a:tc>
                  <a:txBody>
                    <a:bodyPr/>
                    <a:lstStyle/>
                    <a:p>
                      <a:pPr algn="ctr"/>
                      <a:r>
                        <a:rPr lang="en-IN" dirty="0"/>
                        <a:t>61</a:t>
                      </a:r>
                    </a:p>
                  </a:txBody>
                  <a:tcPr/>
                </a:tc>
                <a:tc>
                  <a:txBody>
                    <a:bodyPr/>
                    <a:lstStyle/>
                    <a:p>
                      <a:pPr algn="ctr"/>
                      <a:r>
                        <a:rPr lang="en-IN" dirty="0"/>
                        <a:t>1.7853</a:t>
                      </a:r>
                    </a:p>
                  </a:txBody>
                  <a:tcPr/>
                </a:tc>
                <a:tc>
                  <a:txBody>
                    <a:bodyPr/>
                    <a:lstStyle/>
                    <a:p>
                      <a:pPr algn="ctr"/>
                      <a:r>
                        <a:rPr lang="en-IN" dirty="0"/>
                        <a:t>9</a:t>
                      </a:r>
                    </a:p>
                  </a:txBody>
                  <a:tcPr/>
                </a:tc>
                <a:tc>
                  <a:txBody>
                    <a:bodyPr/>
                    <a:lstStyle/>
                    <a:p>
                      <a:pPr algn="ctr"/>
                      <a:r>
                        <a:rPr lang="en-IN" dirty="0"/>
                        <a:t>5.3559</a:t>
                      </a:r>
                    </a:p>
                  </a:txBody>
                  <a:tcPr/>
                </a:tc>
                <a:extLst>
                  <a:ext uri="{0D108BD9-81ED-4DB2-BD59-A6C34878D82A}">
                    <a16:rowId xmlns:a16="http://schemas.microsoft.com/office/drawing/2014/main" val="1878245479"/>
                  </a:ext>
                </a:extLst>
              </a:tr>
              <a:tr h="524435">
                <a:tc>
                  <a:txBody>
                    <a:bodyPr/>
                    <a:lstStyle/>
                    <a:p>
                      <a:pPr algn="ctr"/>
                      <a:r>
                        <a:rPr lang="en-IN" dirty="0"/>
                        <a:t>4</a:t>
                      </a:r>
                    </a:p>
                  </a:txBody>
                  <a:tcPr/>
                </a:tc>
                <a:tc>
                  <a:txBody>
                    <a:bodyPr/>
                    <a:lstStyle/>
                    <a:p>
                      <a:pPr algn="ctr"/>
                      <a:r>
                        <a:rPr lang="en-IN" dirty="0"/>
                        <a:t>4</a:t>
                      </a:r>
                    </a:p>
                  </a:txBody>
                  <a:tcPr/>
                </a:tc>
                <a:tc>
                  <a:txBody>
                    <a:bodyPr/>
                    <a:lstStyle/>
                    <a:p>
                      <a:pPr algn="ctr"/>
                      <a:r>
                        <a:rPr lang="en-IN" dirty="0"/>
                        <a:t>50</a:t>
                      </a:r>
                    </a:p>
                  </a:txBody>
                  <a:tcPr/>
                </a:tc>
                <a:tc>
                  <a:txBody>
                    <a:bodyPr/>
                    <a:lstStyle/>
                    <a:p>
                      <a:pPr algn="ctr"/>
                      <a:r>
                        <a:rPr lang="en-IN" dirty="0"/>
                        <a:t>1.6990</a:t>
                      </a:r>
                    </a:p>
                  </a:txBody>
                  <a:tcPr/>
                </a:tc>
                <a:tc>
                  <a:txBody>
                    <a:bodyPr/>
                    <a:lstStyle/>
                    <a:p>
                      <a:pPr algn="ctr"/>
                      <a:r>
                        <a:rPr lang="en-IN" dirty="0"/>
                        <a:t>16</a:t>
                      </a:r>
                    </a:p>
                  </a:txBody>
                  <a:tcPr/>
                </a:tc>
                <a:tc>
                  <a:txBody>
                    <a:bodyPr/>
                    <a:lstStyle/>
                    <a:p>
                      <a:pPr algn="ctr"/>
                      <a:r>
                        <a:rPr lang="en-IN" dirty="0"/>
                        <a:t>6.7960</a:t>
                      </a:r>
                    </a:p>
                  </a:txBody>
                  <a:tcPr/>
                </a:tc>
                <a:extLst>
                  <a:ext uri="{0D108BD9-81ED-4DB2-BD59-A6C34878D82A}">
                    <a16:rowId xmlns:a16="http://schemas.microsoft.com/office/drawing/2014/main" val="3607507016"/>
                  </a:ext>
                </a:extLst>
              </a:tr>
              <a:tr h="524435">
                <a:tc>
                  <a:txBody>
                    <a:bodyPr/>
                    <a:lstStyle/>
                    <a:p>
                      <a:pPr algn="ctr"/>
                      <a:r>
                        <a:rPr lang="en-IN" dirty="0"/>
                        <a:t>5</a:t>
                      </a:r>
                    </a:p>
                  </a:txBody>
                  <a:tcPr/>
                </a:tc>
                <a:tc>
                  <a:txBody>
                    <a:bodyPr/>
                    <a:lstStyle/>
                    <a:p>
                      <a:pPr algn="ctr"/>
                      <a:r>
                        <a:rPr lang="en-IN" dirty="0"/>
                        <a:t>5</a:t>
                      </a:r>
                    </a:p>
                  </a:txBody>
                  <a:tcPr/>
                </a:tc>
                <a:tc>
                  <a:txBody>
                    <a:bodyPr/>
                    <a:lstStyle/>
                    <a:p>
                      <a:pPr algn="ctr"/>
                      <a:r>
                        <a:rPr lang="en-IN" dirty="0"/>
                        <a:t>20</a:t>
                      </a:r>
                    </a:p>
                  </a:txBody>
                  <a:tcPr/>
                </a:tc>
                <a:tc>
                  <a:txBody>
                    <a:bodyPr/>
                    <a:lstStyle/>
                    <a:p>
                      <a:pPr algn="ctr"/>
                      <a:r>
                        <a:rPr lang="en-IN" dirty="0"/>
                        <a:t>1.3010</a:t>
                      </a:r>
                    </a:p>
                  </a:txBody>
                  <a:tcPr/>
                </a:tc>
                <a:tc>
                  <a:txBody>
                    <a:bodyPr/>
                    <a:lstStyle/>
                    <a:p>
                      <a:pPr algn="ctr"/>
                      <a:r>
                        <a:rPr lang="en-IN" dirty="0"/>
                        <a:t>25</a:t>
                      </a:r>
                    </a:p>
                  </a:txBody>
                  <a:tcPr/>
                </a:tc>
                <a:tc>
                  <a:txBody>
                    <a:bodyPr/>
                    <a:lstStyle/>
                    <a:p>
                      <a:pPr algn="ctr"/>
                      <a:r>
                        <a:rPr lang="en-IN" dirty="0"/>
                        <a:t>6.5050</a:t>
                      </a:r>
                    </a:p>
                  </a:txBody>
                  <a:tcPr/>
                </a:tc>
                <a:extLst>
                  <a:ext uri="{0D108BD9-81ED-4DB2-BD59-A6C34878D82A}">
                    <a16:rowId xmlns:a16="http://schemas.microsoft.com/office/drawing/2014/main" val="2923087477"/>
                  </a:ext>
                </a:extLst>
              </a:tr>
              <a:tr h="524435">
                <a:tc>
                  <a:txBody>
                    <a:bodyPr/>
                    <a:lstStyle/>
                    <a:p>
                      <a:pPr algn="ctr"/>
                      <a:r>
                        <a:rPr lang="en-IN" dirty="0"/>
                        <a:t>6</a:t>
                      </a:r>
                    </a:p>
                  </a:txBody>
                  <a:tcPr/>
                </a:tc>
                <a:tc>
                  <a:txBody>
                    <a:bodyPr/>
                    <a:lstStyle/>
                    <a:p>
                      <a:pPr algn="ctr"/>
                      <a:r>
                        <a:rPr lang="en-IN" dirty="0"/>
                        <a:t>6</a:t>
                      </a:r>
                    </a:p>
                  </a:txBody>
                  <a:tcPr/>
                </a:tc>
                <a:tc>
                  <a:txBody>
                    <a:bodyPr/>
                    <a:lstStyle/>
                    <a:p>
                      <a:pPr algn="ctr"/>
                      <a:r>
                        <a:rPr lang="en-IN" dirty="0"/>
                        <a:t>8</a:t>
                      </a:r>
                    </a:p>
                  </a:txBody>
                  <a:tcPr/>
                </a:tc>
                <a:tc>
                  <a:txBody>
                    <a:bodyPr/>
                    <a:lstStyle/>
                    <a:p>
                      <a:pPr algn="ctr"/>
                      <a:r>
                        <a:rPr lang="en-IN" dirty="0"/>
                        <a:t>0.9031</a:t>
                      </a:r>
                    </a:p>
                  </a:txBody>
                  <a:tcPr/>
                </a:tc>
                <a:tc>
                  <a:txBody>
                    <a:bodyPr/>
                    <a:lstStyle/>
                    <a:p>
                      <a:pPr algn="ctr"/>
                      <a:r>
                        <a:rPr lang="en-IN" dirty="0"/>
                        <a:t>36</a:t>
                      </a:r>
                    </a:p>
                  </a:txBody>
                  <a:tcPr/>
                </a:tc>
                <a:tc>
                  <a:txBody>
                    <a:bodyPr/>
                    <a:lstStyle/>
                    <a:p>
                      <a:pPr algn="ctr"/>
                      <a:r>
                        <a:rPr lang="en-IN" dirty="0"/>
                        <a:t>5.4186</a:t>
                      </a:r>
                    </a:p>
                  </a:txBody>
                  <a:tcPr/>
                </a:tc>
                <a:extLst>
                  <a:ext uri="{0D108BD9-81ED-4DB2-BD59-A6C34878D82A}">
                    <a16:rowId xmlns:a16="http://schemas.microsoft.com/office/drawing/2014/main" val="4117653452"/>
                  </a:ext>
                </a:extLst>
              </a:tr>
              <a:tr h="524435">
                <a:tc>
                  <a:txBody>
                    <a:bodyPr/>
                    <a:lstStyle/>
                    <a:p>
                      <a:pPr algn="ctr"/>
                      <a:r>
                        <a:rPr lang="en-IN" dirty="0"/>
                        <a:t>N = 6 </a:t>
                      </a:r>
                    </a:p>
                  </a:txBody>
                  <a:tcPr/>
                </a:tc>
                <a:tc>
                  <a:txBody>
                    <a:bodyPr/>
                    <a:lstStyle/>
                    <a:p>
                      <a:pPr algn="ctr"/>
                      <a:r>
                        <a:rPr lang="en-IN" dirty="0"/>
                        <a:t>21</a:t>
                      </a:r>
                    </a:p>
                  </a:txBody>
                  <a:tcPr/>
                </a:tc>
                <a:tc>
                  <a:txBody>
                    <a:bodyPr/>
                    <a:lstStyle/>
                    <a:p>
                      <a:pPr algn="ctr"/>
                      <a:endParaRPr lang="en-IN" dirty="0"/>
                    </a:p>
                  </a:txBody>
                  <a:tcPr/>
                </a:tc>
                <a:tc>
                  <a:txBody>
                    <a:bodyPr/>
                    <a:lstStyle/>
                    <a:p>
                      <a:pPr algn="ctr"/>
                      <a:r>
                        <a:rPr lang="en-IN" dirty="0"/>
                        <a:t>9.8674</a:t>
                      </a:r>
                    </a:p>
                  </a:txBody>
                  <a:tcPr/>
                </a:tc>
                <a:tc>
                  <a:txBody>
                    <a:bodyPr/>
                    <a:lstStyle/>
                    <a:p>
                      <a:pPr algn="ctr"/>
                      <a:r>
                        <a:rPr lang="en-IN" dirty="0"/>
                        <a:t>91</a:t>
                      </a:r>
                    </a:p>
                  </a:txBody>
                  <a:tcPr/>
                </a:tc>
                <a:tc>
                  <a:txBody>
                    <a:bodyPr/>
                    <a:lstStyle/>
                    <a:p>
                      <a:pPr algn="ctr"/>
                      <a:r>
                        <a:rPr lang="en-IN" dirty="0"/>
                        <a:t>30.2545</a:t>
                      </a:r>
                    </a:p>
                  </a:txBody>
                  <a:tcPr/>
                </a:tc>
                <a:extLst>
                  <a:ext uri="{0D108BD9-81ED-4DB2-BD59-A6C34878D82A}">
                    <a16:rowId xmlns:a16="http://schemas.microsoft.com/office/drawing/2014/main" val="929581695"/>
                  </a:ext>
                </a:extLst>
              </a:tr>
            </a:tbl>
          </a:graphicData>
        </a:graphic>
      </p:graphicFrame>
    </p:spTree>
    <p:extLst>
      <p:ext uri="{BB962C8B-B14F-4D97-AF65-F5344CB8AC3E}">
        <p14:creationId xmlns:p14="http://schemas.microsoft.com/office/powerpoint/2010/main" val="1692224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fracture"/>
      </p:transition>
    </mc:Choice>
    <mc:Fallback xmlns="">
      <p:transition spd="slow" advClick="0" advTm="1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23A79AC-BB46-7C11-EEE3-5037DD452F5E}"/>
                  </a:ext>
                </a:extLst>
              </p:cNvPr>
              <p:cNvSpPr>
                <a:spLocks noGrp="1"/>
              </p:cNvSpPr>
              <p:nvPr>
                <p:ph type="body" idx="1"/>
              </p:nvPr>
            </p:nvSpPr>
            <p:spPr>
              <a:xfrm>
                <a:off x="847164" y="820270"/>
                <a:ext cx="10461811" cy="5244353"/>
              </a:xfrm>
            </p:spPr>
            <p:txBody>
              <a:bodyPr/>
              <a:lstStyle/>
              <a:p>
                <a:r>
                  <a:rPr lang="en-IN" dirty="0"/>
                  <a:t>Now , the  normal equations are </a:t>
                </a:r>
              </a:p>
              <a:p>
                <a:r>
                  <a:rPr lang="en-IN" dirty="0"/>
                  <a:t> </a:t>
                </a:r>
                <a14:m>
                  <m:oMath xmlns:m="http://schemas.openxmlformats.org/officeDocument/2006/math">
                    <m:r>
                      <a:rPr lang="en-IN" i="1" dirty="0" smtClean="0">
                        <a:latin typeface="Cambria Math" panose="02040503050406030204" pitchFamily="18" charset="0"/>
                      </a:rPr>
                      <m:t>𝛴</m:t>
                    </m:r>
                    <m:r>
                      <a:rPr lang="en-IN" i="1" dirty="0" smtClean="0">
                        <a:latin typeface="Cambria Math" panose="02040503050406030204" pitchFamily="18" charset="0"/>
                      </a:rPr>
                      <m:t>𝑦</m:t>
                    </m:r>
                    <m:r>
                      <a:rPr lang="en-IN" i="0" dirty="0">
                        <a:latin typeface="Cambria Math" panose="02040503050406030204" pitchFamily="18" charset="0"/>
                      </a:rPr>
                      <m:t>=</m:t>
                    </m:r>
                    <m:r>
                      <a:rPr lang="en-IN" i="1" dirty="0">
                        <a:latin typeface="Cambria Math" panose="02040503050406030204" pitchFamily="18" charset="0"/>
                      </a:rPr>
                      <m:t>𝑁𝐴</m:t>
                    </m:r>
                    <m:r>
                      <a:rPr lang="en-IN" i="0" dirty="0">
                        <a:latin typeface="Cambria Math" panose="02040503050406030204" pitchFamily="18" charset="0"/>
                      </a:rPr>
                      <m:t>+</m:t>
                    </m:r>
                    <m:r>
                      <a:rPr lang="en-IN" i="1" dirty="0">
                        <a:latin typeface="Cambria Math" panose="02040503050406030204" pitchFamily="18" charset="0"/>
                      </a:rPr>
                      <m:t>𝐵</m:t>
                    </m:r>
                    <m:nary>
                      <m:naryPr>
                        <m:chr m:val="∑"/>
                        <m:grow m:val="on"/>
                        <m:subHide m:val="on"/>
                        <m:supHide m:val="on"/>
                        <m:ctrlPr>
                          <a:rPr lang="en-IN" i="1" dirty="0">
                            <a:latin typeface="Cambria Math" panose="02040503050406030204" pitchFamily="18" charset="0"/>
                          </a:rPr>
                        </m:ctrlPr>
                      </m:naryPr>
                      <m:sub/>
                      <m:sup/>
                      <m:e>
                        <m:r>
                          <a:rPr lang="en-IN" i="1" dirty="0">
                            <a:latin typeface="Cambria Math" panose="02040503050406030204" pitchFamily="18" charset="0"/>
                          </a:rPr>
                          <m:t>𝑋</m:t>
                        </m:r>
                      </m:e>
                    </m:nary>
                  </m:oMath>
                </a14:m>
                <a:endParaRPr lang="en-IN" dirty="0"/>
              </a:p>
              <a:p>
                <a:r>
                  <a:rPr lang="en-IN" dirty="0"/>
                  <a:t> </a:t>
                </a:r>
                <a14:m>
                  <m:oMath xmlns:m="http://schemas.openxmlformats.org/officeDocument/2006/math">
                    <m:r>
                      <a:rPr lang="en-IN" i="1" dirty="0" smtClean="0">
                        <a:latin typeface="Cambria Math" panose="02040503050406030204" pitchFamily="18" charset="0"/>
                      </a:rPr>
                      <m:t>𝛴</m:t>
                    </m:r>
                    <m:r>
                      <a:rPr lang="en-IN" i="1" dirty="0" smtClean="0">
                        <a:latin typeface="Cambria Math" panose="02040503050406030204" pitchFamily="18" charset="0"/>
                      </a:rPr>
                      <m:t>𝑥𝑦</m:t>
                    </m:r>
                    <m:r>
                      <a:rPr lang="en-IN" i="0" dirty="0">
                        <a:latin typeface="Cambria Math" panose="02040503050406030204" pitchFamily="18" charset="0"/>
                      </a:rPr>
                      <m:t>=</m:t>
                    </m:r>
                    <m:r>
                      <a:rPr lang="en-IN" i="1" dirty="0">
                        <a:latin typeface="Cambria Math" panose="02040503050406030204" pitchFamily="18" charset="0"/>
                      </a:rPr>
                      <m:t>𝐴</m:t>
                    </m:r>
                    <m:r>
                      <a:rPr lang="en-IN" i="1" dirty="0">
                        <a:latin typeface="Cambria Math" panose="02040503050406030204" pitchFamily="18" charset="0"/>
                      </a:rPr>
                      <m:t>𝛴</m:t>
                    </m:r>
                    <m:r>
                      <m:rPr>
                        <m:sty m:val="p"/>
                      </m:rPr>
                      <a:rPr lang="en-IN" b="0" i="0" dirty="0" smtClean="0">
                        <a:latin typeface="Cambria Math" panose="02040503050406030204" pitchFamily="18" charset="0"/>
                      </a:rPr>
                      <m:t>x</m:t>
                    </m:r>
                    <m:r>
                      <a:rPr lang="en-IN" i="0" dirty="0">
                        <a:latin typeface="Cambria Math" panose="02040503050406030204" pitchFamily="18" charset="0"/>
                      </a:rPr>
                      <m:t>+</m:t>
                    </m:r>
                    <m:r>
                      <a:rPr lang="en-IN" i="1" dirty="0">
                        <a:latin typeface="Cambria Math" panose="02040503050406030204" pitchFamily="18" charset="0"/>
                      </a:rPr>
                      <m:t>𝐵</m:t>
                    </m:r>
                    <m:nary>
                      <m:naryPr>
                        <m:chr m:val="∑"/>
                        <m:grow m:val="on"/>
                        <m:subHide m:val="on"/>
                        <m:supHide m:val="on"/>
                        <m:ctrlPr>
                          <a:rPr lang="en-IN" i="1" dirty="0">
                            <a:latin typeface="Cambria Math" panose="02040503050406030204" pitchFamily="18" charset="0"/>
                          </a:rPr>
                        </m:ctrlPr>
                      </m:naryPr>
                      <m:sub/>
                      <m:sup/>
                      <m:e>
                        <m:sSup>
                          <m:sSupPr>
                            <m:ctrlPr>
                              <a:rPr lang="en-IN" i="1" dirty="0">
                                <a:solidFill>
                                  <a:srgbClr val="836967"/>
                                </a:solidFill>
                                <a:latin typeface="Cambria Math" panose="02040503050406030204" pitchFamily="18" charset="0"/>
                              </a:rPr>
                            </m:ctrlPr>
                          </m:sSupPr>
                          <m:e>
                            <m:r>
                              <a:rPr lang="en-IN" i="1" dirty="0">
                                <a:latin typeface="Cambria Math" panose="02040503050406030204" pitchFamily="18" charset="0"/>
                              </a:rPr>
                              <m:t>𝑥</m:t>
                            </m:r>
                          </m:e>
                          <m:sup>
                            <m:r>
                              <a:rPr lang="en-IN" i="0" dirty="0">
                                <a:latin typeface="Cambria Math" panose="02040503050406030204" pitchFamily="18" charset="0"/>
                              </a:rPr>
                              <m:t>2</m:t>
                            </m:r>
                          </m:sup>
                        </m:sSup>
                      </m:e>
                    </m:nary>
                  </m:oMath>
                </a14:m>
                <a:endParaRPr lang="en-IN" dirty="0"/>
              </a:p>
              <a:p>
                <a:r>
                  <a:rPr lang="en-IN" dirty="0"/>
                  <a:t>Putting the above values , we get , </a:t>
                </a:r>
              </a:p>
              <a:p>
                <a:r>
                  <a:rPr lang="en-IN" dirty="0"/>
                  <a:t> </a:t>
                </a:r>
                <a14:m>
                  <m:oMath xmlns:m="http://schemas.openxmlformats.org/officeDocument/2006/math">
                    <m:r>
                      <a:rPr lang="en-IN" dirty="0" smtClean="0">
                        <a:latin typeface="Cambria Math" panose="02040503050406030204" pitchFamily="18" charset="0"/>
                      </a:rPr>
                      <m:t>9</m:t>
                    </m:r>
                    <m:r>
                      <a:rPr lang="en-IN" i="0" dirty="0">
                        <a:latin typeface="Cambria Math" panose="02040503050406030204" pitchFamily="18" charset="0"/>
                      </a:rPr>
                      <m:t>⋅8674=6</m:t>
                    </m:r>
                    <m:r>
                      <a:rPr lang="en-IN" i="1" dirty="0">
                        <a:latin typeface="Cambria Math" panose="02040503050406030204" pitchFamily="18" charset="0"/>
                      </a:rPr>
                      <m:t>𝐴</m:t>
                    </m:r>
                    <m:r>
                      <a:rPr lang="en-IN" i="0" dirty="0">
                        <a:latin typeface="Cambria Math" panose="02040503050406030204" pitchFamily="18" charset="0"/>
                      </a:rPr>
                      <m:t>+21</m:t>
                    </m:r>
                    <m:r>
                      <a:rPr lang="en-IN" i="1" dirty="0">
                        <a:latin typeface="Cambria Math" panose="02040503050406030204" pitchFamily="18" charset="0"/>
                      </a:rPr>
                      <m:t>𝐵</m:t>
                    </m:r>
                  </m:oMath>
                </a14:m>
                <a:r>
                  <a:rPr lang="en-IN" dirty="0"/>
                  <a:t>                                    …………..[1]</a:t>
                </a:r>
              </a:p>
              <a:p>
                <a:r>
                  <a:rPr lang="en-IN" dirty="0"/>
                  <a:t> </a:t>
                </a:r>
                <a14:m>
                  <m:oMath xmlns:m="http://schemas.openxmlformats.org/officeDocument/2006/math">
                    <m:r>
                      <a:rPr lang="en-IN" dirty="0" smtClean="0">
                        <a:latin typeface="Cambria Math" panose="02040503050406030204" pitchFamily="18" charset="0"/>
                      </a:rPr>
                      <m:t>30.2545</m:t>
                    </m:r>
                    <m:r>
                      <a:rPr lang="en-IN" i="0" dirty="0">
                        <a:latin typeface="Cambria Math" panose="02040503050406030204" pitchFamily="18" charset="0"/>
                      </a:rPr>
                      <m:t>=21</m:t>
                    </m:r>
                    <m:r>
                      <a:rPr lang="en-IN" i="1" dirty="0">
                        <a:latin typeface="Cambria Math" panose="02040503050406030204" pitchFamily="18" charset="0"/>
                      </a:rPr>
                      <m:t>𝐴</m:t>
                    </m:r>
                    <m:r>
                      <a:rPr lang="en-IN" i="0" dirty="0">
                        <a:latin typeface="Cambria Math" panose="02040503050406030204" pitchFamily="18" charset="0"/>
                      </a:rPr>
                      <m:t>+91</m:t>
                    </m:r>
                    <m:r>
                      <a:rPr lang="en-IN" i="1" dirty="0">
                        <a:latin typeface="Cambria Math" panose="02040503050406030204" pitchFamily="18" charset="0"/>
                      </a:rPr>
                      <m:t>𝐵</m:t>
                    </m:r>
                  </m:oMath>
                </a14:m>
                <a:r>
                  <a:rPr lang="en-IN" dirty="0"/>
                  <a:t>                                  …………..[2]</a:t>
                </a:r>
              </a:p>
              <a:p>
                <a:r>
                  <a:rPr lang="en-IN" dirty="0"/>
                  <a:t>Multiply [1] by 7 and [2] by 2 and subtract .</a:t>
                </a:r>
              </a:p>
              <a:p>
                <a:r>
                  <a:rPr lang="en-IN" dirty="0">
                    <a:latin typeface="Cambria Math" panose="02040503050406030204" pitchFamily="18" charset="0"/>
                    <a:ea typeface="Cambria Math" panose="02040503050406030204" pitchFamily="18" charset="0"/>
                  </a:rPr>
                  <a:t>∴ </a:t>
                </a:r>
                <a14:m>
                  <m:oMath xmlns:m="http://schemas.openxmlformats.org/officeDocument/2006/math">
                    <m:m>
                      <m:mPr>
                        <m:plcHide m:val="on"/>
                        <m:mcs>
                          <m:mc>
                            <m:mcPr>
                              <m:count m:val="1"/>
                              <m:mcJc m:val="center"/>
                            </m:mcPr>
                          </m:mc>
                        </m:mcs>
                        <m:ctrlPr>
                          <a:rPr lang="en-IN" i="1" dirty="0" smtClean="0">
                            <a:solidFill>
                              <a:srgbClr val="836967"/>
                            </a:solidFill>
                            <a:latin typeface="Cambria Math" panose="02040503050406030204" pitchFamily="18" charset="0"/>
                          </a:rPr>
                        </m:ctrlPr>
                      </m:mPr>
                      <m:mr>
                        <m:e>
                          <m:r>
                            <a:rPr lang="en-IN" dirty="0">
                              <a:latin typeface="Cambria Math" panose="02040503050406030204" pitchFamily="18" charset="0"/>
                            </a:rPr>
                            <m:t>69.0718</m:t>
                          </m:r>
                          <m:r>
                            <a:rPr lang="en-IN" i="0" dirty="0">
                              <a:latin typeface="Cambria Math" panose="02040503050406030204" pitchFamily="18" charset="0"/>
                            </a:rPr>
                            <m:t>=42</m:t>
                          </m:r>
                          <m:r>
                            <a:rPr lang="en-IN" i="1" dirty="0">
                              <a:latin typeface="Cambria Math" panose="02040503050406030204" pitchFamily="18" charset="0"/>
                            </a:rPr>
                            <m:t>𝐴</m:t>
                          </m:r>
                          <m:r>
                            <a:rPr lang="en-IN" i="0" dirty="0">
                              <a:latin typeface="Cambria Math" panose="02040503050406030204" pitchFamily="18" charset="0"/>
                            </a:rPr>
                            <m:t>+147</m:t>
                          </m:r>
                          <m:r>
                            <a:rPr lang="en-IN" i="1" dirty="0">
                              <a:latin typeface="Cambria Math" panose="02040503050406030204" pitchFamily="18" charset="0"/>
                            </a:rPr>
                            <m:t>𝐵</m:t>
                          </m:r>
                        </m:e>
                      </m:mr>
                      <m:mr>
                        <m:e>
                          <m:r>
                            <a:rPr lang="en-IN" b="0" i="0" dirty="0" smtClean="0">
                              <a:latin typeface="Cambria Math" panose="02040503050406030204" pitchFamily="18" charset="0"/>
                            </a:rPr>
                            <m:t>60.5090</m:t>
                          </m:r>
                          <m:r>
                            <a:rPr lang="en-IN" i="0" dirty="0">
                              <a:latin typeface="Cambria Math" panose="02040503050406030204" pitchFamily="18" charset="0"/>
                            </a:rPr>
                            <m:t>=42</m:t>
                          </m:r>
                          <m:r>
                            <a:rPr lang="en-IN" i="1" dirty="0">
                              <a:latin typeface="Cambria Math" panose="02040503050406030204" pitchFamily="18" charset="0"/>
                            </a:rPr>
                            <m:t>𝐴</m:t>
                          </m:r>
                          <m:r>
                            <a:rPr lang="en-IN" i="0" dirty="0">
                              <a:latin typeface="Cambria Math" panose="02040503050406030204" pitchFamily="18" charset="0"/>
                            </a:rPr>
                            <m:t>+182</m:t>
                          </m:r>
                          <m:r>
                            <a:rPr lang="en-IN" i="1" dirty="0">
                              <a:latin typeface="Cambria Math" panose="02040503050406030204" pitchFamily="18" charset="0"/>
                            </a:rPr>
                            <m:t>𝐵</m:t>
                          </m:r>
                        </m:e>
                      </m:mr>
                    </m:m>
                  </m:oMath>
                </a14:m>
                <a:r>
                  <a:rPr lang="en-IN" dirty="0"/>
                  <a:t>  </a:t>
                </a:r>
              </a:p>
              <a:p>
                <a:r>
                  <a:rPr lang="en-IN" dirty="0"/>
                  <a:t> 8.5628          =       - 35 B </a:t>
                </a:r>
              </a:p>
              <a:p>
                <a:r>
                  <a:rPr lang="en-IN" dirty="0">
                    <a:latin typeface="Cambria Math" panose="02040503050406030204" pitchFamily="18" charset="0"/>
                    <a:ea typeface="Cambria Math" panose="02040503050406030204" pitchFamily="18" charset="0"/>
                  </a:rPr>
                  <a:t>∴ </a:t>
                </a:r>
                <a:r>
                  <a:rPr lang="en-IN" dirty="0">
                    <a:ea typeface="Cambria Math" panose="02040503050406030204" pitchFamily="18" charset="0"/>
                  </a:rPr>
                  <a:t>B = -0.2447</a:t>
                </a:r>
              </a:p>
              <a:p>
                <a:r>
                  <a:rPr lang="en-IN" dirty="0">
                    <a:ea typeface="Cambria Math" panose="02040503050406030204" pitchFamily="18" charset="0"/>
                  </a:rPr>
                  <a:t>Putting the value of B in [1] , we get </a:t>
                </a:r>
                <a:endParaRPr lang="en-IN" dirty="0"/>
              </a:p>
            </p:txBody>
          </p:sp>
        </mc:Choice>
        <mc:Fallback xmlns="">
          <p:sp>
            <p:nvSpPr>
              <p:cNvPr id="3" name="Text Placeholder 2">
                <a:extLst>
                  <a:ext uri="{FF2B5EF4-FFF2-40B4-BE49-F238E27FC236}">
                    <a16:creationId xmlns:a16="http://schemas.microsoft.com/office/drawing/2014/main" id="{C23A79AC-BB46-7C11-EEE3-5037DD452F5E}"/>
                  </a:ext>
                </a:extLst>
              </p:cNvPr>
              <p:cNvSpPr>
                <a:spLocks noGrp="1" noRot="1" noChangeAspect="1" noMove="1" noResize="1" noEditPoints="1" noAdjustHandles="1" noChangeArrowheads="1" noChangeShapeType="1" noTextEdit="1"/>
              </p:cNvSpPr>
              <p:nvPr>
                <p:ph type="body" idx="1"/>
              </p:nvPr>
            </p:nvSpPr>
            <p:spPr>
              <a:xfrm>
                <a:off x="847164" y="820270"/>
                <a:ext cx="10461811" cy="5244353"/>
              </a:xfrm>
              <a:blipFill>
                <a:blip r:embed="rId2"/>
                <a:stretch>
                  <a:fillRect l="-641" t="-1047" b="-116"/>
                </a:stretch>
              </a:blipFill>
            </p:spPr>
            <p:txBody>
              <a:bodyPr/>
              <a:lstStyle/>
              <a:p>
                <a:r>
                  <a:rPr lang="en-IN">
                    <a:noFill/>
                  </a:rPr>
                  <a:t> </a:t>
                </a:r>
              </a:p>
            </p:txBody>
          </p:sp>
        </mc:Fallback>
      </mc:AlternateContent>
      <p:cxnSp>
        <p:nvCxnSpPr>
          <p:cNvPr id="5" name="Straight Connector 4">
            <a:extLst>
              <a:ext uri="{FF2B5EF4-FFF2-40B4-BE49-F238E27FC236}">
                <a16:creationId xmlns:a16="http://schemas.microsoft.com/office/drawing/2014/main" id="{89CC2A4B-6135-B3F0-76BB-738951422BE6}"/>
              </a:ext>
            </a:extLst>
          </p:cNvPr>
          <p:cNvCxnSpPr/>
          <p:nvPr/>
        </p:nvCxnSpPr>
        <p:spPr>
          <a:xfrm>
            <a:off x="968188" y="4679576"/>
            <a:ext cx="30793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495757"/>
      </p:ext>
    </p:extLst>
  </p:cSld>
  <p:clrMapOvr>
    <a:masterClrMapping/>
  </p:clrMapOvr>
  <mc:AlternateContent xmlns:mc="http://schemas.openxmlformats.org/markup-compatibility/2006" xmlns:p14="http://schemas.microsoft.com/office/powerpoint/2010/main">
    <mc:Choice Requires="p14">
      <p:transition spd="slow" p14:dur="1400" advClick="0" advTm="1000">
        <p14:doors dir="vert"/>
      </p:transition>
    </mc:Choice>
    <mc:Fallback xmlns="">
      <p:transition spd="slow" advClick="0" advTm="1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A1923C7-2375-6488-ABAB-8F28A9F4507A}"/>
              </a:ext>
            </a:extLst>
          </p:cNvPr>
          <p:cNvSpPr>
            <a:spLocks noGrp="1"/>
          </p:cNvSpPr>
          <p:nvPr>
            <p:ph type="body" idx="1"/>
          </p:nvPr>
        </p:nvSpPr>
        <p:spPr>
          <a:xfrm>
            <a:off x="753035" y="793376"/>
            <a:ext cx="10609730" cy="5298142"/>
          </a:xfrm>
        </p:spPr>
        <p:txBody>
          <a:bodyPr/>
          <a:lstStyle/>
          <a:p>
            <a:r>
              <a:rPr lang="en-IN" dirty="0"/>
              <a:t>9.8674 = 6A + 21 ( -0.2447) </a:t>
            </a:r>
          </a:p>
          <a:p>
            <a:r>
              <a:rPr lang="en-IN" dirty="0">
                <a:latin typeface="Cambria Math" panose="02040503050406030204" pitchFamily="18" charset="0"/>
                <a:ea typeface="Cambria Math" panose="02040503050406030204" pitchFamily="18" charset="0"/>
              </a:rPr>
              <a:t>∴ </a:t>
            </a:r>
            <a:r>
              <a:rPr lang="en-IN" dirty="0">
                <a:ea typeface="Cambria Math" panose="02040503050406030204" pitchFamily="18" charset="0"/>
              </a:rPr>
              <a:t>6 A = 9.8674 + 5.1387</a:t>
            </a:r>
          </a:p>
          <a:p>
            <a:r>
              <a:rPr lang="en-IN" dirty="0">
                <a:ea typeface="Cambria Math" panose="02040503050406030204" pitchFamily="18" charset="0"/>
              </a:rPr>
              <a:t> 6A = 15.0061</a:t>
            </a:r>
          </a:p>
          <a:p>
            <a:r>
              <a:rPr lang="en-IN" dirty="0">
                <a:ea typeface="Cambria Math" panose="02040503050406030204" pitchFamily="18" charset="0"/>
              </a:rPr>
              <a:t> A = 2.5010</a:t>
            </a:r>
          </a:p>
          <a:p>
            <a:r>
              <a:rPr lang="en-IN" dirty="0">
                <a:latin typeface="Cambria Math" panose="02040503050406030204" pitchFamily="18" charset="0"/>
                <a:ea typeface="Cambria Math" panose="02040503050406030204" pitchFamily="18" charset="0"/>
              </a:rPr>
              <a:t>∴ </a:t>
            </a:r>
            <a:r>
              <a:rPr lang="en-IN" dirty="0">
                <a:ea typeface="Cambria Math" panose="02040503050406030204" pitchFamily="18" charset="0"/>
              </a:rPr>
              <a:t>a = antilog A = 316.96 </a:t>
            </a:r>
          </a:p>
          <a:p>
            <a:r>
              <a:rPr lang="en-IN" dirty="0">
                <a:ea typeface="Cambria Math" panose="02040503050406030204" pitchFamily="18" charset="0"/>
              </a:rPr>
              <a:t> b = antilog B = 0.5692 </a:t>
            </a:r>
          </a:p>
          <a:p>
            <a:pPr marL="342900" indent="-342900">
              <a:buFont typeface="Arial" panose="020B0604020202020204" pitchFamily="34" charset="0"/>
              <a:buChar char="•"/>
            </a:pPr>
            <a:r>
              <a:rPr lang="en-IN" dirty="0">
                <a:ea typeface="Cambria Math" panose="02040503050406030204" pitchFamily="18" charset="0"/>
              </a:rPr>
              <a:t> </a:t>
            </a:r>
            <a:r>
              <a:rPr lang="en-IN" dirty="0">
                <a:latin typeface="Cambria Math" panose="02040503050406030204" pitchFamily="18" charset="0"/>
                <a:ea typeface="Cambria Math" panose="02040503050406030204" pitchFamily="18" charset="0"/>
              </a:rPr>
              <a:t>∴ </a:t>
            </a:r>
            <a:r>
              <a:rPr lang="en-IN" dirty="0">
                <a:solidFill>
                  <a:srgbClr val="111111"/>
                </a:solidFill>
                <a:ea typeface="Cambria Math" panose="02040503050406030204" pitchFamily="18" charset="0"/>
              </a:rPr>
              <a:t> put the values of a and b in the given equation we get,</a:t>
            </a:r>
            <a:endParaRPr lang="en-IN" b="0" i="0" dirty="0">
              <a:solidFill>
                <a:srgbClr val="111111"/>
              </a:solidFill>
              <a:effectLst/>
            </a:endParaRPr>
          </a:p>
          <a:p>
            <a:r>
              <a:rPr lang="en-IN" dirty="0">
                <a:ea typeface="Cambria Math" panose="02040503050406030204" pitchFamily="18" charset="0"/>
              </a:rPr>
              <a:t>    </a:t>
            </a:r>
            <a:r>
              <a:rPr lang="en-IN" dirty="0">
                <a:latin typeface="Cambria Math" panose="02040503050406030204" pitchFamily="18" charset="0"/>
                <a:ea typeface="Cambria Math" panose="02040503050406030204" pitchFamily="18" charset="0"/>
              </a:rPr>
              <a:t>∴</a:t>
            </a:r>
            <a:r>
              <a:rPr lang="en-IN" dirty="0">
                <a:ea typeface="Cambria Math" panose="02040503050406030204" pitchFamily="18" charset="0"/>
              </a:rPr>
              <a:t>   y = 316.96 ( 0.5692)^x .</a:t>
            </a:r>
            <a:endParaRPr lang="en-IN" dirty="0"/>
          </a:p>
        </p:txBody>
      </p:sp>
      <p:pic>
        <p:nvPicPr>
          <p:cNvPr id="2" name="Picture 1">
            <a:extLst>
              <a:ext uri="{FF2B5EF4-FFF2-40B4-BE49-F238E27FC236}">
                <a16:creationId xmlns:a16="http://schemas.microsoft.com/office/drawing/2014/main" id="{2AB8DC0A-3460-F62A-E04C-BC5E1F41CB3E}"/>
              </a:ext>
            </a:extLst>
          </p:cNvPr>
          <p:cNvPicPr>
            <a:picLocks noChangeAspect="1"/>
          </p:cNvPicPr>
          <p:nvPr/>
        </p:nvPicPr>
        <p:blipFill>
          <a:blip r:embed="rId2"/>
          <a:stretch>
            <a:fillRect/>
          </a:stretch>
        </p:blipFill>
        <p:spPr>
          <a:xfrm>
            <a:off x="6979023" y="2637690"/>
            <a:ext cx="4390139" cy="3426934"/>
          </a:xfrm>
          <a:prstGeom prst="rect">
            <a:avLst/>
          </a:prstGeom>
        </p:spPr>
      </p:pic>
    </p:spTree>
    <p:extLst>
      <p:ext uri="{BB962C8B-B14F-4D97-AF65-F5344CB8AC3E}">
        <p14:creationId xmlns:p14="http://schemas.microsoft.com/office/powerpoint/2010/main" val="2248514211"/>
      </p:ext>
    </p:extLst>
  </p:cSld>
  <p:clrMapOvr>
    <a:masterClrMapping/>
  </p:clrMapOvr>
  <mc:AlternateContent xmlns:mc="http://schemas.openxmlformats.org/markup-compatibility/2006" xmlns:p14="http://schemas.microsoft.com/office/powerpoint/2010/main">
    <mc:Choice Requires="p14">
      <p:transition spd="slow" p14:dur="3000" advClick="0" advTm="1000">
        <p14:shred/>
      </p:transition>
    </mc:Choice>
    <mc:Fallback xmlns="">
      <p:transition spd="slow" advClick="0" advTm="1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A1E7BC-C321-D86F-FD97-86294DDA7FE1}"/>
              </a:ext>
            </a:extLst>
          </p:cNvPr>
          <p:cNvSpPr>
            <a:spLocks noGrp="1"/>
          </p:cNvSpPr>
          <p:nvPr>
            <p:ph type="body" idx="1"/>
          </p:nvPr>
        </p:nvSpPr>
        <p:spPr>
          <a:xfrm>
            <a:off x="771526" y="742950"/>
            <a:ext cx="10572750" cy="5314951"/>
          </a:xfrm>
        </p:spPr>
        <p:txBody>
          <a:bodyPr>
            <a:normAutofit lnSpcReduction="10000"/>
          </a:bodyPr>
          <a:lstStyle/>
          <a:p>
            <a:pPr marL="457200" indent="-457200">
              <a:buFont typeface="Wingdings" panose="05000000000000000000" pitchFamily="2" charset="2"/>
              <a:buChar char="v"/>
            </a:pPr>
            <a:r>
              <a:rPr lang="en-IN" sz="3200" u="sng" dirty="0">
                <a:solidFill>
                  <a:schemeClr val="accent3">
                    <a:lumMod val="75000"/>
                  </a:schemeClr>
                </a:solidFill>
                <a:latin typeface="Snap ITC" panose="04040A07060A02020202" pitchFamily="82" charset="0"/>
              </a:rPr>
              <a:t>APPLICATIONS : - &gt;</a:t>
            </a:r>
          </a:p>
          <a:p>
            <a:pPr marL="342900" indent="-342900">
              <a:lnSpc>
                <a:spcPct val="150000"/>
              </a:lnSpc>
              <a:buFont typeface="Wingdings" panose="05000000000000000000" pitchFamily="2" charset="2"/>
              <a:buChar char="q"/>
            </a:pPr>
            <a:r>
              <a:rPr lang="en-IN" sz="2400" dirty="0">
                <a:solidFill>
                  <a:schemeClr val="tx1">
                    <a:lumMod val="95000"/>
                    <a:lumOff val="5000"/>
                  </a:schemeClr>
                </a:solidFill>
                <a:latin typeface="Bahnschrift SemiBold Condensed" panose="020B0502040204020203" pitchFamily="34" charset="0"/>
              </a:rPr>
              <a:t>   </a:t>
            </a:r>
            <a:r>
              <a:rPr lang="en-IN" sz="2200" dirty="0">
                <a:solidFill>
                  <a:schemeClr val="tx1">
                    <a:lumMod val="95000"/>
                    <a:lumOff val="5000"/>
                  </a:schemeClr>
                </a:solidFill>
              </a:rPr>
              <a:t>Curve fitting examines the relationship between one or more predictors { independent variables } and a response variables { dependent variables } , with the goal of dealing a “ best fit “ model of the relationship </a:t>
            </a:r>
            <a:endParaRPr lang="en-IN" sz="2200" u="sng" dirty="0">
              <a:solidFill>
                <a:schemeClr val="accent3">
                  <a:lumMod val="75000"/>
                </a:schemeClr>
              </a:solidFill>
            </a:endParaRPr>
          </a:p>
          <a:p>
            <a:pPr marL="342900" indent="-342900" algn="l">
              <a:buFont typeface="Wingdings" panose="05000000000000000000" pitchFamily="2" charset="2"/>
              <a:buChar char="q"/>
            </a:pPr>
            <a:r>
              <a:rPr lang="en-IN" sz="2200" b="0" i="0" dirty="0">
                <a:solidFill>
                  <a:schemeClr val="accent3">
                    <a:lumMod val="75000"/>
                  </a:schemeClr>
                </a:solidFill>
                <a:effectLst/>
              </a:rPr>
              <a:t> </a:t>
            </a:r>
            <a:r>
              <a:rPr lang="en-US" sz="2200" b="0" i="0" dirty="0">
                <a:solidFill>
                  <a:srgbClr val="222222"/>
                </a:solidFill>
                <a:effectLst/>
              </a:rPr>
              <a:t>Many processes in nature have exponential dependencies. The decay with time of the amplitude of a pendulum swinging in air, the decrease in time of the temperature of an object that is initially warmer than its surroundings, and the growth in time of an initially small bacterial colony are all processes that are well-modeled by exponential relationships.</a:t>
            </a:r>
            <a:br>
              <a:rPr lang="en-US" sz="2200" b="0" i="0" dirty="0">
                <a:solidFill>
                  <a:srgbClr val="222222"/>
                </a:solidFill>
                <a:effectLst/>
              </a:rPr>
            </a:br>
            <a:r>
              <a:rPr lang="en-US" sz="2200" b="0" i="0" dirty="0">
                <a:solidFill>
                  <a:srgbClr val="222222"/>
                </a:solidFill>
                <a:effectLst/>
              </a:rPr>
              <a:t>To better consider the issues involved in dealing with such relationships, let's consider a very specific case. The absorption of radiation by a given thickness of some material can be modeled by the following simple exponential relationship:</a:t>
            </a:r>
          </a:p>
          <a:p>
            <a:pPr algn="l"/>
            <a:r>
              <a:rPr lang="en-US" sz="2200" b="0" i="0" dirty="0">
                <a:solidFill>
                  <a:srgbClr val="222222"/>
                </a:solidFill>
                <a:effectLst/>
              </a:rPr>
              <a:t>           R(x) = Roe Bx </a:t>
            </a:r>
          </a:p>
          <a:p>
            <a:pPr marL="342900" indent="-342900">
              <a:lnSpc>
                <a:spcPct val="150000"/>
              </a:lnSpc>
              <a:buFont typeface="Wingdings" panose="05000000000000000000" pitchFamily="2" charset="2"/>
              <a:buChar char="q"/>
            </a:pPr>
            <a:endParaRPr lang="en-IN" sz="2400" u="sng" dirty="0">
              <a:solidFill>
                <a:schemeClr val="accent3">
                  <a:lumMod val="75000"/>
                </a:schemeClr>
              </a:solidFill>
              <a:latin typeface="Bahnschrift SemiBold Condensed" panose="020B0502040204020203" pitchFamily="34" charset="0"/>
            </a:endParaRPr>
          </a:p>
          <a:p>
            <a:pPr>
              <a:lnSpc>
                <a:spcPct val="150000"/>
              </a:lnSpc>
            </a:pPr>
            <a:endParaRPr lang="en-IN" sz="2400" dirty="0">
              <a:solidFill>
                <a:schemeClr val="tx1">
                  <a:lumMod val="95000"/>
                  <a:lumOff val="5000"/>
                </a:schemeClr>
              </a:solidFill>
              <a:latin typeface="Bahnschrift SemiBold Condensed" panose="020B0502040204020203" pitchFamily="34" charset="0"/>
            </a:endParaRPr>
          </a:p>
          <a:p>
            <a:pPr marL="514350" indent="-514350">
              <a:lnSpc>
                <a:spcPct val="150000"/>
              </a:lnSpc>
              <a:buFont typeface="+mj-lt"/>
              <a:buAutoNum type="romanLcPeriod"/>
            </a:pPr>
            <a:endParaRPr lang="en-IN" sz="2400" dirty="0">
              <a:solidFill>
                <a:schemeClr val="tx1">
                  <a:lumMod val="95000"/>
                  <a:lumOff val="5000"/>
                </a:schemeClr>
              </a:solidFill>
              <a:latin typeface="Bahnschrift SemiBold Condensed" panose="020B0502040204020203" pitchFamily="34" charset="0"/>
            </a:endParaRPr>
          </a:p>
          <a:p>
            <a:pPr marL="514350" indent="-514350">
              <a:lnSpc>
                <a:spcPct val="150000"/>
              </a:lnSpc>
              <a:buFont typeface="+mj-lt"/>
              <a:buAutoNum type="romanLcPeriod"/>
            </a:pPr>
            <a:endParaRPr lang="en-IN" sz="2400" u="sng" dirty="0">
              <a:solidFill>
                <a:schemeClr val="tx1">
                  <a:lumMod val="95000"/>
                  <a:lumOff val="5000"/>
                </a:schemeClr>
              </a:solidFill>
              <a:latin typeface="Bahnschrift SemiBold Condensed" panose="020B0502040204020203" pitchFamily="34" charset="0"/>
            </a:endParaRPr>
          </a:p>
          <a:p>
            <a:pPr marL="514350" indent="-514350">
              <a:lnSpc>
                <a:spcPct val="150000"/>
              </a:lnSpc>
              <a:buFont typeface="+mj-lt"/>
              <a:buAutoNum type="romanLcPeriod"/>
            </a:pPr>
            <a:endParaRPr lang="en-IN" sz="2400" u="sng" dirty="0">
              <a:solidFill>
                <a:schemeClr val="tx1">
                  <a:lumMod val="95000"/>
                  <a:lumOff val="5000"/>
                </a:schemeClr>
              </a:solidFill>
              <a:latin typeface="Bahnschrift SemiBold Condensed" panose="020B0502040204020203" pitchFamily="34" charset="0"/>
            </a:endParaRPr>
          </a:p>
          <a:p>
            <a:pPr marL="514350" indent="-514350">
              <a:lnSpc>
                <a:spcPct val="150000"/>
              </a:lnSpc>
              <a:buFont typeface="+mj-lt"/>
              <a:buAutoNum type="romanLcPeriod"/>
            </a:pPr>
            <a:endParaRPr lang="en-IN" sz="2400" u="sng" dirty="0">
              <a:solidFill>
                <a:schemeClr val="tx1">
                  <a:lumMod val="95000"/>
                  <a:lumOff val="5000"/>
                </a:schemeClr>
              </a:solidFill>
              <a:latin typeface="Bahnschrift SemiBold Condensed" panose="020B0502040204020203" pitchFamily="34" charset="0"/>
            </a:endParaRPr>
          </a:p>
          <a:p>
            <a:pPr marL="514350" indent="-514350">
              <a:lnSpc>
                <a:spcPct val="150000"/>
              </a:lnSpc>
              <a:buFont typeface="+mj-lt"/>
              <a:buAutoNum type="romanLcPeriod"/>
            </a:pPr>
            <a:endParaRPr lang="en-IN" sz="2400" u="sng" dirty="0">
              <a:solidFill>
                <a:schemeClr val="tx1">
                  <a:lumMod val="95000"/>
                  <a:lumOff val="5000"/>
                </a:schemeClr>
              </a:solidFill>
              <a:latin typeface="Bahnschrift SemiBold Condensed" panose="020B0502040204020203" pitchFamily="34" charset="0"/>
            </a:endParaRPr>
          </a:p>
          <a:p>
            <a:pPr marL="514350" indent="-514350">
              <a:lnSpc>
                <a:spcPct val="150000"/>
              </a:lnSpc>
              <a:buFont typeface="+mj-lt"/>
              <a:buAutoNum type="romanLcPeriod"/>
            </a:pPr>
            <a:endParaRPr lang="en-IN" sz="2400" u="sng" dirty="0">
              <a:solidFill>
                <a:schemeClr val="tx1">
                  <a:lumMod val="95000"/>
                  <a:lumOff val="5000"/>
                </a:schemeClr>
              </a:solidFill>
              <a:latin typeface="Bahnschrift SemiBold Condensed" panose="020B0502040204020203" pitchFamily="34" charset="0"/>
            </a:endParaRPr>
          </a:p>
          <a:p>
            <a:pPr marL="514350" indent="-514350">
              <a:lnSpc>
                <a:spcPct val="150000"/>
              </a:lnSpc>
              <a:buFont typeface="+mj-lt"/>
              <a:buAutoNum type="romanLcPeriod"/>
            </a:pPr>
            <a:endParaRPr lang="en-IN" sz="2400" u="sng" dirty="0">
              <a:solidFill>
                <a:schemeClr val="accent3">
                  <a:lumMod val="75000"/>
                </a:schemeClr>
              </a:solidFill>
              <a:latin typeface="Bahnschrift SemiBold Condensed" panose="020B0502040204020203" pitchFamily="34" charset="0"/>
            </a:endParaRPr>
          </a:p>
        </p:txBody>
      </p:sp>
    </p:spTree>
    <p:extLst>
      <p:ext uri="{BB962C8B-B14F-4D97-AF65-F5344CB8AC3E}">
        <p14:creationId xmlns:p14="http://schemas.microsoft.com/office/powerpoint/2010/main" val="437502087"/>
      </p:ext>
    </p:extLst>
  </p:cSld>
  <p:clrMapOvr>
    <a:masterClrMapping/>
  </p:clrMapOvr>
  <mc:AlternateContent xmlns:mc="http://schemas.openxmlformats.org/markup-compatibility/2006" xmlns:p14="http://schemas.microsoft.com/office/powerpoint/2010/main">
    <mc:Choice Requires="p14">
      <p:transition spd="slow" p14:dur="3900" advClick="0" advTm="1000">
        <p14:glitter pattern="hexagon"/>
      </p:transition>
    </mc:Choice>
    <mc:Fallback xmlns="">
      <p:transition spd="slow" advClick="0" advTm="1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8CD0AC5-B361-872A-1620-86778D8850C7}"/>
              </a:ext>
            </a:extLst>
          </p:cNvPr>
          <p:cNvSpPr>
            <a:spLocks noGrp="1"/>
          </p:cNvSpPr>
          <p:nvPr>
            <p:ph type="body" idx="1"/>
          </p:nvPr>
        </p:nvSpPr>
        <p:spPr>
          <a:xfrm>
            <a:off x="806824" y="793376"/>
            <a:ext cx="10466013" cy="5264523"/>
          </a:xfrm>
        </p:spPr>
        <p:txBody>
          <a:bodyPr/>
          <a:lstStyle/>
          <a:p>
            <a:pPr>
              <a:lnSpc>
                <a:spcPct val="150000"/>
              </a:lnSpc>
            </a:pPr>
            <a:r>
              <a:rPr lang="en-US" sz="2000" b="0" i="0" dirty="0">
                <a:solidFill>
                  <a:srgbClr val="222222"/>
                </a:solidFill>
                <a:effectLst/>
              </a:rPr>
              <a:t>     Here R(x) is the count rate of radiation particles (typically measured as the number of clicks   on a Geiger counter that take place in some fixed time such as one minute), R, is the count rate with no shielding present, x is the thickness of the shielding material, and ẞ is a negative constant that de scribes how rapidly the count rate decreases as the shielding thickness increases.</a:t>
            </a:r>
          </a:p>
          <a:p>
            <a:pPr>
              <a:lnSpc>
                <a:spcPct val="150000"/>
              </a:lnSpc>
            </a:pPr>
            <a:endParaRPr lang="en-US" dirty="0">
              <a:solidFill>
                <a:srgbClr val="222222"/>
              </a:solidFill>
              <a:latin typeface="Garamond" panose="02020404030301010803" pitchFamily="18" charset="0"/>
            </a:endParaRPr>
          </a:p>
          <a:p>
            <a:pPr marL="342900" indent="-342900">
              <a:lnSpc>
                <a:spcPct val="150000"/>
              </a:lnSpc>
              <a:buFont typeface="Wingdings" panose="05000000000000000000" pitchFamily="2" charset="2"/>
              <a:buChar char="q"/>
            </a:pPr>
            <a:r>
              <a:rPr lang="en-IN" dirty="0">
                <a:solidFill>
                  <a:schemeClr val="tx1">
                    <a:lumMod val="95000"/>
                    <a:lumOff val="5000"/>
                  </a:schemeClr>
                </a:solidFill>
                <a:latin typeface="Garamond" panose="02020404030301010803" pitchFamily="18" charset="0"/>
              </a:rPr>
              <a:t>. </a:t>
            </a:r>
          </a:p>
          <a:p>
            <a:pPr marL="342900" indent="-342900">
              <a:lnSpc>
                <a:spcPct val="150000"/>
              </a:lnSpc>
              <a:buFont typeface="Wingdings" panose="05000000000000000000" pitchFamily="2" charset="2"/>
              <a:buChar char="q"/>
            </a:pPr>
            <a:endParaRPr lang="en-IN" sz="2400" dirty="0">
              <a:latin typeface="Bahnschrift SemiBold Condensed" panose="020B0502040204020203" pitchFamily="34" charset="0"/>
            </a:endParaRPr>
          </a:p>
        </p:txBody>
      </p:sp>
      <p:pic>
        <p:nvPicPr>
          <p:cNvPr id="1026" name="Picture 2" descr="python - Exponential curve fit will not fit - Stack Overflow">
            <a:extLst>
              <a:ext uri="{FF2B5EF4-FFF2-40B4-BE49-F238E27FC236}">
                <a16:creationId xmlns:a16="http://schemas.microsoft.com/office/drawing/2014/main" id="{6080F691-363C-388A-F26C-9CD8B7CDA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871" y="2635623"/>
            <a:ext cx="5651966" cy="342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37347"/>
      </p:ext>
    </p:extLst>
  </p:cSld>
  <p:clrMapOvr>
    <a:masterClrMapping/>
  </p:clrMapOvr>
  <mc:AlternateContent xmlns:mc="http://schemas.openxmlformats.org/markup-compatibility/2006" xmlns:p14="http://schemas.microsoft.com/office/powerpoint/2010/main">
    <mc:Choice Requires="p14">
      <p:transition spd="slow" p14:dur="900" advClick="0" advTm="1000">
        <p14:warp dir="in"/>
      </p:transition>
    </mc:Choice>
    <mc:Fallback xmlns="">
      <p:transition spd="slow" advClick="0" advTm="1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DF67C24-821E-C2F6-4C8F-9B58B17B4FED}"/>
              </a:ext>
            </a:extLst>
          </p:cNvPr>
          <p:cNvSpPr>
            <a:spLocks noGrp="1"/>
          </p:cNvSpPr>
          <p:nvPr>
            <p:ph type="body" idx="1"/>
          </p:nvPr>
        </p:nvSpPr>
        <p:spPr>
          <a:xfrm>
            <a:off x="871538" y="885825"/>
            <a:ext cx="10358437" cy="5100638"/>
          </a:xfrm>
        </p:spPr>
        <p:txBody>
          <a:bodyPr>
            <a:normAutofit/>
          </a:bodyPr>
          <a:lstStyle/>
          <a:p>
            <a:pPr marL="457200" indent="-457200">
              <a:buFont typeface="Wingdings" panose="05000000000000000000" pitchFamily="2" charset="2"/>
              <a:buChar char="v"/>
            </a:pPr>
            <a:r>
              <a:rPr lang="en-IN" sz="2800" u="sng" dirty="0">
                <a:solidFill>
                  <a:srgbClr val="FFC000"/>
                </a:solidFill>
                <a:latin typeface="Snap ITC" panose="04040A07060A02020202" pitchFamily="82" charset="0"/>
              </a:rPr>
              <a:t> CONCLUSION </a:t>
            </a:r>
            <a:r>
              <a:rPr lang="en-IN" sz="2800" u="sng" dirty="0">
                <a:solidFill>
                  <a:srgbClr val="FFC000"/>
                </a:solidFill>
                <a:latin typeface="Snap ITC" panose="04040A07060A02020202" pitchFamily="82" charset="0"/>
                <a:sym typeface="Wingdings" panose="05000000000000000000" pitchFamily="2" charset="2"/>
              </a:rPr>
              <a:t></a:t>
            </a:r>
          </a:p>
          <a:p>
            <a:pPr marL="457200" indent="-457200">
              <a:lnSpc>
                <a:spcPct val="150000"/>
              </a:lnSpc>
              <a:buFont typeface="Wingdings" panose="05000000000000000000" pitchFamily="2" charset="2"/>
              <a:buChar char="Ø"/>
            </a:pPr>
            <a:r>
              <a:rPr lang="en-IN" sz="2800" dirty="0">
                <a:solidFill>
                  <a:schemeClr val="tx1">
                    <a:lumMod val="95000"/>
                    <a:lumOff val="5000"/>
                  </a:schemeClr>
                </a:solidFill>
                <a:latin typeface="Comic Sans MS" panose="030F0702030302020204" pitchFamily="66" charset="0"/>
                <a:sym typeface="Wingdings" panose="05000000000000000000" pitchFamily="2" charset="2"/>
              </a:rPr>
              <a:t>   So here we have come to an end of the engineering mathematics III mini project which was based on fitting of exponential curve .</a:t>
            </a:r>
          </a:p>
          <a:p>
            <a:pPr algn="ctr">
              <a:lnSpc>
                <a:spcPct val="150000"/>
              </a:lnSpc>
            </a:pPr>
            <a:r>
              <a:rPr lang="en-IN" sz="2800" dirty="0">
                <a:solidFill>
                  <a:schemeClr val="tx1">
                    <a:lumMod val="95000"/>
                    <a:lumOff val="5000"/>
                  </a:schemeClr>
                </a:solidFill>
                <a:latin typeface="Comic Sans MS" panose="030F0702030302020204" pitchFamily="66" charset="0"/>
                <a:sym typeface="Wingdings" panose="05000000000000000000" pitchFamily="2" charset="2"/>
              </a:rPr>
              <a:t>  We have tried are level best to include all the  necessary        points which were important  related and required</a:t>
            </a:r>
          </a:p>
          <a:p>
            <a:pPr algn="ctr">
              <a:lnSpc>
                <a:spcPct val="150000"/>
              </a:lnSpc>
            </a:pPr>
            <a:r>
              <a:rPr lang="en-IN" sz="2800" dirty="0">
                <a:solidFill>
                  <a:schemeClr val="tx1">
                    <a:lumMod val="95000"/>
                    <a:lumOff val="5000"/>
                  </a:schemeClr>
                </a:solidFill>
                <a:latin typeface="Comic Sans MS" panose="030F0702030302020204" pitchFamily="66" charset="0"/>
                <a:sym typeface="Wingdings" panose="05000000000000000000" pitchFamily="2" charset="2"/>
              </a:rPr>
              <a:t> about the given topic.</a:t>
            </a:r>
          </a:p>
          <a:p>
            <a:endParaRPr lang="en-IN" sz="2800" u="sng" dirty="0">
              <a:solidFill>
                <a:srgbClr val="FFC000"/>
              </a:solidFill>
              <a:latin typeface="Snap ITC" panose="04040A07060A02020202" pitchFamily="82" charset="0"/>
            </a:endParaRPr>
          </a:p>
        </p:txBody>
      </p:sp>
    </p:spTree>
    <p:extLst>
      <p:ext uri="{BB962C8B-B14F-4D97-AF65-F5344CB8AC3E}">
        <p14:creationId xmlns:p14="http://schemas.microsoft.com/office/powerpoint/2010/main" val="2313640208"/>
      </p:ext>
    </p:extLst>
  </p:cSld>
  <p:clrMapOvr>
    <a:masterClrMapping/>
  </p:clrMapOvr>
  <mc:AlternateContent xmlns:mc="http://schemas.openxmlformats.org/markup-compatibility/2006" xmlns:p14="http://schemas.microsoft.com/office/powerpoint/2010/main">
    <mc:Choice Requires="p14">
      <p:transition spd="slow" p14:dur="1500" advClick="0" advTm="1000">
        <p:random/>
      </p:transition>
    </mc:Choice>
    <mc:Fallback xmlns="">
      <p:transition spd="slow" advClick="0" advTm="1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69075B-C479-9115-D6CC-7721656B5B35}"/>
              </a:ext>
            </a:extLst>
          </p:cNvPr>
          <p:cNvSpPr>
            <a:spLocks noGrp="1"/>
          </p:cNvSpPr>
          <p:nvPr>
            <p:ph type="body" idx="1"/>
          </p:nvPr>
        </p:nvSpPr>
        <p:spPr>
          <a:xfrm>
            <a:off x="766482" y="739588"/>
            <a:ext cx="10609730" cy="5338483"/>
          </a:xfrm>
        </p:spPr>
        <p:txBody>
          <a:bodyPr>
            <a:normAutofit fontScale="92500" lnSpcReduction="10000"/>
          </a:bodyPr>
          <a:lstStyle/>
          <a:p>
            <a:r>
              <a:rPr lang="en-IN" dirty="0"/>
              <a:t>                                         </a:t>
            </a:r>
            <a:r>
              <a:rPr lang="en-IN" u="sng" dirty="0">
                <a:latin typeface="Snap ITC" panose="04040A07060A02020202" pitchFamily="82" charset="0"/>
              </a:rPr>
              <a:t>COLLEGE OF ENGINEERING </a:t>
            </a:r>
          </a:p>
          <a:p>
            <a:r>
              <a:rPr lang="en-IN" dirty="0">
                <a:latin typeface="Snap ITC" panose="04040A07060A02020202" pitchFamily="82" charset="0"/>
              </a:rPr>
              <a:t>         </a:t>
            </a:r>
            <a:r>
              <a:rPr lang="en-IN" dirty="0">
                <a:latin typeface="Franklin Gothic Demi Cond" panose="020B0706030402020204" pitchFamily="34" charset="0"/>
              </a:rPr>
              <a:t>[ AFFILIATED TO UNIVERSITY OF MUMBAI,APPROVED BY AICTE ,NEW DELHI </a:t>
            </a:r>
          </a:p>
          <a:p>
            <a:r>
              <a:rPr lang="en-IN" dirty="0">
                <a:latin typeface="Franklin Gothic Demi Cond" panose="020B0706030402020204" pitchFamily="34" charset="0"/>
              </a:rPr>
              <a:t>                                      VENGAON ROAD,DAHIVALI,KARJAT-410201,DIST.RAIGAD ] </a:t>
            </a:r>
          </a:p>
          <a:p>
            <a:r>
              <a:rPr lang="en-IN" dirty="0">
                <a:latin typeface="Bodoni MT Black" panose="02070A03080606020203" pitchFamily="18" charset="0"/>
              </a:rPr>
              <a:t>                                                   </a:t>
            </a:r>
            <a:r>
              <a:rPr lang="en-IN" u="sng" dirty="0">
                <a:latin typeface="Bodoni MT Black" panose="02070A03080606020203" pitchFamily="18" charset="0"/>
              </a:rPr>
              <a:t>CERTIFICATE</a:t>
            </a:r>
          </a:p>
          <a:p>
            <a:r>
              <a:rPr lang="en-IN" dirty="0"/>
              <a:t>This is to certify that group no 7 , Miss Shreya mohite -33,</a:t>
            </a:r>
          </a:p>
          <a:p>
            <a:r>
              <a:rPr lang="en-IN" dirty="0"/>
              <a:t>                                                     Miss </a:t>
            </a:r>
            <a:r>
              <a:rPr lang="en-IN" dirty="0" err="1"/>
              <a:t>Tejal</a:t>
            </a:r>
            <a:r>
              <a:rPr lang="en-IN" dirty="0"/>
              <a:t>  Mahajan-29,</a:t>
            </a:r>
          </a:p>
          <a:p>
            <a:r>
              <a:rPr lang="en-IN" dirty="0"/>
              <a:t>                                                     Miss </a:t>
            </a:r>
            <a:r>
              <a:rPr lang="en-IN" dirty="0" err="1"/>
              <a:t>Tejaswini</a:t>
            </a:r>
            <a:r>
              <a:rPr lang="en-IN" dirty="0"/>
              <a:t> </a:t>
            </a:r>
            <a:r>
              <a:rPr lang="en-IN" dirty="0" err="1"/>
              <a:t>kachare</a:t>
            </a:r>
            <a:r>
              <a:rPr lang="en-IN" dirty="0"/>
              <a:t>  -26 </a:t>
            </a:r>
          </a:p>
          <a:p>
            <a:r>
              <a:rPr lang="en-IN" dirty="0"/>
              <a:t>Of semester III has performed the Mini Project under the guidance of Prof S. H. More Sir in the college premises during the academic year 2022-2023 in the department of “COMPUTER ENGINEERING” subject Engineering Mathematics {III }</a:t>
            </a:r>
          </a:p>
          <a:p>
            <a:r>
              <a:rPr lang="en-IN" dirty="0">
                <a:latin typeface="Bodoni MT Black" panose="02070A03080606020203" pitchFamily="18" charset="0"/>
              </a:rPr>
              <a:t> </a:t>
            </a:r>
            <a:r>
              <a:rPr lang="en-IN" dirty="0">
                <a:latin typeface="Arial Rounded MT Bold" panose="020F0704030504030204" pitchFamily="34" charset="0"/>
              </a:rPr>
              <a:t>Prof S. H. More Sir ,                                                                             Prof S.M. Patil Sir ,</a:t>
            </a:r>
          </a:p>
          <a:p>
            <a:r>
              <a:rPr lang="en-IN" dirty="0"/>
              <a:t>LECTURE INCHARGE                                                                     HEAD OF DEPARTMENT   </a:t>
            </a:r>
          </a:p>
          <a:p>
            <a:r>
              <a:rPr lang="en-IN" dirty="0">
                <a:latin typeface="Arial Rounded MT Bold" panose="020F0704030504030204" pitchFamily="34" charset="0"/>
              </a:rPr>
              <a:t>                                                             Dr. Vilas. J. </a:t>
            </a:r>
            <a:r>
              <a:rPr lang="en-IN" dirty="0" err="1">
                <a:latin typeface="Arial Rounded MT Bold" panose="020F0704030504030204" pitchFamily="34" charset="0"/>
              </a:rPr>
              <a:t>Pillewan</a:t>
            </a:r>
            <a:r>
              <a:rPr lang="en-IN" dirty="0">
                <a:latin typeface="Arial Rounded MT Bold" panose="020F0704030504030204" pitchFamily="34" charset="0"/>
              </a:rPr>
              <a:t> ,</a:t>
            </a:r>
          </a:p>
          <a:p>
            <a:r>
              <a:rPr lang="en-IN" dirty="0"/>
              <a:t>                                                                 PRINCIPAL           </a:t>
            </a:r>
          </a:p>
        </p:txBody>
      </p:sp>
      <p:cxnSp>
        <p:nvCxnSpPr>
          <p:cNvPr id="7" name="Straight Connector 6">
            <a:extLst>
              <a:ext uri="{FF2B5EF4-FFF2-40B4-BE49-F238E27FC236}">
                <a16:creationId xmlns:a16="http://schemas.microsoft.com/office/drawing/2014/main" id="{BECF334E-8567-14EE-028B-C137EDACF757}"/>
              </a:ext>
            </a:extLst>
          </p:cNvPr>
          <p:cNvCxnSpPr>
            <a:cxnSpLocks/>
          </p:cNvCxnSpPr>
          <p:nvPr/>
        </p:nvCxnSpPr>
        <p:spPr>
          <a:xfrm>
            <a:off x="616323" y="1909482"/>
            <a:ext cx="1095935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961605"/>
      </p:ext>
    </p:extLst>
  </p:cSld>
  <p:clrMapOvr>
    <a:masterClrMapping/>
  </p:clrMapOvr>
  <mc:AlternateContent xmlns:mc="http://schemas.openxmlformats.org/markup-compatibility/2006" xmlns:p14="http://schemas.microsoft.com/office/powerpoint/2010/main">
    <mc:Choice Requires="p14">
      <p:transition spd="slow" advClick="0" advTm="1000">
        <p14:flash/>
      </p:transition>
    </mc:Choice>
    <mc:Fallback xmlns="">
      <p:transition spd="slow" advClick="0" advTm="1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18D868-3432-143F-3CF9-BF84FDA76F84}"/>
              </a:ext>
            </a:extLst>
          </p:cNvPr>
          <p:cNvSpPr>
            <a:spLocks noGrp="1"/>
          </p:cNvSpPr>
          <p:nvPr>
            <p:ph type="body" idx="1"/>
          </p:nvPr>
        </p:nvSpPr>
        <p:spPr>
          <a:xfrm>
            <a:off x="828675" y="742950"/>
            <a:ext cx="10515600" cy="5429249"/>
          </a:xfrm>
        </p:spPr>
        <p:txBody>
          <a:bodyPr>
            <a:normAutofit/>
          </a:bodyPr>
          <a:lstStyle/>
          <a:p>
            <a:pPr marL="457200" indent="-457200">
              <a:buFont typeface="Wingdings" panose="05000000000000000000" pitchFamily="2" charset="2"/>
              <a:buChar char="v"/>
            </a:pPr>
            <a:r>
              <a:rPr lang="en-IN" sz="2800" u="sng" dirty="0">
                <a:solidFill>
                  <a:srgbClr val="CC3300"/>
                </a:solidFill>
                <a:latin typeface="Snap ITC" panose="04040A07060A02020202" pitchFamily="82" charset="0"/>
              </a:rPr>
              <a:t>REFERENCES </a:t>
            </a:r>
            <a:r>
              <a:rPr lang="en-IN" sz="2800" u="sng" dirty="0">
                <a:solidFill>
                  <a:srgbClr val="CC3300"/>
                </a:solidFill>
                <a:latin typeface="Snap ITC" panose="04040A07060A02020202" pitchFamily="82" charset="0"/>
                <a:sym typeface="Wingdings" panose="05000000000000000000" pitchFamily="2" charset="2"/>
              </a:rPr>
              <a:t></a:t>
            </a:r>
          </a:p>
          <a:p>
            <a:r>
              <a:rPr lang="en-IN" sz="2800" dirty="0">
                <a:solidFill>
                  <a:schemeClr val="tx1">
                    <a:lumMod val="95000"/>
                    <a:lumOff val="5000"/>
                  </a:schemeClr>
                </a:solidFill>
                <a:latin typeface="Lucida Handwriting" panose="03010101010101010101" pitchFamily="66" charset="0"/>
                <a:cs typeface="Shonar Bangla" panose="02020603050405020304" pitchFamily="18" charset="0"/>
                <a:sym typeface="Wingdings" panose="05000000000000000000" pitchFamily="2" charset="2"/>
              </a:rPr>
              <a:t> 1 : </a:t>
            </a:r>
            <a:r>
              <a:rPr lang="en-IN" sz="2400" dirty="0">
                <a:solidFill>
                  <a:schemeClr val="tx1">
                    <a:lumMod val="95000"/>
                    <a:lumOff val="5000"/>
                  </a:schemeClr>
                </a:solidFill>
                <a:latin typeface="Lucida Handwriting" panose="03010101010101010101" pitchFamily="66" charset="0"/>
                <a:cs typeface="Shonar Bangla" panose="02020603050405020304" pitchFamily="18" charset="0"/>
                <a:sym typeface="Wingdings" panose="05000000000000000000" pitchFamily="2" charset="2"/>
              </a:rPr>
              <a:t>Engineering mathematics III by G.V . Kumbhojkar . </a:t>
            </a:r>
          </a:p>
          <a:p>
            <a:r>
              <a:rPr lang="en-IN" sz="2400" dirty="0">
                <a:solidFill>
                  <a:schemeClr val="tx1">
                    <a:lumMod val="95000"/>
                    <a:lumOff val="5000"/>
                  </a:schemeClr>
                </a:solidFill>
                <a:latin typeface="Lucida Handwriting" panose="03010101010101010101" pitchFamily="66" charset="0"/>
                <a:cs typeface="Shonar Bangla" panose="02020603050405020304" pitchFamily="18" charset="0"/>
                <a:sym typeface="Wingdings" panose="05000000000000000000" pitchFamily="2" charset="2"/>
              </a:rPr>
              <a:t> </a:t>
            </a:r>
          </a:p>
          <a:p>
            <a:r>
              <a:rPr lang="en-IN" sz="2400" dirty="0">
                <a:solidFill>
                  <a:schemeClr val="tx1">
                    <a:lumMod val="95000"/>
                    <a:lumOff val="5000"/>
                  </a:schemeClr>
                </a:solidFill>
                <a:latin typeface="Lucida Handwriting" panose="03010101010101010101" pitchFamily="66" charset="0"/>
                <a:cs typeface="Shonar Bangla" panose="02020603050405020304" pitchFamily="18" charset="0"/>
                <a:sym typeface="Wingdings" panose="05000000000000000000" pitchFamily="2" charset="2"/>
              </a:rPr>
              <a:t> 2 : probability , statistics and random processes, T.     Veerarajan , Mc Graw – Hill Education .</a:t>
            </a:r>
            <a:r>
              <a:rPr lang="en-IN" sz="2400" dirty="0">
                <a:solidFill>
                  <a:schemeClr val="tx1">
                    <a:lumMod val="95000"/>
                    <a:lumOff val="5000"/>
                  </a:schemeClr>
                </a:solidFill>
                <a:latin typeface="Lucida Handwriting" panose="03010101010101010101" pitchFamily="66" charset="0"/>
                <a:sym typeface="Wingdings" panose="05000000000000000000" pitchFamily="2" charset="2"/>
              </a:rPr>
              <a:t> </a:t>
            </a:r>
          </a:p>
          <a:p>
            <a:endParaRPr lang="en-IN" sz="2400" dirty="0">
              <a:solidFill>
                <a:schemeClr val="tx1">
                  <a:lumMod val="95000"/>
                  <a:lumOff val="5000"/>
                </a:schemeClr>
              </a:solidFill>
              <a:latin typeface="Lucida Handwriting" panose="03010101010101010101" pitchFamily="66" charset="0"/>
              <a:sym typeface="Wingdings" panose="05000000000000000000" pitchFamily="2" charset="2"/>
            </a:endParaRPr>
          </a:p>
          <a:p>
            <a:r>
              <a:rPr lang="en-IN" sz="2400" dirty="0">
                <a:solidFill>
                  <a:schemeClr val="tx1">
                    <a:lumMod val="95000"/>
                    <a:lumOff val="5000"/>
                  </a:schemeClr>
                </a:solidFill>
                <a:latin typeface="Lucida Handwriting" panose="03010101010101010101" pitchFamily="66" charset="0"/>
                <a:sym typeface="Wingdings" panose="05000000000000000000" pitchFamily="2" charset="2"/>
              </a:rPr>
              <a:t>3 : Higher Education  Mathematics , Dr . B.S. Grewal , Khanna Publications.</a:t>
            </a:r>
            <a:endParaRPr lang="en-IN" sz="2400" dirty="0">
              <a:solidFill>
                <a:schemeClr val="tx1">
                  <a:lumMod val="95000"/>
                  <a:lumOff val="5000"/>
                </a:schemeClr>
              </a:solidFill>
              <a:latin typeface="Lucida Handwriting" panose="03010101010101010101" pitchFamily="66" charset="0"/>
            </a:endParaRPr>
          </a:p>
        </p:txBody>
      </p:sp>
    </p:spTree>
    <p:extLst>
      <p:ext uri="{BB962C8B-B14F-4D97-AF65-F5344CB8AC3E}">
        <p14:creationId xmlns:p14="http://schemas.microsoft.com/office/powerpoint/2010/main" val="4217785478"/>
      </p:ext>
    </p:extLst>
  </p:cSld>
  <p:clrMapOvr>
    <a:masterClrMapping/>
  </p:clrMapOvr>
  <mc:AlternateContent xmlns:mc="http://schemas.openxmlformats.org/markup-compatibility/2006" xmlns:p14="http://schemas.microsoft.com/office/powerpoint/2010/main">
    <mc:Choice Requires="p14">
      <p:transition spd="slow" p14:dur="800" advClick="0" advTm="1000">
        <p:circle/>
      </p:transition>
    </mc:Choice>
    <mc:Fallback xmlns="">
      <p:transition spd="slow" advClick="0" advTm="1000">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F87A20-DB3A-D242-8864-8967E01EB4EE}"/>
              </a:ext>
            </a:extLst>
          </p:cNvPr>
          <p:cNvPicPr>
            <a:picLocks noChangeAspect="1"/>
          </p:cNvPicPr>
          <p:nvPr/>
        </p:nvPicPr>
        <p:blipFill>
          <a:blip r:embed="rId2"/>
          <a:stretch>
            <a:fillRect/>
          </a:stretch>
        </p:blipFill>
        <p:spPr>
          <a:xfrm>
            <a:off x="1897417" y="1537876"/>
            <a:ext cx="7746646" cy="3871008"/>
          </a:xfrm>
          <a:prstGeom prst="rect">
            <a:avLst/>
          </a:prstGeom>
        </p:spPr>
      </p:pic>
      <p:pic>
        <p:nvPicPr>
          <p:cNvPr id="1028" name="Picture 4" descr="See the source image">
            <a:extLst>
              <a:ext uri="{FF2B5EF4-FFF2-40B4-BE49-F238E27FC236}">
                <a16:creationId xmlns:a16="http://schemas.microsoft.com/office/drawing/2014/main" id="{3E71385D-860B-20DA-A0B0-B850D4E64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933" y="838199"/>
            <a:ext cx="7407985" cy="4933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54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Click="0" advTm="1000">
        <p15:prstTrans prst="origami"/>
      </p:transition>
    </mc:Choice>
    <mc:Fallback xmlns="">
      <p:transition spd="slow"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5ED868-494F-6A8D-8A1F-E86119741D7F}"/>
              </a:ext>
            </a:extLst>
          </p:cNvPr>
          <p:cNvSpPr>
            <a:spLocks noGrp="1"/>
          </p:cNvSpPr>
          <p:nvPr>
            <p:ph type="title"/>
          </p:nvPr>
        </p:nvSpPr>
        <p:spPr/>
        <p:txBody>
          <a:bodyPr>
            <a:normAutofit fontScale="90000"/>
          </a:bodyPr>
          <a:lstStyle/>
          <a:p>
            <a:r>
              <a:rPr lang="en-IN" sz="2700" dirty="0"/>
              <a:t>EM-III PROJECT </a:t>
            </a:r>
            <a:br>
              <a:rPr lang="en-IN" sz="2700" dirty="0"/>
            </a:br>
            <a:r>
              <a:rPr lang="en-IN" sz="2700" dirty="0"/>
              <a:t>ON</a:t>
            </a:r>
            <a:br>
              <a:rPr lang="en-IN" dirty="0"/>
            </a:br>
            <a:r>
              <a:rPr lang="en-IN" sz="3600" u="sng" dirty="0">
                <a:solidFill>
                  <a:schemeClr val="accent4">
                    <a:lumMod val="75000"/>
                  </a:schemeClr>
                </a:solidFill>
                <a:effectLst>
                  <a:outerShdw blurRad="38100" dist="38100" dir="2700000" algn="tl">
                    <a:srgbClr val="000000">
                      <a:alpha val="43137"/>
                    </a:srgbClr>
                  </a:outerShdw>
                </a:effectLst>
                <a:latin typeface="Algerian" panose="04020705040A02060702" pitchFamily="82" charset="0"/>
              </a:rPr>
              <a:t>FITTING OF EXPONENTIAL CURVE : </a:t>
            </a:r>
          </a:p>
        </p:txBody>
      </p:sp>
      <p:sp>
        <p:nvSpPr>
          <p:cNvPr id="5" name="Content Placeholder 4">
            <a:extLst>
              <a:ext uri="{FF2B5EF4-FFF2-40B4-BE49-F238E27FC236}">
                <a16:creationId xmlns:a16="http://schemas.microsoft.com/office/drawing/2014/main" id="{E89478BA-E7F0-328E-DF80-DAEE65761C97}"/>
              </a:ext>
            </a:extLst>
          </p:cNvPr>
          <p:cNvSpPr>
            <a:spLocks noGrp="1"/>
          </p:cNvSpPr>
          <p:nvPr>
            <p:ph idx="1"/>
          </p:nvPr>
        </p:nvSpPr>
        <p:spPr/>
        <p:txBody>
          <a:bodyPr/>
          <a:lstStyle/>
          <a:p>
            <a:r>
              <a:rPr lang="en-IN" u="sng" dirty="0">
                <a:latin typeface="Arial Rounded MT Bold" panose="020F0704030504030204" pitchFamily="34" charset="0"/>
              </a:rPr>
              <a:t>PRESENTATION BY : </a:t>
            </a:r>
          </a:p>
          <a:p>
            <a:pPr algn="ctr"/>
            <a:r>
              <a:rPr lang="en-IN" dirty="0"/>
              <a:t>            </a:t>
            </a:r>
            <a:r>
              <a:rPr lang="en-IN" dirty="0">
                <a:latin typeface="Bahnschrift SemiBold" panose="020B0502040204020203" pitchFamily="34" charset="0"/>
              </a:rPr>
              <a:t>NAMES</a:t>
            </a:r>
            <a:r>
              <a:rPr lang="en-IN" dirty="0"/>
              <a:t> :                                           </a:t>
            </a:r>
            <a:r>
              <a:rPr lang="en-IN" dirty="0">
                <a:latin typeface="Bahnschrift SemiBold" panose="020B0502040204020203" pitchFamily="34" charset="0"/>
              </a:rPr>
              <a:t>ROLL.NO </a:t>
            </a:r>
            <a:r>
              <a:rPr lang="en-IN" dirty="0"/>
              <a:t>:</a:t>
            </a:r>
          </a:p>
          <a:p>
            <a:pPr>
              <a:buFont typeface="Wingdings" panose="05000000000000000000" pitchFamily="2" charset="2"/>
              <a:buChar char="Ø"/>
            </a:pPr>
            <a:r>
              <a:rPr lang="en-IN" dirty="0"/>
              <a:t>SHREYA VIJAYKUMAR MOHITE                 -               33</a:t>
            </a:r>
          </a:p>
          <a:p>
            <a:pPr>
              <a:buFont typeface="Wingdings" panose="05000000000000000000" pitchFamily="2" charset="2"/>
              <a:buChar char="Ø"/>
            </a:pPr>
            <a:r>
              <a:rPr lang="en-IN" dirty="0"/>
              <a:t>TEJAL SUNIL MAHAJAN                               -               29</a:t>
            </a:r>
          </a:p>
          <a:p>
            <a:pPr>
              <a:buFont typeface="Wingdings" panose="05000000000000000000" pitchFamily="2" charset="2"/>
              <a:buChar char="Ø"/>
            </a:pPr>
            <a:r>
              <a:rPr lang="en-IN" dirty="0"/>
              <a:t>TEJASWINI PANDURANG KACHARE        -                26</a:t>
            </a:r>
          </a:p>
          <a:p>
            <a:pPr marL="0" indent="0">
              <a:buNone/>
            </a:pPr>
            <a:r>
              <a:rPr lang="en-IN" dirty="0"/>
              <a:t>                                                       </a:t>
            </a:r>
            <a:r>
              <a:rPr lang="en-IN" u="sng" dirty="0"/>
              <a:t>GUIDED BY :- PROF .S.H.MORE  </a:t>
            </a:r>
          </a:p>
        </p:txBody>
      </p:sp>
    </p:spTree>
    <p:extLst>
      <p:ext uri="{BB962C8B-B14F-4D97-AF65-F5344CB8AC3E}">
        <p14:creationId xmlns:p14="http://schemas.microsoft.com/office/powerpoint/2010/main" val="20958318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drape"/>
      </p:transition>
    </mc:Choice>
    <mc:Fallback xmlns="">
      <p:transition spd="slow" advClick="0"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9E482E-BB92-EC32-DB89-7B6B913D2D50}"/>
              </a:ext>
            </a:extLst>
          </p:cNvPr>
          <p:cNvSpPr>
            <a:spLocks noGrp="1"/>
          </p:cNvSpPr>
          <p:nvPr>
            <p:ph type="body" idx="1"/>
          </p:nvPr>
        </p:nvSpPr>
        <p:spPr>
          <a:xfrm>
            <a:off x="753035" y="712694"/>
            <a:ext cx="10636623" cy="5419165"/>
          </a:xfrm>
        </p:spPr>
        <p:txBody>
          <a:bodyPr>
            <a:normAutofit/>
          </a:bodyPr>
          <a:lstStyle/>
          <a:p>
            <a:pPr algn="ctr"/>
            <a:r>
              <a:rPr lang="en-IN" sz="4400" dirty="0">
                <a:latin typeface="Snap ITC" panose="04040A07060A02020202" pitchFamily="82" charset="0"/>
              </a:rPr>
              <a:t>        </a:t>
            </a:r>
          </a:p>
          <a:p>
            <a:pPr algn="ctr"/>
            <a:endParaRPr lang="en-IN" sz="4400" i="1" dirty="0">
              <a:effectLst>
                <a:outerShdw blurRad="38100" dist="38100" dir="2700000" algn="tl">
                  <a:srgbClr val="000000">
                    <a:alpha val="43137"/>
                  </a:srgbClr>
                </a:outerShdw>
              </a:effectLst>
              <a:latin typeface="Snap ITC" panose="04040A07060A02020202" pitchFamily="82" charset="0"/>
            </a:endParaRPr>
          </a:p>
          <a:p>
            <a:pPr algn="ctr"/>
            <a:r>
              <a:rPr lang="en-IN" sz="4400" i="1" u="sng" dirty="0">
                <a:effectLst>
                  <a:outerShdw blurRad="38100" dist="38100" dir="2700000" algn="tl">
                    <a:srgbClr val="000000">
                      <a:alpha val="43137"/>
                    </a:srgbClr>
                  </a:outerShdw>
                </a:effectLst>
                <a:latin typeface="Snap ITC" panose="04040A07060A02020202" pitchFamily="82" charset="0"/>
              </a:rPr>
              <a:t>name of the topic </a:t>
            </a:r>
            <a:r>
              <a:rPr lang="en-IN" sz="4400" i="1" dirty="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a:t>
            </a:r>
            <a:endParaRPr lang="en-IN" sz="4400" i="1" dirty="0">
              <a:effectLst>
                <a:outerShdw blurRad="38100" dist="38100" dir="2700000" algn="tl">
                  <a:srgbClr val="000000">
                    <a:alpha val="43137"/>
                  </a:srgbClr>
                </a:outerShdw>
              </a:effectLst>
              <a:latin typeface="Snap ITC" panose="04040A07060A02020202" pitchFamily="82" charset="0"/>
            </a:endParaRPr>
          </a:p>
          <a:p>
            <a:pPr algn="ctr"/>
            <a:r>
              <a:rPr lang="en-IN" sz="4400" i="1" dirty="0">
                <a:effectLst>
                  <a:outerShdw blurRad="38100" dist="38100" dir="2700000" algn="tl">
                    <a:srgbClr val="000000">
                      <a:alpha val="43137"/>
                    </a:srgbClr>
                  </a:outerShdw>
                </a:effectLst>
                <a:latin typeface="Snap ITC" panose="04040A07060A02020202" pitchFamily="82" charset="0"/>
              </a:rPr>
              <a:t> fitting of exponential curve !!</a:t>
            </a:r>
          </a:p>
        </p:txBody>
      </p:sp>
    </p:spTree>
    <p:extLst>
      <p:ext uri="{BB962C8B-B14F-4D97-AF65-F5344CB8AC3E}">
        <p14:creationId xmlns:p14="http://schemas.microsoft.com/office/powerpoint/2010/main" val="2934842770"/>
      </p:ext>
    </p:extLst>
  </p:cSld>
  <p:clrMapOvr>
    <a:masterClrMapping/>
  </p:clrMapOvr>
  <mc:AlternateContent xmlns:mc="http://schemas.openxmlformats.org/markup-compatibility/2006" xmlns:p14="http://schemas.microsoft.com/office/powerpoint/2010/main">
    <mc:Choice Requires="p14">
      <p:transition spd="slow" p14:dur="800" advClick="0" advTm="1000">
        <p14:flythrough/>
      </p:transition>
    </mc:Choice>
    <mc:Fallback xmlns="">
      <p:transition spd="slow" advClick="0"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9F5DFF-2E5D-1CE9-5735-B3E90CFD60BA}"/>
              </a:ext>
            </a:extLst>
          </p:cNvPr>
          <p:cNvSpPr>
            <a:spLocks noGrp="1"/>
          </p:cNvSpPr>
          <p:nvPr>
            <p:ph type="body" idx="1"/>
          </p:nvPr>
        </p:nvSpPr>
        <p:spPr>
          <a:xfrm>
            <a:off x="806824" y="766480"/>
            <a:ext cx="10582835" cy="5378825"/>
          </a:xfrm>
        </p:spPr>
        <p:txBody>
          <a:bodyPr/>
          <a:lstStyle/>
          <a:p>
            <a:r>
              <a:rPr lang="en-IN" sz="3600" u="sng" dirty="0">
                <a:latin typeface="Bodoni MT Black" panose="02070A03080606020203" pitchFamily="18" charset="0"/>
              </a:rPr>
              <a:t>CONTENTS :-</a:t>
            </a:r>
          </a:p>
          <a:p>
            <a:pPr marL="342900" indent="-342900">
              <a:buFont typeface="Wingdings" panose="05000000000000000000" pitchFamily="2" charset="2"/>
              <a:buChar char="v"/>
            </a:pPr>
            <a:r>
              <a:rPr lang="en-IN" dirty="0">
                <a:solidFill>
                  <a:schemeClr val="tx1">
                    <a:lumMod val="95000"/>
                    <a:lumOff val="5000"/>
                  </a:schemeClr>
                </a:solidFill>
                <a:latin typeface="Franklin Gothic Demi" panose="020B0703020102020204" pitchFamily="34" charset="0"/>
              </a:rPr>
              <a:t>DEFINITION</a:t>
            </a:r>
          </a:p>
          <a:p>
            <a:pPr marL="342900" indent="-342900">
              <a:buFont typeface="Wingdings" panose="05000000000000000000" pitchFamily="2" charset="2"/>
              <a:buChar char="v"/>
            </a:pPr>
            <a:r>
              <a:rPr lang="en-IN" dirty="0">
                <a:solidFill>
                  <a:schemeClr val="tx1">
                    <a:lumMod val="95000"/>
                    <a:lumOff val="5000"/>
                  </a:schemeClr>
                </a:solidFill>
                <a:latin typeface="Franklin Gothic Demi" panose="020B0703020102020204" pitchFamily="34" charset="0"/>
              </a:rPr>
              <a:t>INTRODUCTION</a:t>
            </a:r>
          </a:p>
          <a:p>
            <a:pPr marL="342900" indent="-342900">
              <a:buFont typeface="Wingdings" panose="05000000000000000000" pitchFamily="2" charset="2"/>
              <a:buChar char="v"/>
            </a:pPr>
            <a:r>
              <a:rPr lang="en-IN" dirty="0">
                <a:solidFill>
                  <a:schemeClr val="tx1">
                    <a:lumMod val="95000"/>
                    <a:lumOff val="5000"/>
                  </a:schemeClr>
                </a:solidFill>
                <a:latin typeface="Franklin Gothic Demi" panose="020B0703020102020204" pitchFamily="34" charset="0"/>
              </a:rPr>
              <a:t>METHOD OF LEAST SQUARES</a:t>
            </a:r>
          </a:p>
          <a:p>
            <a:pPr marL="342900" indent="-342900">
              <a:buFont typeface="Wingdings" panose="05000000000000000000" pitchFamily="2" charset="2"/>
              <a:buChar char="v"/>
            </a:pPr>
            <a:r>
              <a:rPr lang="en-IN" dirty="0">
                <a:solidFill>
                  <a:schemeClr val="tx1">
                    <a:lumMod val="95000"/>
                    <a:lumOff val="5000"/>
                  </a:schemeClr>
                </a:solidFill>
                <a:latin typeface="Franklin Gothic Demi" panose="020B0703020102020204" pitchFamily="34" charset="0"/>
              </a:rPr>
              <a:t>FITTING OF EXPONENTIAL CURVES </a:t>
            </a:r>
          </a:p>
          <a:p>
            <a:pPr marL="342900" indent="-342900">
              <a:buFont typeface="Wingdings" panose="05000000000000000000" pitchFamily="2" charset="2"/>
              <a:buChar char="v"/>
            </a:pPr>
            <a:r>
              <a:rPr lang="en-IN" dirty="0">
                <a:solidFill>
                  <a:schemeClr val="tx1">
                    <a:lumMod val="95000"/>
                    <a:lumOff val="5000"/>
                  </a:schemeClr>
                </a:solidFill>
                <a:latin typeface="Franklin Gothic Demi" panose="020B0703020102020204" pitchFamily="34" charset="0"/>
              </a:rPr>
              <a:t>EXAMPLES</a:t>
            </a:r>
          </a:p>
          <a:p>
            <a:pPr marL="342900" indent="-342900">
              <a:buFont typeface="Wingdings" panose="05000000000000000000" pitchFamily="2" charset="2"/>
              <a:buChar char="v"/>
            </a:pPr>
            <a:r>
              <a:rPr lang="en-IN" dirty="0">
                <a:solidFill>
                  <a:schemeClr val="tx1">
                    <a:lumMod val="95000"/>
                    <a:lumOff val="5000"/>
                  </a:schemeClr>
                </a:solidFill>
                <a:latin typeface="Franklin Gothic Demi" panose="020B0703020102020204" pitchFamily="34" charset="0"/>
              </a:rPr>
              <a:t>APPLICATIONS</a:t>
            </a:r>
          </a:p>
          <a:p>
            <a:pPr marL="342900" indent="-342900">
              <a:buFont typeface="Wingdings" panose="05000000000000000000" pitchFamily="2" charset="2"/>
              <a:buChar char="v"/>
            </a:pPr>
            <a:r>
              <a:rPr lang="en-IN" dirty="0">
                <a:solidFill>
                  <a:schemeClr val="tx1">
                    <a:lumMod val="95000"/>
                    <a:lumOff val="5000"/>
                  </a:schemeClr>
                </a:solidFill>
                <a:latin typeface="Franklin Gothic Demi" panose="020B0703020102020204" pitchFamily="34" charset="0"/>
              </a:rPr>
              <a:t>CONCLUSION</a:t>
            </a:r>
          </a:p>
          <a:p>
            <a:pPr marL="342900" indent="-342900">
              <a:buFont typeface="Wingdings" panose="05000000000000000000" pitchFamily="2" charset="2"/>
              <a:buChar char="v"/>
            </a:pPr>
            <a:r>
              <a:rPr lang="en-IN" dirty="0">
                <a:solidFill>
                  <a:schemeClr val="tx1">
                    <a:lumMod val="95000"/>
                    <a:lumOff val="5000"/>
                  </a:schemeClr>
                </a:solidFill>
                <a:latin typeface="Franklin Gothic Demi" panose="020B0703020102020204" pitchFamily="34" charset="0"/>
              </a:rPr>
              <a:t>REFERENCE </a:t>
            </a:r>
          </a:p>
          <a:p>
            <a:endParaRPr lang="en-IN" dirty="0"/>
          </a:p>
        </p:txBody>
      </p:sp>
    </p:spTree>
    <p:extLst>
      <p:ext uri="{BB962C8B-B14F-4D97-AF65-F5344CB8AC3E}">
        <p14:creationId xmlns:p14="http://schemas.microsoft.com/office/powerpoint/2010/main" val="2643832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p14:dur="250" advClick="0" advTm="1000">
        <p15:prstTrans prst="wind"/>
      </p:transition>
    </mc:Choice>
    <mc:Fallback xmlns="">
      <p:transition advClick="0"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AF3D-3842-21B4-295E-D29EDFD31827}"/>
              </a:ext>
            </a:extLst>
          </p:cNvPr>
          <p:cNvSpPr>
            <a:spLocks noGrp="1"/>
          </p:cNvSpPr>
          <p:nvPr>
            <p:ph type="title"/>
          </p:nvPr>
        </p:nvSpPr>
        <p:spPr>
          <a:xfrm>
            <a:off x="2380128" y="982132"/>
            <a:ext cx="8516469" cy="1303867"/>
          </a:xfrm>
        </p:spPr>
        <p:txBody>
          <a:bodyPr/>
          <a:lstStyle/>
          <a:p>
            <a:pPr marL="457200" indent="-457200" algn="l">
              <a:buFont typeface="Wingdings" panose="05000000000000000000" pitchFamily="2" charset="2"/>
              <a:buChar char="v"/>
            </a:pPr>
            <a:r>
              <a:rPr lang="en-IN" sz="3200" u="sng" dirty="0">
                <a:solidFill>
                  <a:schemeClr val="accent3">
                    <a:lumMod val="75000"/>
                  </a:schemeClr>
                </a:solidFill>
                <a:latin typeface="Snap ITC" panose="04040A07060A02020202" pitchFamily="82" charset="0"/>
              </a:rPr>
              <a:t> DEFINITION</a:t>
            </a:r>
            <a:r>
              <a:rPr lang="en-IN" dirty="0"/>
              <a:t>: </a:t>
            </a:r>
          </a:p>
        </p:txBody>
      </p:sp>
      <p:sp>
        <p:nvSpPr>
          <p:cNvPr id="3" name="Content Placeholder 2">
            <a:extLst>
              <a:ext uri="{FF2B5EF4-FFF2-40B4-BE49-F238E27FC236}">
                <a16:creationId xmlns:a16="http://schemas.microsoft.com/office/drawing/2014/main" id="{40FDB20C-CD8B-01EB-81CD-E273EFD0530A}"/>
              </a:ext>
            </a:extLst>
          </p:cNvPr>
          <p:cNvSpPr>
            <a:spLocks noGrp="1"/>
          </p:cNvSpPr>
          <p:nvPr>
            <p:ph idx="1"/>
          </p:nvPr>
        </p:nvSpPr>
        <p:spPr/>
        <p:txBody>
          <a:bodyPr/>
          <a:lstStyle/>
          <a:p>
            <a:pPr>
              <a:buFont typeface="Wingdings" panose="05000000000000000000" pitchFamily="2" charset="2"/>
              <a:buChar char="Ø"/>
            </a:pPr>
            <a:r>
              <a:rPr lang="en-IN" dirty="0"/>
              <a:t>  Curve Fitting is the process of constructing a curve , or mathematical function , that has the best fit to a series of data points , possibly subject to constraints .</a:t>
            </a:r>
          </a:p>
          <a:p>
            <a:pPr>
              <a:buFont typeface="Wingdings" panose="05000000000000000000" pitchFamily="2" charset="2"/>
              <a:buChar char="Ø"/>
            </a:pPr>
            <a:r>
              <a:rPr lang="en-IN" dirty="0"/>
              <a:t>    It is a statistical technique use to drive coefficient values for equations that express the value of one { dependent } variable as a function of another { independent variable } .</a:t>
            </a:r>
          </a:p>
        </p:txBody>
      </p:sp>
    </p:spTree>
    <p:extLst>
      <p:ext uri="{BB962C8B-B14F-4D97-AF65-F5344CB8AC3E}">
        <p14:creationId xmlns:p14="http://schemas.microsoft.com/office/powerpoint/2010/main" val="1466259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1000">
        <p15:prstTrans prst="curtains"/>
      </p:transition>
    </mc:Choice>
    <mc:Fallback xmlns="">
      <p:transition spd="slow" advClick="0"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BD30-D91E-C090-43D1-3CC832409ECB}"/>
              </a:ext>
            </a:extLst>
          </p:cNvPr>
          <p:cNvSpPr>
            <a:spLocks noGrp="1"/>
          </p:cNvSpPr>
          <p:nvPr>
            <p:ph type="title"/>
          </p:nvPr>
        </p:nvSpPr>
        <p:spPr>
          <a:xfrm>
            <a:off x="1089212" y="820272"/>
            <a:ext cx="9807386" cy="1035422"/>
          </a:xfrm>
        </p:spPr>
        <p:txBody>
          <a:bodyPr>
            <a:noAutofit/>
          </a:bodyPr>
          <a:lstStyle/>
          <a:p>
            <a:pPr marL="457200" indent="-457200">
              <a:buFont typeface="Wingdings" panose="05000000000000000000" pitchFamily="2" charset="2"/>
              <a:buChar char="v"/>
            </a:pPr>
            <a:r>
              <a:rPr lang="en-IN" sz="3200" u="sng" dirty="0">
                <a:solidFill>
                  <a:srgbClr val="7030A0"/>
                </a:solidFill>
                <a:latin typeface="Snap ITC" panose="04040A07060A02020202" pitchFamily="82" charset="0"/>
              </a:rPr>
              <a:t> INTRODUCTION:</a:t>
            </a:r>
          </a:p>
        </p:txBody>
      </p:sp>
      <p:sp>
        <p:nvSpPr>
          <p:cNvPr id="5" name="Content Placeholder 4">
            <a:extLst>
              <a:ext uri="{FF2B5EF4-FFF2-40B4-BE49-F238E27FC236}">
                <a16:creationId xmlns:a16="http://schemas.microsoft.com/office/drawing/2014/main" id="{D3E875EE-6A6A-C2D4-6701-A73F7520D1D7}"/>
              </a:ext>
            </a:extLst>
          </p:cNvPr>
          <p:cNvSpPr>
            <a:spLocks noGrp="1"/>
          </p:cNvSpPr>
          <p:nvPr>
            <p:ph idx="1"/>
          </p:nvPr>
        </p:nvSpPr>
        <p:spPr>
          <a:xfrm>
            <a:off x="806824" y="2662517"/>
            <a:ext cx="10529046" cy="3254189"/>
          </a:xfrm>
        </p:spPr>
        <p:txBody>
          <a:bodyPr>
            <a:normAutofit fontScale="92500" lnSpcReduction="10000"/>
          </a:bodyPr>
          <a:lstStyle/>
          <a:p>
            <a:pPr marL="0" indent="0">
              <a:buNone/>
            </a:pPr>
            <a:r>
              <a:rPr lang="en-IN" dirty="0"/>
              <a:t>               WHAT IS FITTING OF EXPONENTIAL CURVE ?</a:t>
            </a:r>
          </a:p>
          <a:p>
            <a:pPr>
              <a:buFont typeface="Wingdings" panose="05000000000000000000" pitchFamily="2" charset="2"/>
              <a:buChar char="Ø"/>
            </a:pPr>
            <a:r>
              <a:rPr lang="en-IN" dirty="0"/>
              <a:t>The data fit in an exponential function.</a:t>
            </a:r>
          </a:p>
          <a:p>
            <a:pPr marL="0" indent="0">
              <a:buNone/>
            </a:pPr>
            <a:endParaRPr lang="en-IN" dirty="0"/>
          </a:p>
          <a:p>
            <a:pPr>
              <a:buFont typeface="Wingdings" panose="05000000000000000000" pitchFamily="2" charset="2"/>
              <a:buChar char="Ø"/>
            </a:pPr>
            <a:r>
              <a:rPr lang="en-IN" dirty="0"/>
              <a:t>The data points appear to fit the curve close to Perfectly, so the relationship can be described as very strong .</a:t>
            </a:r>
          </a:p>
          <a:p>
            <a:pPr marL="0" indent="0">
              <a:buNone/>
            </a:pPr>
            <a:endParaRPr lang="en-IN" dirty="0"/>
          </a:p>
          <a:p>
            <a:pPr>
              <a:buFont typeface="Wingdings" panose="05000000000000000000" pitchFamily="2" charset="2"/>
              <a:buChar char="Ø"/>
            </a:pPr>
            <a:r>
              <a:rPr lang="en-IN" dirty="0"/>
              <a:t>As time increases ,the number of customers increases ,so the relationship can be described as positive .</a:t>
            </a:r>
          </a:p>
        </p:txBody>
      </p:sp>
    </p:spTree>
    <p:extLst>
      <p:ext uri="{BB962C8B-B14F-4D97-AF65-F5344CB8AC3E}">
        <p14:creationId xmlns:p14="http://schemas.microsoft.com/office/powerpoint/2010/main" val="14636046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prestige"/>
      </p:transition>
    </mc:Choice>
    <mc:Fallback xmlns="">
      <p:transition spd="slow" advClick="0"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80CF28-4B4D-1D25-DC22-3329E07486E7}"/>
              </a:ext>
            </a:extLst>
          </p:cNvPr>
          <p:cNvSpPr>
            <a:spLocks noGrp="1"/>
          </p:cNvSpPr>
          <p:nvPr>
            <p:ph type="body" idx="1"/>
          </p:nvPr>
        </p:nvSpPr>
        <p:spPr>
          <a:xfrm>
            <a:off x="814388" y="800100"/>
            <a:ext cx="10458450" cy="5129213"/>
          </a:xfrm>
        </p:spPr>
        <p:txBody>
          <a:bodyPr>
            <a:normAutofit/>
          </a:bodyPr>
          <a:lstStyle/>
          <a:p>
            <a:pPr marL="457200" lvl="0" indent="-457200" defTabSz="914400" eaLnBrk="0" fontAlgn="base" hangingPunct="0">
              <a:spcBef>
                <a:spcPct val="0"/>
              </a:spcBef>
              <a:spcAft>
                <a:spcPct val="0"/>
              </a:spcAft>
              <a:buClrTx/>
              <a:buSzTx/>
              <a:buFont typeface="Wingdings" panose="05000000000000000000" pitchFamily="2" charset="2"/>
              <a:buChar char="v"/>
            </a:pPr>
            <a:r>
              <a:rPr lang="en-IN" sz="2800" u="sng" dirty="0">
                <a:solidFill>
                  <a:srgbClr val="00B050"/>
                </a:solidFill>
                <a:latin typeface="Snap ITC" panose="04040A07060A02020202" pitchFamily="82" charset="0"/>
              </a:rPr>
              <a:t> Method of least squares </a:t>
            </a:r>
            <a:r>
              <a:rPr lang="en-IN" sz="2800" u="sng" dirty="0">
                <a:solidFill>
                  <a:srgbClr val="00B050"/>
                </a:solidFill>
                <a:latin typeface="Cambria Math" panose="02040503050406030204" pitchFamily="18" charset="0"/>
                <a:ea typeface="Cambria Math" panose="02040503050406030204" pitchFamily="18" charset="0"/>
              </a:rPr>
              <a:t>↪</a:t>
            </a:r>
          </a:p>
          <a:p>
            <a:pPr lvl="0" defTabSz="914400" eaLnBrk="0" fontAlgn="base" hangingPunct="0">
              <a:spcBef>
                <a:spcPct val="0"/>
              </a:spcBef>
              <a:spcAft>
                <a:spcPct val="0"/>
              </a:spcAft>
              <a:buClrTx/>
              <a:buSzTx/>
            </a:pPr>
            <a:endParaRPr lang="en-IN" sz="2800" u="sng" dirty="0">
              <a:solidFill>
                <a:srgbClr val="00B050"/>
              </a:solidFill>
              <a:latin typeface="Cambria Math" panose="02040503050406030204" pitchFamily="18" charset="0"/>
              <a:ea typeface="Cambria Math" panose="02040503050406030204" pitchFamily="18" charset="0"/>
            </a:endParaRPr>
          </a:p>
          <a:p>
            <a:pPr marL="457200" lvl="0" indent="-457200" defTabSz="914400" eaLnBrk="0" fontAlgn="base" hangingPunct="0">
              <a:spcBef>
                <a:spcPct val="0"/>
              </a:spcBef>
              <a:spcAft>
                <a:spcPct val="0"/>
              </a:spcAft>
              <a:buClrTx/>
              <a:buSzTx/>
              <a:buFont typeface="Courier New" panose="02070309020205020404" pitchFamily="49" charset="0"/>
              <a:buChar char="o"/>
            </a:pPr>
            <a:r>
              <a:rPr lang="en-US" altLang="en-US" sz="2800" dirty="0">
                <a:solidFill>
                  <a:srgbClr val="000000"/>
                </a:solidFill>
                <a:latin typeface="Open Sans" panose="020B0606030504020204" pitchFamily="34" charset="0"/>
                <a:cs typeface="Open Sans" panose="020B0606030504020204" pitchFamily="34" charset="0"/>
              </a:rPr>
              <a:t>  </a:t>
            </a:r>
            <a:r>
              <a:rPr lang="en-US" altLang="en-US" sz="2400" dirty="0">
                <a:solidFill>
                  <a:srgbClr val="000000"/>
                </a:solidFill>
                <a:latin typeface="Bradley Hand ITC" panose="03070402050302030203" pitchFamily="66" charset="0"/>
                <a:cs typeface="Open Sans" panose="020B0606030504020204" pitchFamily="34" charset="0"/>
              </a:rPr>
              <a:t>The method of least squares helps us to find the values of unknowns a and b in such a way that the following two conditions are satisfied:</a:t>
            </a:r>
            <a:endParaRPr lang="en-US" altLang="en-US" sz="2400" dirty="0">
              <a:latin typeface="Bradley Hand ITC" panose="03070402050302030203" pitchFamily="66" charset="0"/>
            </a:endParaRPr>
          </a:p>
          <a:p>
            <a:pPr marL="342900" lvl="0" indent="-342900" defTabSz="914400" eaLnBrk="0" fontAlgn="base" hangingPunct="0">
              <a:spcBef>
                <a:spcPct val="0"/>
              </a:spcBef>
              <a:spcAft>
                <a:spcPct val="0"/>
              </a:spcAft>
              <a:buClrTx/>
              <a:buSzTx/>
              <a:buFont typeface="Courier New" panose="02070309020205020404" pitchFamily="49" charset="0"/>
              <a:buChar char="o"/>
            </a:pPr>
            <a:r>
              <a:rPr kumimoji="0" lang="en-US" altLang="en-US" sz="2400" b="0" i="0" u="none" strike="noStrike" cap="none" normalizeH="0" baseline="0" dirty="0">
                <a:ln>
                  <a:noFill/>
                </a:ln>
                <a:solidFill>
                  <a:srgbClr val="000000"/>
                </a:solidFill>
                <a:effectLst/>
                <a:latin typeface="Bradley Hand ITC" panose="03070402050302030203" pitchFamily="66" charset="0"/>
                <a:cs typeface="Open Sans" panose="020B0606030504020204" pitchFamily="34" charset="0"/>
              </a:rPr>
              <a:t>The sum of the residual (deviations) of observed values of </a:t>
            </a:r>
            <a:r>
              <a:rPr kumimoji="0" lang="en-US" altLang="en-US" sz="2800" b="0" i="0" u="none" strike="noStrike" cap="none" normalizeH="0" baseline="0" dirty="0">
                <a:ln>
                  <a:noFill/>
                </a:ln>
                <a:solidFill>
                  <a:srgbClr val="000000"/>
                </a:solidFill>
                <a:effectLst/>
                <a:latin typeface="Bradley Hand ITC" panose="03070402050302030203" pitchFamily="66" charset="0"/>
                <a:cs typeface="Open Sans" panose="020B0606030504020204" pitchFamily="34" charset="0"/>
              </a:rPr>
              <a:t>Y</a:t>
            </a:r>
            <a:r>
              <a:rPr kumimoji="0" lang="en-US" altLang="en-US" sz="2400" b="0" i="0" u="none" strike="noStrike" cap="none" normalizeH="0" baseline="0" dirty="0">
                <a:ln>
                  <a:noFill/>
                </a:ln>
                <a:solidFill>
                  <a:srgbClr val="000000"/>
                </a:solidFill>
                <a:effectLst/>
                <a:latin typeface="Bradley Hand ITC" panose="03070402050302030203" pitchFamily="66" charset="0"/>
                <a:cs typeface="Open Sans" panose="020B0606030504020204" pitchFamily="34" charset="0"/>
              </a:rPr>
              <a:t> and corresponding expected (estimated) values of </a:t>
            </a:r>
            <a:r>
              <a:rPr kumimoji="0" lang="en-US" altLang="en-US" sz="2800" b="0" i="0" u="none" strike="noStrike" cap="none" normalizeH="0" baseline="0" dirty="0">
                <a:ln>
                  <a:noFill/>
                </a:ln>
                <a:solidFill>
                  <a:srgbClr val="000000"/>
                </a:solidFill>
                <a:effectLst/>
                <a:latin typeface="Bradley Hand ITC" panose="03070402050302030203" pitchFamily="66" charset="0"/>
                <a:cs typeface="Open Sans" panose="020B0606030504020204" pitchFamily="34" charset="0"/>
              </a:rPr>
              <a:t>Y</a:t>
            </a:r>
            <a:r>
              <a:rPr kumimoji="0" lang="en-US" altLang="en-US" sz="2400" b="0" i="0" u="none" strike="noStrike" cap="none" normalizeH="0" baseline="0" dirty="0">
                <a:ln>
                  <a:noFill/>
                </a:ln>
                <a:solidFill>
                  <a:srgbClr val="000000"/>
                </a:solidFill>
                <a:effectLst/>
                <a:latin typeface="Bradley Hand ITC" panose="03070402050302030203" pitchFamily="66" charset="0"/>
                <a:cs typeface="Open Sans" panose="020B0606030504020204" pitchFamily="34" charset="0"/>
              </a:rPr>
              <a:t> will be zero. </a:t>
            </a:r>
            <a:r>
              <a:rPr kumimoji="0" lang="en-US" altLang="en-US" sz="2800" b="0" i="0" u="none" strike="noStrike" cap="none" normalizeH="0" baseline="0" dirty="0">
                <a:ln>
                  <a:noFill/>
                </a:ln>
                <a:solidFill>
                  <a:srgbClr val="000000"/>
                </a:solidFill>
                <a:effectLst/>
                <a:latin typeface="Bradley Hand ITC" panose="03070402050302030203" pitchFamily="66" charset="0"/>
                <a:cs typeface="Open Sans" panose="020B0606030504020204" pitchFamily="34" charset="0"/>
              </a:rPr>
              <a:t>∑(Y–Yˆ)=0</a:t>
            </a:r>
            <a:r>
              <a:rPr kumimoji="0" lang="en-US" altLang="en-US" sz="2400" b="0" i="0" u="none" strike="noStrike" cap="none" normalizeH="0" baseline="0" dirty="0">
                <a:ln>
                  <a:noFill/>
                </a:ln>
                <a:solidFill>
                  <a:srgbClr val="000000"/>
                </a:solidFill>
                <a:effectLst/>
                <a:latin typeface="Bradley Hand ITC" panose="03070402050302030203" pitchFamily="66" charset="0"/>
                <a:cs typeface="Open Sans" panose="020B0606030504020204" pitchFamily="34" charset="0"/>
              </a:rPr>
              <a:t>.</a:t>
            </a:r>
            <a:endParaRPr lang="en-US" altLang="en-US" sz="2400" dirty="0">
              <a:solidFill>
                <a:srgbClr val="000000"/>
              </a:solidFill>
              <a:latin typeface="Bradley Hand ITC" panose="03070402050302030203" pitchFamily="66" charset="0"/>
              <a:cs typeface="Open Sans" panose="020B0606030504020204" pitchFamily="34" charset="0"/>
            </a:endParaRPr>
          </a:p>
          <a:p>
            <a:pPr marL="342900" lvl="0" indent="-342900" defTabSz="914400" eaLnBrk="0" fontAlgn="base" hangingPunct="0">
              <a:spcBef>
                <a:spcPct val="0"/>
              </a:spcBef>
              <a:spcAft>
                <a:spcPct val="0"/>
              </a:spcAft>
              <a:buClrTx/>
              <a:buSzTx/>
              <a:buFont typeface="Courier New" panose="02070309020205020404" pitchFamily="49" charset="0"/>
              <a:buChar char="o"/>
            </a:pPr>
            <a:endParaRPr lang="en-US" altLang="en-US" sz="2400" dirty="0">
              <a:latin typeface="Bradley Hand ITC" panose="03070402050302030203" pitchFamily="66" charset="0"/>
              <a:cs typeface="Open Sans" panose="020B0606030504020204" pitchFamily="34" charset="0"/>
            </a:endParaRPr>
          </a:p>
          <a:p>
            <a:pPr marL="342900" indent="-342900">
              <a:buFont typeface="Courier New" panose="02070309020205020404" pitchFamily="49" charset="0"/>
              <a:buChar char="o"/>
            </a:pPr>
            <a:r>
              <a:rPr lang="en-US" altLang="en-US" sz="2400" dirty="0">
                <a:latin typeface="Bradley Hand ITC" panose="03070402050302030203" pitchFamily="66" charset="0"/>
                <a:cs typeface="Open Sans" panose="020B0606030504020204" pitchFamily="34" charset="0"/>
              </a:rPr>
              <a:t>    The sum of the squares of the residual (deviations) of observed values of Y and corresponding expected values (Yˆ) should be at least ∑(Y–Yˆ)2.</a:t>
            </a:r>
            <a:br>
              <a:rPr lang="en-US" altLang="en-US" sz="2400" dirty="0">
                <a:latin typeface="Bradley Hand ITC" panose="03070402050302030203" pitchFamily="66" charset="0"/>
                <a:cs typeface="Open Sans" panose="020B0606030504020204" pitchFamily="34" charset="0"/>
              </a:rPr>
            </a:br>
            <a:endParaRPr lang="en-IN" sz="2400" u="sng" dirty="0">
              <a:latin typeface="Bradley Hand ITC" panose="03070402050302030203" pitchFamily="66" charset="0"/>
            </a:endParaRPr>
          </a:p>
        </p:txBody>
      </p:sp>
    </p:spTree>
    <p:extLst>
      <p:ext uri="{BB962C8B-B14F-4D97-AF65-F5344CB8AC3E}">
        <p14:creationId xmlns:p14="http://schemas.microsoft.com/office/powerpoint/2010/main" val="1200741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1000">
        <p15:prstTrans prst="fracture"/>
      </p:transition>
    </mc:Choice>
    <mc:Fallback xmlns="">
      <p:transition spd="slow" advClick="0"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 Placeholder 7">
                <a:extLst>
                  <a:ext uri="{FF2B5EF4-FFF2-40B4-BE49-F238E27FC236}">
                    <a16:creationId xmlns:a16="http://schemas.microsoft.com/office/drawing/2014/main" id="{EEEFF4C0-4059-A78E-5F3A-EA7A6B8BA495}"/>
                  </a:ext>
                </a:extLst>
              </p:cNvPr>
              <p:cNvSpPr>
                <a:spLocks noGrp="1"/>
              </p:cNvSpPr>
              <p:nvPr>
                <p:ph type="body" idx="1"/>
              </p:nvPr>
            </p:nvSpPr>
            <p:spPr>
              <a:xfrm>
                <a:off x="827693" y="796318"/>
                <a:ext cx="10805553" cy="5265363"/>
              </a:xfrm>
            </p:spPr>
            <p:txBody>
              <a:bodyPr>
                <a:normAutofit fontScale="92500" lnSpcReduction="20000"/>
              </a:bodyPr>
              <a:lstStyle/>
              <a:p>
                <a:pPr marL="457200" indent="-457200">
                  <a:buFont typeface="Wingdings" panose="05000000000000000000" pitchFamily="2" charset="2"/>
                  <a:buChar char="v"/>
                </a:pPr>
                <a:r>
                  <a:rPr lang="en-IN" sz="2800" dirty="0">
                    <a:solidFill>
                      <a:srgbClr val="FF0000"/>
                    </a:solidFill>
                    <a:effectLst>
                      <a:outerShdw blurRad="38100" dist="38100" dir="2700000" algn="tl">
                        <a:srgbClr val="000000">
                          <a:alpha val="43137"/>
                        </a:srgbClr>
                      </a:outerShdw>
                    </a:effectLst>
                    <a:latin typeface="Snap ITC" panose="04040A07060A02020202" pitchFamily="82" charset="0"/>
                  </a:rPr>
                  <a:t>  </a:t>
                </a:r>
                <a:r>
                  <a:rPr lang="en-IN" sz="2800" u="sng" dirty="0">
                    <a:solidFill>
                      <a:srgbClr val="FF0000"/>
                    </a:solidFill>
                    <a:effectLst>
                      <a:outerShdw blurRad="38100" dist="38100" dir="2700000" algn="tl">
                        <a:srgbClr val="000000">
                          <a:alpha val="43137"/>
                        </a:srgbClr>
                      </a:outerShdw>
                    </a:effectLst>
                    <a:latin typeface="Snap ITC" panose="04040A07060A02020202" pitchFamily="82" charset="0"/>
                  </a:rPr>
                  <a:t>FITTING EXPONENTIAL CURVE </a:t>
                </a:r>
                <a:r>
                  <a:rPr lang="en-IN" sz="2800" u="sng" dirty="0">
                    <a:solidFill>
                      <a:srgbClr val="FF0000"/>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a:t>↠</a:t>
                </a:r>
                <a:endParaRPr lang="en-IN" sz="2800" u="sng" dirty="0">
                  <a:solidFill>
                    <a:srgbClr val="FF0000"/>
                  </a:solidFill>
                  <a:effectLst>
                    <a:outerShdw blurRad="38100" dist="38100" dir="2700000" algn="tl">
                      <a:srgbClr val="000000">
                        <a:alpha val="43137"/>
                      </a:srgbClr>
                    </a:outerShdw>
                  </a:effectLst>
                  <a:latin typeface="Snap ITC" panose="04040A07060A02020202" pitchFamily="82" charset="0"/>
                </a:endParaRPr>
              </a:p>
              <a:p>
                <a:pPr algn="l"/>
                <a:r>
                  <a:rPr lang="en-US" sz="2100" b="1" i="0" dirty="0">
                    <a:solidFill>
                      <a:srgbClr val="222222"/>
                    </a:solidFill>
                    <a:effectLst/>
                  </a:rPr>
                  <a:t>If we have to fit an exponential curve of the form </a:t>
                </a:r>
                <a14:m>
                  <m:oMath xmlns:m="http://schemas.openxmlformats.org/officeDocument/2006/math">
                    <m:r>
                      <a:rPr lang="en-US" sz="2100" b="1" i="0" dirty="0" smtClean="0">
                        <a:solidFill>
                          <a:srgbClr val="222222"/>
                        </a:solidFill>
                        <a:effectLst/>
                        <a:latin typeface="Cambria Math" panose="02040503050406030204" pitchFamily="18" charset="0"/>
                      </a:rPr>
                      <m:t>𝑦</m:t>
                    </m:r>
                    <m:r>
                      <a:rPr lang="en-US" sz="2100" b="1" i="0" dirty="0" smtClean="0">
                        <a:solidFill>
                          <a:srgbClr val="222222"/>
                        </a:solidFill>
                        <a:effectLst/>
                        <a:latin typeface="Cambria Math" panose="02040503050406030204" pitchFamily="18" charset="0"/>
                      </a:rPr>
                      <m:t>=</m:t>
                    </m:r>
                    <m:r>
                      <a:rPr lang="en-US" sz="2100" b="1" i="0" dirty="0" smtClean="0">
                        <a:solidFill>
                          <a:srgbClr val="222222"/>
                        </a:solidFill>
                        <a:effectLst/>
                        <a:latin typeface="Cambria Math" panose="02040503050406030204" pitchFamily="18" charset="0"/>
                      </a:rPr>
                      <m:t>𝑎</m:t>
                    </m:r>
                    <m:sSup>
                      <m:sSupPr>
                        <m:ctrlPr>
                          <a:rPr lang="en-US" sz="2100" b="1" i="1" dirty="0">
                            <a:solidFill>
                              <a:srgbClr val="222222"/>
                            </a:solidFill>
                            <a:effectLst/>
                            <a:latin typeface="Cambria Math" panose="02040503050406030204" pitchFamily="18" charset="0"/>
                          </a:rPr>
                        </m:ctrlPr>
                      </m:sSupPr>
                      <m:e>
                        <m:r>
                          <a:rPr lang="en-US" sz="2100" b="1" i="0" dirty="0">
                            <a:solidFill>
                              <a:srgbClr val="222222"/>
                            </a:solidFill>
                            <a:effectLst/>
                            <a:latin typeface="Cambria Math" panose="02040503050406030204" pitchFamily="18" charset="0"/>
                          </a:rPr>
                          <m:t>𝑥</m:t>
                        </m:r>
                      </m:e>
                      <m:sup>
                        <m:r>
                          <a:rPr lang="en-US" sz="2100" b="1" i="0" dirty="0">
                            <a:solidFill>
                              <a:srgbClr val="222222"/>
                            </a:solidFill>
                            <a:effectLst/>
                            <a:latin typeface="Cambria Math" panose="02040503050406030204" pitchFamily="18" charset="0"/>
                          </a:rPr>
                          <m:t>𝑏</m:t>
                        </m:r>
                      </m:sup>
                    </m:sSup>
                  </m:oMath>
                </a14:m>
                <a:r>
                  <a:rPr lang="en-US" sz="2100" b="1" i="0" dirty="0">
                    <a:solidFill>
                      <a:srgbClr val="222222"/>
                    </a:solidFill>
                    <a:effectLst/>
                  </a:rPr>
                  <a:t>or </a:t>
                </a:r>
                <a14:m>
                  <m:oMath xmlns:m="http://schemas.openxmlformats.org/officeDocument/2006/math">
                    <m:r>
                      <a:rPr lang="en-US" sz="2100" b="1" i="0" dirty="0" smtClean="0">
                        <a:solidFill>
                          <a:srgbClr val="222222"/>
                        </a:solidFill>
                        <a:effectLst/>
                        <a:latin typeface="Cambria Math" panose="02040503050406030204" pitchFamily="18" charset="0"/>
                      </a:rPr>
                      <m:t>𝑦</m:t>
                    </m:r>
                    <m:r>
                      <a:rPr lang="en-US" sz="2100" b="1" i="0" dirty="0" smtClean="0">
                        <a:solidFill>
                          <a:srgbClr val="222222"/>
                        </a:solidFill>
                        <a:effectLst/>
                        <a:latin typeface="Cambria Math" panose="02040503050406030204" pitchFamily="18" charset="0"/>
                      </a:rPr>
                      <m:t>=</m:t>
                    </m:r>
                    <m:r>
                      <a:rPr lang="en-US" sz="2100" b="1" i="0" dirty="0" smtClean="0">
                        <a:solidFill>
                          <a:srgbClr val="222222"/>
                        </a:solidFill>
                        <a:effectLst/>
                        <a:latin typeface="Cambria Math" panose="02040503050406030204" pitchFamily="18" charset="0"/>
                      </a:rPr>
                      <m:t>𝑎</m:t>
                    </m:r>
                    <m:sSup>
                      <m:sSupPr>
                        <m:ctrlPr>
                          <a:rPr lang="en-US" sz="2100" b="1" i="1" dirty="0">
                            <a:solidFill>
                              <a:srgbClr val="222222"/>
                            </a:solidFill>
                            <a:effectLst/>
                            <a:latin typeface="Cambria Math" panose="02040503050406030204" pitchFamily="18" charset="0"/>
                          </a:rPr>
                        </m:ctrlPr>
                      </m:sSupPr>
                      <m:e>
                        <m:r>
                          <a:rPr lang="en-US" sz="2100" b="1" i="0" dirty="0">
                            <a:solidFill>
                              <a:srgbClr val="222222"/>
                            </a:solidFill>
                            <a:effectLst/>
                            <a:latin typeface="Cambria Math" panose="02040503050406030204" pitchFamily="18" charset="0"/>
                          </a:rPr>
                          <m:t>𝑏</m:t>
                        </m:r>
                      </m:e>
                      <m:sup>
                        <m:r>
                          <a:rPr lang="en-US" sz="2100" b="1" i="0" dirty="0">
                            <a:solidFill>
                              <a:srgbClr val="222222"/>
                            </a:solidFill>
                            <a:effectLst/>
                            <a:latin typeface="Cambria Math" panose="02040503050406030204" pitchFamily="18" charset="0"/>
                          </a:rPr>
                          <m:t>𝑥</m:t>
                        </m:r>
                      </m:sup>
                    </m:sSup>
                  </m:oMath>
                </a14:m>
                <a:r>
                  <a:rPr lang="en-US" sz="2100" b="1" i="0" dirty="0">
                    <a:solidFill>
                      <a:srgbClr val="222222"/>
                    </a:solidFill>
                    <a:effectLst/>
                  </a:rPr>
                  <a:t>or </a:t>
                </a:r>
                <a14:m>
                  <m:oMath xmlns:m="http://schemas.openxmlformats.org/officeDocument/2006/math">
                    <m:r>
                      <a:rPr lang="en-US" sz="2100" b="1" i="0" dirty="0" smtClean="0">
                        <a:solidFill>
                          <a:srgbClr val="222222"/>
                        </a:solidFill>
                        <a:effectLst/>
                        <a:latin typeface="Cambria Math" panose="02040503050406030204" pitchFamily="18" charset="0"/>
                      </a:rPr>
                      <m:t>𝑦</m:t>
                    </m:r>
                    <m:r>
                      <a:rPr lang="en-US" sz="2100" b="1" i="0" dirty="0" smtClean="0">
                        <a:solidFill>
                          <a:srgbClr val="222222"/>
                        </a:solidFill>
                        <a:effectLst/>
                        <a:latin typeface="Cambria Math" panose="02040503050406030204" pitchFamily="18" charset="0"/>
                      </a:rPr>
                      <m:t>=</m:t>
                    </m:r>
                    <m:r>
                      <a:rPr lang="en-US" sz="2100" b="1" i="0" dirty="0" smtClean="0">
                        <a:solidFill>
                          <a:srgbClr val="222222"/>
                        </a:solidFill>
                        <a:effectLst/>
                        <a:latin typeface="Cambria Math" panose="02040503050406030204" pitchFamily="18" charset="0"/>
                      </a:rPr>
                      <m:t>𝑎</m:t>
                    </m:r>
                    <m:sSup>
                      <m:sSupPr>
                        <m:ctrlPr>
                          <a:rPr lang="en-US" sz="2100" b="1" i="1" dirty="0">
                            <a:solidFill>
                              <a:srgbClr val="222222"/>
                            </a:solidFill>
                            <a:effectLst/>
                            <a:latin typeface="Cambria Math" panose="02040503050406030204" pitchFamily="18" charset="0"/>
                          </a:rPr>
                        </m:ctrlPr>
                      </m:sSupPr>
                      <m:e>
                        <m:r>
                          <a:rPr lang="en-US" sz="2100" b="1" i="0" dirty="0">
                            <a:solidFill>
                              <a:srgbClr val="222222"/>
                            </a:solidFill>
                            <a:effectLst/>
                            <a:latin typeface="Cambria Math" panose="02040503050406030204" pitchFamily="18" charset="0"/>
                          </a:rPr>
                          <m:t>ⅇ</m:t>
                        </m:r>
                      </m:e>
                      <m:sup>
                        <m:r>
                          <a:rPr lang="en-US" sz="2100" b="1" i="0" dirty="0">
                            <a:solidFill>
                              <a:srgbClr val="222222"/>
                            </a:solidFill>
                            <a:effectLst/>
                            <a:latin typeface="Cambria Math" panose="02040503050406030204" pitchFamily="18" charset="0"/>
                          </a:rPr>
                          <m:t>𝑥</m:t>
                        </m:r>
                      </m:sup>
                    </m:sSup>
                  </m:oMath>
                </a14:m>
                <a:r>
                  <a:rPr lang="en-US" sz="2100" b="1" i="0" dirty="0">
                    <a:solidFill>
                      <a:srgbClr val="222222"/>
                    </a:solidFill>
                    <a:effectLst/>
                  </a:rPr>
                  <a:t>, we take logarithm of both sides. Then the given exponential equation transforms into a linear </a:t>
                </a:r>
                <a:r>
                  <a:rPr lang="en-US" sz="2100" b="1" dirty="0">
                    <a:solidFill>
                      <a:srgbClr val="222222"/>
                    </a:solidFill>
                  </a:rPr>
                  <a:t>e</a:t>
                </a:r>
                <a:r>
                  <a:rPr lang="en-US" sz="2100" b="1" i="0" dirty="0">
                    <a:solidFill>
                      <a:srgbClr val="222222"/>
                    </a:solidFill>
                    <a:effectLst/>
                  </a:rPr>
                  <a:t>quation. We then use the above technique</a:t>
                </a:r>
              </a:p>
              <a:p>
                <a:pPr algn="l"/>
                <a:r>
                  <a:rPr lang="en-US" sz="2100" b="1" i="0" dirty="0">
                    <a:solidFill>
                      <a:srgbClr val="222222"/>
                    </a:solidFill>
                    <a:effectLst/>
                  </a:rPr>
                  <a:t>Suppose the law as </a:t>
                </a:r>
                <a14:m>
                  <m:oMath xmlns:m="http://schemas.openxmlformats.org/officeDocument/2006/math">
                    <m:r>
                      <a:rPr lang="en-US" sz="2100" b="1" i="0" dirty="0" smtClean="0">
                        <a:solidFill>
                          <a:srgbClr val="222222"/>
                        </a:solidFill>
                        <a:effectLst/>
                        <a:latin typeface="Cambria Math" panose="02040503050406030204" pitchFamily="18" charset="0"/>
                      </a:rPr>
                      <m:t>𝑦</m:t>
                    </m:r>
                    <m:r>
                      <a:rPr lang="en-US" sz="2100" b="1" i="0" dirty="0" smtClean="0">
                        <a:solidFill>
                          <a:srgbClr val="222222"/>
                        </a:solidFill>
                        <a:effectLst/>
                        <a:latin typeface="Cambria Math" panose="02040503050406030204" pitchFamily="18" charset="0"/>
                      </a:rPr>
                      <m:t>=</m:t>
                    </m:r>
                    <m:r>
                      <a:rPr lang="en-US" sz="2100" b="1" i="0" dirty="0" smtClean="0">
                        <a:solidFill>
                          <a:srgbClr val="222222"/>
                        </a:solidFill>
                        <a:effectLst/>
                        <a:latin typeface="Cambria Math" panose="02040503050406030204" pitchFamily="18" charset="0"/>
                      </a:rPr>
                      <m:t>𝑎</m:t>
                    </m:r>
                    <m:sSup>
                      <m:sSupPr>
                        <m:ctrlPr>
                          <a:rPr lang="en-US" sz="2100" b="1" i="1" dirty="0">
                            <a:solidFill>
                              <a:srgbClr val="222222"/>
                            </a:solidFill>
                            <a:effectLst/>
                            <a:latin typeface="Cambria Math" panose="02040503050406030204" pitchFamily="18" charset="0"/>
                          </a:rPr>
                        </m:ctrlPr>
                      </m:sSupPr>
                      <m:e>
                        <m:r>
                          <a:rPr lang="en-US" sz="2100" b="1" i="0" dirty="0">
                            <a:solidFill>
                              <a:srgbClr val="222222"/>
                            </a:solidFill>
                            <a:effectLst/>
                            <a:latin typeface="Cambria Math" panose="02040503050406030204" pitchFamily="18" charset="0"/>
                          </a:rPr>
                          <m:t>𝑏</m:t>
                        </m:r>
                      </m:e>
                      <m:sup>
                        <m:r>
                          <a:rPr lang="en-US" sz="2100" b="1" i="0" dirty="0">
                            <a:solidFill>
                              <a:srgbClr val="222222"/>
                            </a:solidFill>
                            <a:effectLst/>
                            <a:latin typeface="Cambria Math" panose="02040503050406030204" pitchFamily="18" charset="0"/>
                          </a:rPr>
                          <m:t>𝑥</m:t>
                        </m:r>
                      </m:sup>
                    </m:sSup>
                  </m:oMath>
                </a14:m>
                <a:endParaRPr lang="en-US" sz="2100" b="1" i="0" dirty="0">
                  <a:solidFill>
                    <a:srgbClr val="222222"/>
                  </a:solidFill>
                  <a:effectLst/>
                </a:endParaRPr>
              </a:p>
              <a:p>
                <a:pPr algn="l"/>
                <a:r>
                  <a:rPr lang="en-US" sz="2100" b="1" i="0" dirty="0">
                    <a:solidFill>
                      <a:srgbClr val="222222"/>
                    </a:solidFill>
                    <a:effectLst/>
                  </a:rPr>
                  <a:t>Taking logarithm of both sides to the base 10, we get</a:t>
                </a:r>
              </a:p>
              <a:p>
                <a:pPr algn="l"/>
                <a:r>
                  <a:rPr lang="en-US" sz="2100" b="1" dirty="0">
                    <a:solidFill>
                      <a:srgbClr val="222222"/>
                    </a:solidFill>
                    <a:effectLst/>
                  </a:rPr>
                  <a:t> </a:t>
                </a:r>
                <a14:m>
                  <m:oMath xmlns:m="http://schemas.openxmlformats.org/officeDocument/2006/math">
                    <m:func>
                      <m:funcPr>
                        <m:ctrlPr>
                          <a:rPr lang="en-US" sz="2100" b="1" i="1" dirty="0" smtClean="0">
                            <a:solidFill>
                              <a:srgbClr val="222222"/>
                            </a:solidFill>
                            <a:effectLst/>
                            <a:latin typeface="Cambria Math" panose="02040503050406030204" pitchFamily="18" charset="0"/>
                          </a:rPr>
                        </m:ctrlPr>
                      </m:funcPr>
                      <m:fName>
                        <m:sSub>
                          <m:sSubPr>
                            <m:ctrlPr>
                              <a:rPr lang="en-US" sz="2100" b="1" i="1" dirty="0">
                                <a:solidFill>
                                  <a:srgbClr val="222222"/>
                                </a:solidFill>
                                <a:effectLst/>
                                <a:latin typeface="Cambria Math" panose="02040503050406030204" pitchFamily="18" charset="0"/>
                              </a:rPr>
                            </m:ctrlPr>
                          </m:sSubPr>
                          <m:e>
                            <m:r>
                              <m:rPr>
                                <m:sty m:val="p"/>
                              </m:rPr>
                              <a:rPr lang="en-US" sz="2100" b="1" i="0" dirty="0">
                                <a:solidFill>
                                  <a:srgbClr val="222222"/>
                                </a:solidFill>
                                <a:effectLst/>
                                <a:latin typeface="Cambria Math" panose="02040503050406030204" pitchFamily="18" charset="0"/>
                              </a:rPr>
                              <m:t>log</m:t>
                            </m:r>
                          </m:e>
                          <m:sub>
                            <m:r>
                              <a:rPr lang="en-US" sz="2100" b="1" i="0" dirty="0">
                                <a:solidFill>
                                  <a:srgbClr val="222222"/>
                                </a:solidFill>
                                <a:effectLst/>
                                <a:latin typeface="Cambria Math" panose="02040503050406030204" pitchFamily="18" charset="0"/>
                              </a:rPr>
                              <m:t>10</m:t>
                            </m:r>
                          </m:sub>
                        </m:sSub>
                      </m:fName>
                      <m:e>
                        <m:r>
                          <a:rPr lang="en-US" sz="2100" b="1" i="0" dirty="0">
                            <a:solidFill>
                              <a:srgbClr val="222222"/>
                            </a:solidFill>
                            <a:effectLst/>
                            <a:latin typeface="Cambria Math" panose="02040503050406030204" pitchFamily="18" charset="0"/>
                          </a:rPr>
                          <m:t>𝑦</m:t>
                        </m:r>
                      </m:e>
                    </m:func>
                    <m:r>
                      <a:rPr lang="en-US" sz="2100" b="1" i="0" dirty="0">
                        <a:solidFill>
                          <a:srgbClr val="222222"/>
                        </a:solidFill>
                        <a:effectLst/>
                        <a:latin typeface="Cambria Math" panose="02040503050406030204" pitchFamily="18" charset="0"/>
                      </a:rPr>
                      <m:t>=</m:t>
                    </m:r>
                    <m:func>
                      <m:funcPr>
                        <m:ctrlPr>
                          <a:rPr lang="en-US" sz="2100" b="1" i="1" dirty="0">
                            <a:solidFill>
                              <a:srgbClr val="222222"/>
                            </a:solidFill>
                            <a:effectLst/>
                            <a:latin typeface="Cambria Math" panose="02040503050406030204" pitchFamily="18" charset="0"/>
                          </a:rPr>
                        </m:ctrlPr>
                      </m:funcPr>
                      <m:fName>
                        <m:sSub>
                          <m:sSubPr>
                            <m:ctrlPr>
                              <a:rPr lang="en-US" sz="2100" b="1" i="1" dirty="0">
                                <a:solidFill>
                                  <a:srgbClr val="222222"/>
                                </a:solidFill>
                                <a:effectLst/>
                                <a:latin typeface="Cambria Math" panose="02040503050406030204" pitchFamily="18" charset="0"/>
                              </a:rPr>
                            </m:ctrlPr>
                          </m:sSubPr>
                          <m:e>
                            <m:r>
                              <m:rPr>
                                <m:sty m:val="p"/>
                              </m:rPr>
                              <a:rPr lang="en-US" sz="2100" b="1" i="0" dirty="0">
                                <a:solidFill>
                                  <a:srgbClr val="222222"/>
                                </a:solidFill>
                                <a:effectLst/>
                                <a:latin typeface="Cambria Math" panose="02040503050406030204" pitchFamily="18" charset="0"/>
                              </a:rPr>
                              <m:t>log</m:t>
                            </m:r>
                          </m:e>
                          <m:sub>
                            <m:sSup>
                              <m:sSupPr>
                                <m:ctrlPr>
                                  <a:rPr lang="en-US" sz="2100" b="1" i="1" dirty="0">
                                    <a:solidFill>
                                      <a:srgbClr val="222222"/>
                                    </a:solidFill>
                                    <a:effectLst/>
                                    <a:latin typeface="Cambria Math" panose="02040503050406030204" pitchFamily="18" charset="0"/>
                                  </a:rPr>
                                </m:ctrlPr>
                              </m:sSupPr>
                              <m:e>
                                <m:r>
                                  <a:rPr lang="en-US" sz="2100" b="1" i="0" dirty="0">
                                    <a:solidFill>
                                      <a:srgbClr val="222222"/>
                                    </a:solidFill>
                                    <a:effectLst/>
                                    <a:latin typeface="Cambria Math" panose="02040503050406030204" pitchFamily="18" charset="0"/>
                                  </a:rPr>
                                  <m:t>10</m:t>
                                </m:r>
                              </m:e>
                              <m:sup>
                                <m:r>
                                  <a:rPr lang="en-US" sz="2100" b="1" i="0" dirty="0">
                                    <a:solidFill>
                                      <a:srgbClr val="222222"/>
                                    </a:solidFill>
                                    <a:effectLst/>
                                    <a:latin typeface="Cambria Math" panose="02040503050406030204" pitchFamily="18" charset="0"/>
                                  </a:rPr>
                                  <m:t>𝑎</m:t>
                                </m:r>
                              </m:sup>
                            </m:sSup>
                          </m:sub>
                        </m:sSub>
                      </m:fName>
                      <m:e>
                        <m:r>
                          <a:rPr lang="en-US" sz="2100" b="1" i="0" dirty="0">
                            <a:solidFill>
                              <a:srgbClr val="222222"/>
                            </a:solidFill>
                            <a:effectLst/>
                            <a:latin typeface="Cambria Math" panose="02040503050406030204" pitchFamily="18" charset="0"/>
                          </a:rPr>
                          <m:t>+</m:t>
                        </m:r>
                        <m:r>
                          <a:rPr lang="en-US" sz="2100" b="1" i="0" dirty="0">
                            <a:solidFill>
                              <a:srgbClr val="222222"/>
                            </a:solidFill>
                            <a:effectLst/>
                            <a:latin typeface="Cambria Math" panose="02040503050406030204" pitchFamily="18" charset="0"/>
                          </a:rPr>
                          <m:t>𝑥</m:t>
                        </m:r>
                      </m:e>
                    </m:func>
                    <m:func>
                      <m:funcPr>
                        <m:ctrlPr>
                          <a:rPr lang="en-US" sz="2100" b="1" i="1" dirty="0">
                            <a:solidFill>
                              <a:srgbClr val="222222"/>
                            </a:solidFill>
                            <a:effectLst/>
                            <a:latin typeface="Cambria Math" panose="02040503050406030204" pitchFamily="18" charset="0"/>
                          </a:rPr>
                        </m:ctrlPr>
                      </m:funcPr>
                      <m:fName>
                        <m:sSub>
                          <m:sSubPr>
                            <m:ctrlPr>
                              <a:rPr lang="en-US" sz="2100" b="1" i="1" dirty="0">
                                <a:solidFill>
                                  <a:srgbClr val="222222"/>
                                </a:solidFill>
                                <a:effectLst/>
                                <a:latin typeface="Cambria Math" panose="02040503050406030204" pitchFamily="18" charset="0"/>
                              </a:rPr>
                            </m:ctrlPr>
                          </m:sSubPr>
                          <m:e>
                            <m:r>
                              <m:rPr>
                                <m:sty m:val="p"/>
                              </m:rPr>
                              <a:rPr lang="en-US" sz="2100" b="1" i="0" dirty="0">
                                <a:solidFill>
                                  <a:srgbClr val="222222"/>
                                </a:solidFill>
                                <a:effectLst/>
                                <a:latin typeface="Cambria Math" panose="02040503050406030204" pitchFamily="18" charset="0"/>
                              </a:rPr>
                              <m:t>log</m:t>
                            </m:r>
                          </m:e>
                          <m:sub>
                            <m:r>
                              <a:rPr lang="en-US" sz="2100" b="1" i="0" dirty="0">
                                <a:solidFill>
                                  <a:srgbClr val="222222"/>
                                </a:solidFill>
                                <a:effectLst/>
                                <a:latin typeface="Cambria Math" panose="02040503050406030204" pitchFamily="18" charset="0"/>
                              </a:rPr>
                              <m:t>10</m:t>
                            </m:r>
                          </m:sub>
                        </m:sSub>
                      </m:fName>
                      <m:e>
                        <m:r>
                          <a:rPr lang="en-US" sz="2100" b="1" i="0" dirty="0">
                            <a:solidFill>
                              <a:srgbClr val="222222"/>
                            </a:solidFill>
                            <a:effectLst/>
                            <a:latin typeface="Cambria Math" panose="02040503050406030204" pitchFamily="18" charset="0"/>
                          </a:rPr>
                          <m:t>𝑏</m:t>
                        </m:r>
                      </m:e>
                    </m:func>
                  </m:oMath>
                </a14:m>
                <a:endParaRPr lang="en-US" sz="2100" b="1" i="0" dirty="0">
                  <a:solidFill>
                    <a:srgbClr val="222222"/>
                  </a:solidFill>
                  <a:effectLst/>
                  <a:latin typeface="Garamond" panose="02020404030301010803" pitchFamily="18" charset="0"/>
                </a:endParaRPr>
              </a:p>
              <a:p>
                <a:pPr algn="l"/>
                <a:r>
                  <a:rPr lang="en-US" sz="2100" b="1" i="0" dirty="0">
                    <a:solidFill>
                      <a:srgbClr val="222222"/>
                    </a:solidFill>
                    <a:effectLst/>
                  </a:rPr>
                  <a:t>Putting log 10 y=Y, log10 a =A, x=X, log 10 b = B, we get </a:t>
                </a:r>
              </a:p>
              <a:p>
                <a:pPr algn="l"/>
                <a:r>
                  <a:rPr lang="en-US" sz="2100" b="1" i="0" dirty="0">
                    <a:solidFill>
                      <a:srgbClr val="222222"/>
                    </a:solidFill>
                    <a:effectLst/>
                  </a:rPr>
                  <a:t>      Y = A + BX</a:t>
                </a:r>
              </a:p>
              <a:p>
                <a:pPr algn="l"/>
                <a:r>
                  <a:rPr lang="en-US" sz="2100" b="1" i="0" dirty="0">
                    <a:solidFill>
                      <a:srgbClr val="222222"/>
                    </a:solidFill>
                    <a:effectLst/>
                  </a:rPr>
                  <a:t>This is, a linear equation in X and Y and we can obtain the constants A and B . </a:t>
                </a:r>
                <a:r>
                  <a:rPr lang="en-US" sz="2100" b="1" dirty="0">
                    <a:solidFill>
                      <a:srgbClr val="222222"/>
                    </a:solidFill>
                  </a:rPr>
                  <a:t>A</a:t>
                </a:r>
                <a:r>
                  <a:rPr lang="en-US" sz="2100" b="1" i="0" dirty="0">
                    <a:solidFill>
                      <a:srgbClr val="222222"/>
                    </a:solidFill>
                    <a:effectLst/>
                  </a:rPr>
                  <a:t>nd resubstituting for A and B, we can obtain the equation </a:t>
                </a:r>
                <a14:m>
                  <m:oMath xmlns:m="http://schemas.openxmlformats.org/officeDocument/2006/math">
                    <m:r>
                      <a:rPr lang="en-US" sz="2100" b="1" i="0" dirty="0" smtClean="0">
                        <a:solidFill>
                          <a:srgbClr val="222222"/>
                        </a:solidFill>
                        <a:effectLst/>
                        <a:latin typeface="Cambria Math" panose="02040503050406030204" pitchFamily="18" charset="0"/>
                      </a:rPr>
                      <m:t>𝑦</m:t>
                    </m:r>
                    <m:r>
                      <a:rPr lang="en-US" sz="2100" b="1" i="0" dirty="0" smtClean="0">
                        <a:solidFill>
                          <a:srgbClr val="222222"/>
                        </a:solidFill>
                        <a:effectLst/>
                        <a:latin typeface="Cambria Math" panose="02040503050406030204" pitchFamily="18" charset="0"/>
                      </a:rPr>
                      <m:t>=</m:t>
                    </m:r>
                    <m:r>
                      <a:rPr lang="en-US" sz="2100" b="1" i="0" dirty="0" smtClean="0">
                        <a:solidFill>
                          <a:srgbClr val="222222"/>
                        </a:solidFill>
                        <a:effectLst/>
                        <a:latin typeface="Cambria Math" panose="02040503050406030204" pitchFamily="18" charset="0"/>
                      </a:rPr>
                      <m:t>𝑎</m:t>
                    </m:r>
                    <m:sSup>
                      <m:sSupPr>
                        <m:ctrlPr>
                          <a:rPr lang="en-US" sz="2100" b="1" i="1" dirty="0">
                            <a:solidFill>
                              <a:srgbClr val="222222"/>
                            </a:solidFill>
                            <a:effectLst/>
                            <a:latin typeface="Cambria Math" panose="02040503050406030204" pitchFamily="18" charset="0"/>
                          </a:rPr>
                        </m:ctrlPr>
                      </m:sSupPr>
                      <m:e>
                        <m:r>
                          <a:rPr lang="en-US" sz="2100" b="1" i="0" dirty="0">
                            <a:solidFill>
                              <a:srgbClr val="222222"/>
                            </a:solidFill>
                            <a:effectLst/>
                            <a:latin typeface="Cambria Math" panose="02040503050406030204" pitchFamily="18" charset="0"/>
                          </a:rPr>
                          <m:t>𝑏</m:t>
                        </m:r>
                      </m:e>
                      <m:sup>
                        <m:r>
                          <a:rPr lang="en-US" sz="2100" b="1" i="0" dirty="0">
                            <a:solidFill>
                              <a:srgbClr val="222222"/>
                            </a:solidFill>
                            <a:effectLst/>
                            <a:latin typeface="Cambria Math" panose="02040503050406030204" pitchFamily="18" charset="0"/>
                          </a:rPr>
                          <m:t>𝑥</m:t>
                        </m:r>
                      </m:sup>
                    </m:sSup>
                  </m:oMath>
                </a14:m>
                <a:r>
                  <a:rPr lang="en-US" sz="2100" b="1" i="0" dirty="0">
                    <a:solidFill>
                      <a:srgbClr val="222222"/>
                    </a:solidFill>
                    <a:effectLst/>
                  </a:rPr>
                  <a:t>.</a:t>
                </a:r>
              </a:p>
              <a:p>
                <a:pPr algn="l"/>
                <a:r>
                  <a:rPr lang="en-US" sz="2100" b="1" i="0" dirty="0">
                    <a:solidFill>
                      <a:srgbClr val="222222"/>
                    </a:solidFill>
                    <a:effectLst/>
                  </a:rPr>
                  <a:t>If the law is </a:t>
                </a:r>
                <a14:m>
                  <m:oMath xmlns:m="http://schemas.openxmlformats.org/officeDocument/2006/math">
                    <m:r>
                      <a:rPr lang="en-US" sz="2100" b="1" i="0" dirty="0" smtClean="0">
                        <a:solidFill>
                          <a:srgbClr val="222222"/>
                        </a:solidFill>
                        <a:effectLst/>
                        <a:latin typeface="Cambria Math" panose="02040503050406030204" pitchFamily="18" charset="0"/>
                      </a:rPr>
                      <m:t>𝑦</m:t>
                    </m:r>
                    <m:r>
                      <a:rPr lang="en-US" sz="2100" b="1" i="0" dirty="0" smtClean="0">
                        <a:solidFill>
                          <a:srgbClr val="222222"/>
                        </a:solidFill>
                        <a:effectLst/>
                        <a:latin typeface="Cambria Math" panose="02040503050406030204" pitchFamily="18" charset="0"/>
                      </a:rPr>
                      <m:t>=</m:t>
                    </m:r>
                    <m:r>
                      <a:rPr lang="en-US" sz="2100" b="1" i="0" dirty="0" smtClean="0">
                        <a:solidFill>
                          <a:srgbClr val="222222"/>
                        </a:solidFill>
                        <a:effectLst/>
                        <a:latin typeface="Cambria Math" panose="02040503050406030204" pitchFamily="18" charset="0"/>
                      </a:rPr>
                      <m:t>𝑎</m:t>
                    </m:r>
                    <m:sSup>
                      <m:sSupPr>
                        <m:ctrlPr>
                          <a:rPr lang="en-US" sz="2100" b="1" i="1" dirty="0">
                            <a:solidFill>
                              <a:srgbClr val="222222"/>
                            </a:solidFill>
                            <a:effectLst/>
                            <a:latin typeface="Cambria Math" panose="02040503050406030204" pitchFamily="18" charset="0"/>
                          </a:rPr>
                        </m:ctrlPr>
                      </m:sSupPr>
                      <m:e>
                        <m:r>
                          <a:rPr lang="en-US" sz="2100" b="1" i="0" dirty="0">
                            <a:solidFill>
                              <a:srgbClr val="222222"/>
                            </a:solidFill>
                            <a:effectLst/>
                            <a:latin typeface="Cambria Math" panose="02040503050406030204" pitchFamily="18" charset="0"/>
                          </a:rPr>
                          <m:t>𝑥</m:t>
                        </m:r>
                      </m:e>
                      <m:sup>
                        <m:r>
                          <a:rPr lang="en-US" sz="2100" b="1" i="0" dirty="0">
                            <a:solidFill>
                              <a:srgbClr val="222222"/>
                            </a:solidFill>
                            <a:effectLst/>
                            <a:latin typeface="Cambria Math" panose="02040503050406030204" pitchFamily="18" charset="0"/>
                          </a:rPr>
                          <m:t>𝑏</m:t>
                        </m:r>
                      </m:sup>
                    </m:sSup>
                  </m:oMath>
                </a14:m>
                <a:r>
                  <a:rPr lang="en-US" sz="2100" b="1" i="0" dirty="0">
                    <a:solidFill>
                      <a:srgbClr val="222222"/>
                    </a:solidFill>
                    <a:effectLst/>
                  </a:rPr>
                  <a:t>taking logarithm of both sides, we get </a:t>
                </a:r>
              </a:p>
              <a:p>
                <a:pPr algn="l"/>
                <a:r>
                  <a:rPr lang="en-US" sz="2100" b="1" i="0" dirty="0">
                    <a:solidFill>
                      <a:srgbClr val="222222"/>
                    </a:solidFill>
                    <a:effectLst/>
                  </a:rPr>
                  <a:t>log y = log a + b log x.</a:t>
                </a:r>
              </a:p>
              <a:p>
                <a:pPr algn="l"/>
                <a:r>
                  <a:rPr lang="en-US" sz="2100" b="1" i="0" dirty="0">
                    <a:solidFill>
                      <a:srgbClr val="222222"/>
                    </a:solidFill>
                    <a:effectLst/>
                  </a:rPr>
                  <a:t>Putting log y = Y, log a = A, b = B and log x = X, we get</a:t>
                </a:r>
              </a:p>
              <a:p>
                <a:pPr algn="l"/>
                <a:r>
                  <a:rPr lang="en-US" sz="2100" b="1" i="0" dirty="0">
                    <a:solidFill>
                      <a:srgbClr val="222222"/>
                    </a:solidFill>
                    <a:effectLst/>
                  </a:rPr>
                  <a:t>Y = A + BX.</a:t>
                </a:r>
              </a:p>
              <a:p>
                <a:endParaRPr lang="en-IN" sz="2800" u="sng" dirty="0">
                  <a:solidFill>
                    <a:srgbClr val="FF0000"/>
                  </a:solidFill>
                  <a:latin typeface="Snap ITC" panose="04040A07060A02020202" pitchFamily="82" charset="0"/>
                </a:endParaRPr>
              </a:p>
            </p:txBody>
          </p:sp>
        </mc:Choice>
        <mc:Fallback xmlns="">
          <p:sp>
            <p:nvSpPr>
              <p:cNvPr id="8" name="Text Placeholder 7">
                <a:extLst>
                  <a:ext uri="{FF2B5EF4-FFF2-40B4-BE49-F238E27FC236}">
                    <a16:creationId xmlns:a16="http://schemas.microsoft.com/office/drawing/2014/main" id="{EEEFF4C0-4059-A78E-5F3A-EA7A6B8BA495}"/>
                  </a:ext>
                </a:extLst>
              </p:cNvPr>
              <p:cNvSpPr>
                <a:spLocks noGrp="1" noRot="1" noChangeAspect="1" noMove="1" noResize="1" noEditPoints="1" noAdjustHandles="1" noChangeArrowheads="1" noChangeShapeType="1" noTextEdit="1"/>
              </p:cNvSpPr>
              <p:nvPr>
                <p:ph type="body" idx="1"/>
              </p:nvPr>
            </p:nvSpPr>
            <p:spPr>
              <a:xfrm>
                <a:off x="827693" y="796318"/>
                <a:ext cx="10805553" cy="5265363"/>
              </a:xfrm>
              <a:blipFill>
                <a:blip r:embed="rId2"/>
                <a:stretch>
                  <a:fillRect l="-1185" t="-3360" r="-564"/>
                </a:stretch>
              </a:blipFill>
            </p:spPr>
            <p:txBody>
              <a:bodyPr/>
              <a:lstStyle/>
              <a:p>
                <a:r>
                  <a:rPr lang="en-IN">
                    <a:noFill/>
                  </a:rPr>
                  <a:t> </a:t>
                </a:r>
              </a:p>
            </p:txBody>
          </p:sp>
        </mc:Fallback>
      </mc:AlternateContent>
    </p:spTree>
    <p:extLst>
      <p:ext uri="{BB962C8B-B14F-4D97-AF65-F5344CB8AC3E}">
        <p14:creationId xmlns:p14="http://schemas.microsoft.com/office/powerpoint/2010/main" val="473839080"/>
      </p:ext>
    </p:extLst>
  </p:cSld>
  <p:clrMapOvr>
    <a:masterClrMapping/>
  </p:clrMapOvr>
  <mc:AlternateContent xmlns:mc="http://schemas.openxmlformats.org/markup-compatibility/2006" xmlns:p14="http://schemas.microsoft.com/office/powerpoint/2010/main">
    <mc:Choice Requires="p14">
      <p:transition spd="slow" p14:dur="800" advClick="0" advTm="1000">
        <p14:flythrough/>
      </p:transition>
    </mc:Choice>
    <mc:Fallback xmlns="">
      <p:transition spd="slow" advClick="0" advTm="1000">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SHREYA PPT</Template>
  <TotalTime>569</TotalTime>
  <Words>1569</Words>
  <Application>Microsoft Office PowerPoint</Application>
  <PresentationFormat>Widescreen</PresentationFormat>
  <Paragraphs>245</Paragraphs>
  <Slides>21</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21</vt:i4>
      </vt:variant>
    </vt:vector>
  </HeadingPairs>
  <TitlesOfParts>
    <vt:vector size="42" baseType="lpstr">
      <vt:lpstr>Algerian</vt:lpstr>
      <vt:lpstr>Arial</vt:lpstr>
      <vt:lpstr>Arial Black</vt:lpstr>
      <vt:lpstr>Arial Rounded MT Bold</vt:lpstr>
      <vt:lpstr>Bahnschrift SemiBold</vt:lpstr>
      <vt:lpstr>Bahnschrift SemiBold Condensed</vt:lpstr>
      <vt:lpstr>Bodoni MT Black</vt:lpstr>
      <vt:lpstr>Bradley Hand ITC</vt:lpstr>
      <vt:lpstr>Cambria Math</vt:lpstr>
      <vt:lpstr>Comic Sans MS</vt:lpstr>
      <vt:lpstr>Courier New</vt:lpstr>
      <vt:lpstr>Franklin Gothic Demi</vt:lpstr>
      <vt:lpstr>Franklin Gothic Demi Cond</vt:lpstr>
      <vt:lpstr>Franklin Gothic Heavy</vt:lpstr>
      <vt:lpstr>Garamond</vt:lpstr>
      <vt:lpstr>Lucida Handwriting</vt:lpstr>
      <vt:lpstr>Open Sans</vt:lpstr>
      <vt:lpstr>Roboto</vt:lpstr>
      <vt:lpstr>Snap ITC</vt:lpstr>
      <vt:lpstr>Wingdings</vt:lpstr>
      <vt:lpstr>Organic</vt:lpstr>
      <vt:lpstr>                            </vt:lpstr>
      <vt:lpstr>PowerPoint Presentation</vt:lpstr>
      <vt:lpstr>EM-III PROJECT  ON FITTING OF EXPONENTIAL CURVE : </vt:lpstr>
      <vt:lpstr>PowerPoint Presentation</vt:lpstr>
      <vt:lpstr>PowerPoint Presentation</vt:lpstr>
      <vt:lpstr> DEFINITION: </vt:lpstr>
      <vt:lpstr> INTRODUCTION:</vt:lpstr>
      <vt:lpstr>PowerPoint Presentation</vt:lpstr>
      <vt:lpstr>PowerPoint Presentation</vt:lpstr>
      <vt:lpstr>PowerPoint Presentation</vt:lpstr>
      <vt:lpstr>CALCULATING ∑X , ∑Y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Mohite</dc:creator>
  <cp:lastModifiedBy>Yash Mohite</cp:lastModifiedBy>
  <cp:revision>3</cp:revision>
  <dcterms:created xsi:type="dcterms:W3CDTF">2022-08-21T05:26:15Z</dcterms:created>
  <dcterms:modified xsi:type="dcterms:W3CDTF">2022-10-02T12:37:04Z</dcterms:modified>
</cp:coreProperties>
</file>