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1"/>
  </p:sldMasterIdLst>
  <p:sldIdLst>
    <p:sldId id="256" r:id="rId2"/>
    <p:sldId id="259" r:id="rId3"/>
    <p:sldId id="293" r:id="rId4"/>
    <p:sldId id="261" r:id="rId5"/>
    <p:sldId id="260" r:id="rId6"/>
    <p:sldId id="272" r:id="rId7"/>
    <p:sldId id="264" r:id="rId8"/>
    <p:sldId id="265" r:id="rId9"/>
    <p:sldId id="267" r:id="rId10"/>
    <p:sldId id="268" r:id="rId11"/>
    <p:sldId id="289" r:id="rId12"/>
    <p:sldId id="290" r:id="rId13"/>
    <p:sldId id="291" r:id="rId14"/>
    <p:sldId id="292" r:id="rId15"/>
    <p:sldId id="283" r:id="rId16"/>
    <p:sldId id="284" r:id="rId17"/>
    <p:sldId id="285" r:id="rId18"/>
    <p:sldId id="287" r:id="rId19"/>
    <p:sldId id="288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99FFCC"/>
    <a:srgbClr val="CC3399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206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h Mohite" userId="4578a2af2b69dab0" providerId="LiveId" clId="{DC654F78-6DEA-413B-B2D0-963EBF9B5DD9}"/>
    <pc:docChg chg="undo custSel addSld delSld modSld sldOrd">
      <pc:chgData name="Yash Mohite" userId="4578a2af2b69dab0" providerId="LiveId" clId="{DC654F78-6DEA-413B-B2D0-963EBF9B5DD9}" dt="2022-09-08T15:38:08.306" v="690"/>
      <pc:docMkLst>
        <pc:docMk/>
      </pc:docMkLst>
      <pc:sldChg chg="addSp delSp modSp mod modClrScheme chgLayout">
        <pc:chgData name="Yash Mohite" userId="4578a2af2b69dab0" providerId="LiveId" clId="{DC654F78-6DEA-413B-B2D0-963EBF9B5DD9}" dt="2022-09-08T15:21:28.583" v="381" actId="12"/>
        <pc:sldMkLst>
          <pc:docMk/>
          <pc:sldMk cId="1604513068" sldId="256"/>
        </pc:sldMkLst>
        <pc:spChg chg="add del mod ord">
          <ac:chgData name="Yash Mohite" userId="4578a2af2b69dab0" providerId="LiveId" clId="{DC654F78-6DEA-413B-B2D0-963EBF9B5DD9}" dt="2022-09-08T14:51:44.380" v="5" actId="700"/>
          <ac:spMkLst>
            <pc:docMk/>
            <pc:sldMk cId="1604513068" sldId="256"/>
            <ac:spMk id="2" creationId="{55B9A396-9CB1-B609-5FD8-97D66A518C35}"/>
          </ac:spMkLst>
        </pc:spChg>
        <pc:spChg chg="add del mod ord">
          <ac:chgData name="Yash Mohite" userId="4578a2af2b69dab0" providerId="LiveId" clId="{DC654F78-6DEA-413B-B2D0-963EBF9B5DD9}" dt="2022-09-08T14:51:44.380" v="5" actId="700"/>
          <ac:spMkLst>
            <pc:docMk/>
            <pc:sldMk cId="1604513068" sldId="256"/>
            <ac:spMk id="3" creationId="{D280FF9A-C70D-AC71-0B77-85F84281607C}"/>
          </ac:spMkLst>
        </pc:spChg>
        <pc:spChg chg="del mod ord">
          <ac:chgData name="Yash Mohite" userId="4578a2af2b69dab0" providerId="LiveId" clId="{DC654F78-6DEA-413B-B2D0-963EBF9B5DD9}" dt="2022-09-08T14:51:23.620" v="0" actId="700"/>
          <ac:spMkLst>
            <pc:docMk/>
            <pc:sldMk cId="1604513068" sldId="256"/>
            <ac:spMk id="4" creationId="{6C70DF7B-4101-4804-70D6-5A4110E59E14}"/>
          </ac:spMkLst>
        </pc:spChg>
        <pc:spChg chg="del mod ord">
          <ac:chgData name="Yash Mohite" userId="4578a2af2b69dab0" providerId="LiveId" clId="{DC654F78-6DEA-413B-B2D0-963EBF9B5DD9}" dt="2022-09-08T14:51:23.620" v="0" actId="700"/>
          <ac:spMkLst>
            <pc:docMk/>
            <pc:sldMk cId="1604513068" sldId="256"/>
            <ac:spMk id="5" creationId="{5FA6B64E-7C9F-8525-F058-F6FF61A611C6}"/>
          </ac:spMkLst>
        </pc:spChg>
        <pc:spChg chg="add del mod ord">
          <ac:chgData name="Yash Mohite" userId="4578a2af2b69dab0" providerId="LiveId" clId="{DC654F78-6DEA-413B-B2D0-963EBF9B5DD9}" dt="2022-09-08T14:51:49.770" v="6" actId="700"/>
          <ac:spMkLst>
            <pc:docMk/>
            <pc:sldMk cId="1604513068" sldId="256"/>
            <ac:spMk id="6" creationId="{C3112DDA-D134-0068-1D68-B99C4BF52371}"/>
          </ac:spMkLst>
        </pc:spChg>
        <pc:spChg chg="add del mod ord">
          <ac:chgData name="Yash Mohite" userId="4578a2af2b69dab0" providerId="LiveId" clId="{DC654F78-6DEA-413B-B2D0-963EBF9B5DD9}" dt="2022-09-08T14:51:49.770" v="6" actId="700"/>
          <ac:spMkLst>
            <pc:docMk/>
            <pc:sldMk cId="1604513068" sldId="256"/>
            <ac:spMk id="7" creationId="{66A0D265-DEF3-1949-2250-0DAA9D960F2C}"/>
          </ac:spMkLst>
        </pc:spChg>
        <pc:spChg chg="add del mod ord">
          <ac:chgData name="Yash Mohite" userId="4578a2af2b69dab0" providerId="LiveId" clId="{DC654F78-6DEA-413B-B2D0-963EBF9B5DD9}" dt="2022-09-08T14:51:56.948" v="7" actId="21"/>
          <ac:spMkLst>
            <pc:docMk/>
            <pc:sldMk cId="1604513068" sldId="256"/>
            <ac:spMk id="8" creationId="{6D5E74B5-AA19-334F-BE4B-A645EA04A604}"/>
          </ac:spMkLst>
        </pc:spChg>
        <pc:spChg chg="add del mod ord">
          <ac:chgData name="Yash Mohite" userId="4578a2af2b69dab0" providerId="LiveId" clId="{DC654F78-6DEA-413B-B2D0-963EBF9B5DD9}" dt="2022-09-08T14:58:02.907" v="17" actId="700"/>
          <ac:spMkLst>
            <pc:docMk/>
            <pc:sldMk cId="1604513068" sldId="256"/>
            <ac:spMk id="9" creationId="{C0B1FF63-FBC4-9D7D-E3B1-2ED118DF6CC5}"/>
          </ac:spMkLst>
        </pc:spChg>
        <pc:spChg chg="add mod ord">
          <ac:chgData name="Yash Mohite" userId="4578a2af2b69dab0" providerId="LiveId" clId="{DC654F78-6DEA-413B-B2D0-963EBF9B5DD9}" dt="2022-09-08T15:05:44.821" v="166" actId="700"/>
          <ac:spMkLst>
            <pc:docMk/>
            <pc:sldMk cId="1604513068" sldId="256"/>
            <ac:spMk id="10" creationId="{202B39B7-6CB9-0930-8804-604C7ED6CE2E}"/>
          </ac:spMkLst>
        </pc:spChg>
        <pc:spChg chg="add del mod ord">
          <ac:chgData name="Yash Mohite" userId="4578a2af2b69dab0" providerId="LiveId" clId="{DC654F78-6DEA-413B-B2D0-963EBF9B5DD9}" dt="2022-09-08T15:05:57.456" v="167" actId="21"/>
          <ac:spMkLst>
            <pc:docMk/>
            <pc:sldMk cId="1604513068" sldId="256"/>
            <ac:spMk id="11" creationId="{A5EEC087-D546-998C-84BF-553EE16D363A}"/>
          </ac:spMkLst>
        </pc:spChg>
        <pc:spChg chg="add mod ord">
          <ac:chgData name="Yash Mohite" userId="4578a2af2b69dab0" providerId="LiveId" clId="{DC654F78-6DEA-413B-B2D0-963EBF9B5DD9}" dt="2022-09-08T15:21:28.583" v="381" actId="12"/>
          <ac:spMkLst>
            <pc:docMk/>
            <pc:sldMk cId="1604513068" sldId="256"/>
            <ac:spMk id="12" creationId="{B6EC52BB-AC5C-679D-79E7-0D8E65C21ABD}"/>
          </ac:spMkLst>
        </pc:spChg>
        <pc:picChg chg="add mod">
          <ac:chgData name="Yash Mohite" userId="4578a2af2b69dab0" providerId="LiveId" clId="{DC654F78-6DEA-413B-B2D0-963EBF9B5DD9}" dt="2022-09-08T14:58:16.693" v="20" actId="1076"/>
          <ac:picMkLst>
            <pc:docMk/>
            <pc:sldMk cId="1604513068" sldId="256"/>
            <ac:picMk id="1026" creationId="{4943CFCB-1513-11B7-ECC6-782CC4E96BBF}"/>
          </ac:picMkLst>
        </pc:picChg>
        <pc:picChg chg="add mod">
          <ac:chgData name="Yash Mohite" userId="4578a2af2b69dab0" providerId="LiveId" clId="{DC654F78-6DEA-413B-B2D0-963EBF9B5DD9}" dt="2022-09-08T15:01:17.029" v="34" actId="1076"/>
          <ac:picMkLst>
            <pc:docMk/>
            <pc:sldMk cId="1604513068" sldId="256"/>
            <ac:picMk id="1028" creationId="{30937590-FEE0-B9FA-6531-DC5EA993DCE2}"/>
          </ac:picMkLst>
        </pc:picChg>
      </pc:sldChg>
      <pc:sldChg chg="modSp mod ord modTransition">
        <pc:chgData name="Yash Mohite" userId="4578a2af2b69dab0" providerId="LiveId" clId="{DC654F78-6DEA-413B-B2D0-963EBF9B5DD9}" dt="2022-09-08T15:38:08.306" v="690"/>
        <pc:sldMkLst>
          <pc:docMk/>
          <pc:sldMk cId="2095831857" sldId="259"/>
        </pc:sldMkLst>
        <pc:spChg chg="mod">
          <ac:chgData name="Yash Mohite" userId="4578a2af2b69dab0" providerId="LiveId" clId="{DC654F78-6DEA-413B-B2D0-963EBF9B5DD9}" dt="2022-09-08T15:22:27.400" v="466" actId="20577"/>
          <ac:spMkLst>
            <pc:docMk/>
            <pc:sldMk cId="2095831857" sldId="259"/>
            <ac:spMk id="5" creationId="{E89478BA-E7F0-328E-DF80-DAEE65761C97}"/>
          </ac:spMkLst>
        </pc:spChg>
      </pc:sldChg>
      <pc:sldChg chg="del">
        <pc:chgData name="Yash Mohite" userId="4578a2af2b69dab0" providerId="LiveId" clId="{DC654F78-6DEA-413B-B2D0-963EBF9B5DD9}" dt="2022-09-08T15:23:07.346" v="467" actId="2696"/>
        <pc:sldMkLst>
          <pc:docMk/>
          <pc:sldMk cId="1498683262" sldId="262"/>
        </pc:sldMkLst>
      </pc:sldChg>
      <pc:sldChg chg="addSp delSp modSp new mod">
        <pc:chgData name="Yash Mohite" userId="4578a2af2b69dab0" providerId="LiveId" clId="{DC654F78-6DEA-413B-B2D0-963EBF9B5DD9}" dt="2022-09-08T15:37:19.959" v="686" actId="207"/>
        <pc:sldMkLst>
          <pc:docMk/>
          <pc:sldMk cId="264383231" sldId="293"/>
        </pc:sldMkLst>
        <pc:spChg chg="del">
          <ac:chgData name="Yash Mohite" userId="4578a2af2b69dab0" providerId="LiveId" clId="{DC654F78-6DEA-413B-B2D0-963EBF9B5DD9}" dt="2022-09-08T15:23:34.622" v="469" actId="21"/>
          <ac:spMkLst>
            <pc:docMk/>
            <pc:sldMk cId="264383231" sldId="293"/>
            <ac:spMk id="2" creationId="{6C653D33-E890-B451-4DFC-F2CDFA5050AD}"/>
          </ac:spMkLst>
        </pc:spChg>
        <pc:spChg chg="mod">
          <ac:chgData name="Yash Mohite" userId="4578a2af2b69dab0" providerId="LiveId" clId="{DC654F78-6DEA-413B-B2D0-963EBF9B5DD9}" dt="2022-09-08T15:37:19.959" v="686" actId="207"/>
          <ac:spMkLst>
            <pc:docMk/>
            <pc:sldMk cId="264383231" sldId="293"/>
            <ac:spMk id="3" creationId="{3B9F5DFF-2E5D-1CE9-5735-B3E90CFD60BA}"/>
          </ac:spMkLst>
        </pc:spChg>
        <pc:cxnChg chg="add del mod">
          <ac:chgData name="Yash Mohite" userId="4578a2af2b69dab0" providerId="LiveId" clId="{DC654F78-6DEA-413B-B2D0-963EBF9B5DD9}" dt="2022-09-08T15:26:52.893" v="492" actId="11529"/>
          <ac:cxnSpMkLst>
            <pc:docMk/>
            <pc:sldMk cId="264383231" sldId="293"/>
            <ac:cxnSpMk id="5" creationId="{E032992E-1CD5-7A2F-2083-A056BF08C016}"/>
          </ac:cxnSpMkLst>
        </pc:cxnChg>
      </pc:sldChg>
      <pc:sldChg chg="new del">
        <pc:chgData name="Yash Mohite" userId="4578a2af2b69dab0" providerId="LiveId" clId="{DC654F78-6DEA-413B-B2D0-963EBF9B5DD9}" dt="2022-09-08T15:37:41.082" v="689" actId="2696"/>
        <pc:sldMkLst>
          <pc:docMk/>
          <pc:sldMk cId="4207095563" sldId="29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77060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673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37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407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9977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0948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3408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61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62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6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245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727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2649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157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053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221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04044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0D3E337-B766-47A7-AA61-59FA95F81AD1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50DCF5B-B4C3-40B0-914A-A5F4FD8CCC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475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  <p:sldLayoutId id="2147483874" r:id="rId17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onkan Gyanpeeth College of Engineering (KGCE) - Karjat Image">
            <a:extLst>
              <a:ext uri="{FF2B5EF4-FFF2-40B4-BE49-F238E27FC236}">
                <a16:creationId xmlns:a16="http://schemas.microsoft.com/office/drawing/2014/main" id="{4943CFCB-1513-11B7-ECC6-782CC4E9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67" y="753532"/>
            <a:ext cx="1825067" cy="1651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02B39B7-6CB9-0930-8804-604C7ED6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2800" dirty="0"/>
              <a:t>                            </a:t>
            </a:r>
            <a:endParaRPr lang="en-IN" sz="2000" i="1" u="sng" dirty="0">
              <a:latin typeface="Snap ITC" panose="04040A07060A02020202" pitchFamily="82" charset="0"/>
            </a:endParaRP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6EC52BB-AC5C-679D-79E7-0D8E65C21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7872" y="705595"/>
            <a:ext cx="10729261" cy="5446809"/>
          </a:xfrm>
        </p:spPr>
        <p:txBody>
          <a:bodyPr/>
          <a:lstStyle/>
          <a:p>
            <a:endParaRPr lang="en-IN" dirty="0"/>
          </a:p>
          <a:p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  <a:p>
            <a:r>
              <a:rPr lang="en-I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ENGINEERING MATHEMATICS –III</a:t>
            </a:r>
          </a:p>
          <a:p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spc="100" dirty="0">
                <a:latin typeface="Arial Black" panose="020B0A04020102020204" pitchFamily="34" charset="0"/>
              </a:rPr>
              <a:t>MINI PROJECT =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latin typeface="Arial Black" panose="020B0A04020102020204" pitchFamily="34" charset="0"/>
              </a:rPr>
              <a:t>Second year { semester – 3}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IN" sz="2000" dirty="0">
                <a:latin typeface="Arial Black" panose="020B0A04020102020204" pitchFamily="34" charset="0"/>
              </a:rPr>
              <a:t>COMPUTER ENGINEERING </a:t>
            </a:r>
          </a:p>
          <a:p>
            <a:pPr algn="l"/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pPr algn="l"/>
            <a:endParaRPr lang="en-IN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  <a:p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KONKAN GYANPEETH COLLEGE OF ENGINEERING</a:t>
            </a:r>
          </a:p>
          <a:p>
            <a:pPr algn="l"/>
            <a:r>
              <a:rPr lang="en-IN" sz="2000" u="sng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   </a:t>
            </a:r>
          </a:p>
        </p:txBody>
      </p:sp>
      <p:pic>
        <p:nvPicPr>
          <p:cNvPr id="1028" name="Picture 4" descr="Stronger Foundation for a Substantial Career: Engineering with Mumbai  University - Times of India">
            <a:extLst>
              <a:ext uri="{FF2B5EF4-FFF2-40B4-BE49-F238E27FC236}">
                <a16:creationId xmlns:a16="http://schemas.microsoft.com/office/drawing/2014/main" id="{30937590-FEE0-B9FA-6531-DC5EA993DC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041" y="705595"/>
            <a:ext cx="2687087" cy="2015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513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1000">
        <p15:prstTrans prst="airplane"/>
      </p:transition>
    </mc:Choice>
    <mc:Fallback xmlns="">
      <p:transition spd="slow" advClick="0" advTm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E3C0DA1-E599-8E20-5C7F-97549CE71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                                                                                                                                                           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72F8DC6-9ADE-114B-AB64-54B295367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612" y="779928"/>
            <a:ext cx="10461812" cy="5338483"/>
          </a:xfrm>
        </p:spPr>
        <p:txBody>
          <a:bodyPr/>
          <a:lstStyle/>
          <a:p>
            <a:r>
              <a:rPr lang="en-IN" dirty="0"/>
              <a:t>Now , we have</a:t>
            </a:r>
          </a:p>
          <a:p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Y = NA+ B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</a:t>
            </a:r>
          </a:p>
          <a:p>
            <a:r>
              <a:rPr lang="en-IN" dirty="0"/>
              <a:t>    =&gt; 7.8570 = 3A+ 6b</a:t>
            </a:r>
          </a:p>
          <a:p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XY = A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 + B </a:t>
            </a:r>
            <a:r>
              <a:rPr lang="el-G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Σ</a:t>
            </a:r>
            <a:r>
              <a:rPr lang="en-I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X^2</a:t>
            </a:r>
          </a:p>
          <a:p>
            <a:r>
              <a:rPr lang="en-IN" dirty="0">
                <a:solidFill>
                  <a:srgbClr val="111111"/>
                </a:solidFill>
                <a:latin typeface="+mj-lt"/>
              </a:rPr>
              <a:t>   =&gt; 18.4426 = 6A + 20b 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Solving </a:t>
            </a:r>
            <a:r>
              <a:rPr lang="en-IN" dirty="0">
                <a:solidFill>
                  <a:srgbClr val="111111"/>
                </a:solidFill>
                <a:latin typeface="+mj-lt"/>
              </a:rPr>
              <a:t>the above two equations , we get </a:t>
            </a:r>
          </a:p>
          <a:p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A = 1.9361 &amp; B = 0.3415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Hence 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+mj-lt"/>
              </a:rPr>
              <a:t>a = antilog </a:t>
            </a:r>
            <a:r>
              <a:rPr lang="en-IN" dirty="0">
                <a:solidFill>
                  <a:srgbClr val="111111"/>
                </a:solidFill>
                <a:latin typeface="+mj-lt"/>
              </a:rPr>
              <a:t>[ 1.9361 ]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b="0" i="0" dirty="0">
                <a:solidFill>
                  <a:srgbClr val="111111"/>
                </a:solidFill>
                <a:effectLst/>
                <a:ea typeface="Cambria Math" panose="02040503050406030204" pitchFamily="18" charset="0"/>
              </a:rPr>
              <a:t>a =  6.9317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111111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solidFill>
                  <a:srgbClr val="111111"/>
                </a:solidFill>
                <a:ea typeface="Cambria Math" panose="02040503050406030204" pitchFamily="18" charset="0"/>
              </a:rPr>
              <a:t>T</a:t>
            </a:r>
            <a:r>
              <a:rPr lang="en-IN" b="0" i="0" dirty="0">
                <a:solidFill>
                  <a:srgbClr val="111111"/>
                </a:solidFill>
                <a:effectLst/>
                <a:ea typeface="Cambria Math" panose="02040503050406030204" pitchFamily="18" charset="0"/>
              </a:rPr>
              <a:t>his law is y = [ 6.9317 ] e^0.3415x</a:t>
            </a:r>
            <a:endParaRPr lang="en-IN" b="0" i="0" dirty="0">
              <a:solidFill>
                <a:srgbClr val="111111"/>
              </a:solidFill>
              <a:effectLst/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874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">
        <p14:prism/>
      </p:transition>
    </mc:Choice>
    <mc:Fallback xmlns="">
      <p:transition spd="slow" advClick="0" advTm="1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7D27-603E-EFBF-13D0-ADFE3B734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820270"/>
            <a:ext cx="10515600" cy="5217459"/>
          </a:xfrm>
        </p:spPr>
        <p:txBody>
          <a:bodyPr/>
          <a:lstStyle/>
          <a:p>
            <a:r>
              <a:rPr lang="en-IN" u="sng" dirty="0">
                <a:latin typeface="Algerian" panose="04020705040A02060702" pitchFamily="82" charset="0"/>
              </a:rPr>
              <a:t>PROBLEM NO 2 </a:t>
            </a:r>
            <a:r>
              <a:rPr lang="en-IN" u="sng" dirty="0"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ym typeface="Wingdings" panose="05000000000000000000" pitchFamily="2" charset="2"/>
              </a:rPr>
              <a:t>Q } Fit a curve of the form y = ab ^x to the following data . 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r>
              <a:rPr lang="en-IN" u="sng" dirty="0">
                <a:latin typeface="Algerian" panose="04020705040A02060702" pitchFamily="82" charset="0"/>
                <a:sym typeface="Wingdings" panose="05000000000000000000" pitchFamily="2" charset="2"/>
              </a:rPr>
              <a:t>SOLUTION </a:t>
            </a:r>
            <a:r>
              <a:rPr lang="en-IN" dirty="0">
                <a:latin typeface="Algerian" panose="04020705040A02060702" pitchFamily="82" charset="0"/>
                <a:sym typeface="Wingdings" panose="05000000000000000000" pitchFamily="2" charset="2"/>
              </a:rPr>
              <a:t>     </a:t>
            </a:r>
            <a:r>
              <a:rPr lang="en-IN" dirty="0">
                <a:sym typeface="Wingdings" panose="05000000000000000000" pitchFamily="2" charset="2"/>
              </a:rPr>
              <a:t>let the equation of the curve be y = ab ^x .</a:t>
            </a:r>
          </a:p>
          <a:p>
            <a:r>
              <a:rPr lang="en-IN" dirty="0">
                <a:sym typeface="Wingdings" panose="05000000000000000000" pitchFamily="2" charset="2"/>
              </a:rPr>
              <a:t>taking logarithm of both sides , we get </a:t>
            </a:r>
          </a:p>
          <a:p>
            <a:r>
              <a:rPr lang="en-IN" dirty="0">
                <a:sym typeface="Wingdings" panose="05000000000000000000" pitchFamily="2" charset="2"/>
              </a:rPr>
              <a:t>     log y = log  a + x log b </a:t>
            </a:r>
          </a:p>
          <a:p>
            <a:r>
              <a:rPr lang="en-IN" dirty="0">
                <a:sym typeface="Wingdings" panose="05000000000000000000" pitchFamily="2" charset="2"/>
              </a:rPr>
              <a:t>Let log y = Y ,  log a = A , log b = B , x = X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BD1457-6D27-1138-D969-C4C649DF9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529488"/>
              </p:ext>
            </p:extLst>
          </p:nvPr>
        </p:nvGraphicFramePr>
        <p:xfrm>
          <a:off x="2031999" y="2440890"/>
          <a:ext cx="8128001" cy="7403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278351600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120282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045887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02279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8437218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5148484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09927224"/>
                    </a:ext>
                  </a:extLst>
                </a:gridCol>
              </a:tblGrid>
              <a:tr h="36954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876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     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828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40809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crush"/>
      </p:transition>
    </mc:Choice>
    <mc:Fallback xmlns="">
      <p:transition spd="slow" advClick="0" advTm="10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D38CF-987E-74BA-E58A-680620E0B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0612" y="793376"/>
            <a:ext cx="10448364" cy="5204012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 Y = A + B X </a:t>
            </a:r>
          </a:p>
          <a:p>
            <a:r>
              <a:rPr lang="en-IN" dirty="0">
                <a:ea typeface="Cambria Math" panose="02040503050406030204" pitchFamily="18" charset="0"/>
              </a:rPr>
              <a:t>                        calculations of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∑X , ∑ Y </a:t>
            </a:r>
            <a:r>
              <a:rPr lang="en-IN" dirty="0">
                <a:ea typeface="Cambria Math" panose="02040503050406030204" pitchFamily="18" charset="0"/>
              </a:rPr>
              <a:t>, etc .</a:t>
            </a:r>
          </a:p>
          <a:p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319763F-7D42-825F-0700-A874271D7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370695"/>
              </p:ext>
            </p:extLst>
          </p:nvPr>
        </p:nvGraphicFramePr>
        <p:xfrm>
          <a:off x="883024" y="1869140"/>
          <a:ext cx="10237692" cy="4195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06282">
                  <a:extLst>
                    <a:ext uri="{9D8B030D-6E8A-4147-A177-3AD203B41FA5}">
                      <a16:colId xmlns:a16="http://schemas.microsoft.com/office/drawing/2014/main" val="4203057353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2327586663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1781512447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217208026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2816642027"/>
                    </a:ext>
                  </a:extLst>
                </a:gridCol>
                <a:gridCol w="1706282">
                  <a:extLst>
                    <a:ext uri="{9D8B030D-6E8A-4147-A177-3AD203B41FA5}">
                      <a16:colId xmlns:a16="http://schemas.microsoft.com/office/drawing/2014/main" val="1991508805"/>
                    </a:ext>
                  </a:extLst>
                </a:gridCol>
              </a:tblGrid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Sr . 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 =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Y = log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9803556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2.1790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881178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261251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1.7853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5.3559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8245479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6.7960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507016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1.3010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6.5050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087477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5.4186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653452"/>
                  </a:ext>
                </a:extLst>
              </a:tr>
              <a:tr h="524435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 = 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9.8674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30.2545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581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22241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3A79AC-BB46-7C11-EEE3-5037DD452F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47164" y="820270"/>
                <a:ext cx="10461811" cy="5244353"/>
              </a:xfrm>
            </p:spPr>
            <p:txBody>
              <a:bodyPr/>
              <a:lstStyle/>
              <a:p>
                <a:r>
                  <a:rPr lang="en-IN" dirty="0"/>
                  <a:t>Now , the  normal equations are 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𝑁𝐴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nary>
                      <m:naryPr>
                        <m:chr m:val="∑"/>
                        <m:grow m:val="on"/>
                        <m:subHide m:val="on"/>
                        <m:supHide m:val="on"/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IN" dirty="0"/>
              </a:p>
              <a:p>
                <a:r>
                  <a:rPr lang="en-IN" dirty="0"/>
                  <a:t>Putting the above values , we get , 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⋅8674=6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+21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                                   …………..[1]</a:t>
                </a:r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dirty="0" smtClean="0">
                        <a:latin typeface="Cambria Math" panose="02040503050406030204" pitchFamily="18" charset="0"/>
                      </a:rPr>
                      <m:t>30.2545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=21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+91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                                 …………..[2]</a:t>
                </a:r>
              </a:p>
              <a:p>
                <a:r>
                  <a:rPr lang="en-IN" dirty="0"/>
                  <a:t>Multiply [1] by 7 and [2] by 2 and subtract .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14:m>
                  <m:oMath xmlns:m="http://schemas.openxmlformats.org/officeDocument/2006/math">
                    <m:m>
                      <m:mPr>
                        <m:plcHide m:val="on"/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IN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IN" dirty="0">
                              <a:latin typeface="Cambria Math" panose="02040503050406030204" pitchFamily="18" charset="0"/>
                            </a:rPr>
                            <m:t>69.0718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=42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+147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IN" b="0" i="0" dirty="0" smtClean="0">
                              <a:latin typeface="Cambria Math" panose="02040503050406030204" pitchFamily="18" charset="0"/>
                            </a:rPr>
                            <m:t>60.5090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=42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i="0" dirty="0">
                              <a:latin typeface="Cambria Math" panose="02040503050406030204" pitchFamily="18" charset="0"/>
                            </a:rPr>
                            <m:t>+182</m:t>
                          </m:r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r>
                  <a:rPr lang="en-IN" dirty="0"/>
                  <a:t>  </a:t>
                </a:r>
              </a:p>
              <a:p>
                <a:r>
                  <a:rPr lang="en-IN" dirty="0"/>
                  <a:t> 8.5628          =       - 35 B </a:t>
                </a:r>
              </a:p>
              <a:p>
                <a:r>
                  <a:rPr lang="en-I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∴ </a:t>
                </a:r>
                <a:r>
                  <a:rPr lang="en-IN" dirty="0">
                    <a:ea typeface="Cambria Math" panose="02040503050406030204" pitchFamily="18" charset="0"/>
                  </a:rPr>
                  <a:t>B = -0.2447</a:t>
                </a:r>
              </a:p>
              <a:p>
                <a:r>
                  <a:rPr lang="en-IN" dirty="0">
                    <a:ea typeface="Cambria Math" panose="02040503050406030204" pitchFamily="18" charset="0"/>
                  </a:rPr>
                  <a:t>Putting the value of B in [1] , we get </a:t>
                </a: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23A79AC-BB46-7C11-EEE3-5037DD452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47164" y="820270"/>
                <a:ext cx="10461811" cy="5244353"/>
              </a:xfrm>
              <a:blipFill>
                <a:blip r:embed="rId2"/>
                <a:stretch>
                  <a:fillRect l="-641" t="-1047" b="-1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CC2A4B-6135-B3F0-76BB-738951422BE6}"/>
              </a:ext>
            </a:extLst>
          </p:cNvPr>
          <p:cNvCxnSpPr/>
          <p:nvPr/>
        </p:nvCxnSpPr>
        <p:spPr>
          <a:xfrm>
            <a:off x="968188" y="4679576"/>
            <a:ext cx="3079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4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 advTm="1000">
        <p14:doors dir="vert"/>
      </p:transition>
    </mc:Choice>
    <mc:Fallback xmlns="">
      <p:transition spd="slow" advClick="0" advTm="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23C7-2375-6488-ABAB-8F28A9F45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3035" y="793376"/>
            <a:ext cx="10609730" cy="5298142"/>
          </a:xfrm>
        </p:spPr>
        <p:txBody>
          <a:bodyPr/>
          <a:lstStyle/>
          <a:p>
            <a:r>
              <a:rPr lang="en-IN" dirty="0"/>
              <a:t>9.8674 = 6A + 21 ( -0.2447) 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6 A = 9.8674 + 5.1387</a:t>
            </a:r>
          </a:p>
          <a:p>
            <a:r>
              <a:rPr lang="en-IN" dirty="0">
                <a:ea typeface="Cambria Math" panose="02040503050406030204" pitchFamily="18" charset="0"/>
              </a:rPr>
              <a:t> 6A = 15.0061</a:t>
            </a:r>
          </a:p>
          <a:p>
            <a:r>
              <a:rPr lang="en-IN" dirty="0">
                <a:ea typeface="Cambria Math" panose="02040503050406030204" pitchFamily="18" charset="0"/>
              </a:rPr>
              <a:t> A = 2.5010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a = antilog A = 316.96 </a:t>
            </a:r>
          </a:p>
          <a:p>
            <a:r>
              <a:rPr lang="en-IN" dirty="0">
                <a:ea typeface="Cambria Math" panose="02040503050406030204" pitchFamily="18" charset="0"/>
              </a:rPr>
              <a:t> b = antilog B = 0.5692 </a:t>
            </a:r>
          </a:p>
          <a:p>
            <a:r>
              <a:rPr lang="en-IN" dirty="0">
                <a:ea typeface="Cambria Math" panose="02040503050406030204" pitchFamily="18" charset="0"/>
              </a:rPr>
              <a:t>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∴ </a:t>
            </a:r>
            <a:r>
              <a:rPr lang="en-IN" dirty="0">
                <a:ea typeface="Cambria Math" panose="02040503050406030204" pitchFamily="18" charset="0"/>
              </a:rPr>
              <a:t>y = 316.96 ( 0.5692)^x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51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000">
        <p14:shred/>
      </p:transition>
    </mc:Choice>
    <mc:Fallback xmlns="">
      <p:transition spd="slow" advClick="0" advTm="10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E7BC-C321-D86F-FD97-86294DDA7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1526" y="742950"/>
            <a:ext cx="10572750" cy="531495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APPLICATIONS : - &gt;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  Curve fitting examines the relationship between one or more predictors { independent variables } and a response variables { dependent variables } , with the goal of dealing a “ best fit “ model of the relationship </a:t>
            </a:r>
            <a:r>
              <a:rPr lang="en-IN" sz="2400" u="sng" dirty="0">
                <a:solidFill>
                  <a:schemeClr val="accent3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fitted curves can be used as an aid for data visualization , to infer   values of  a function where no data available , and to summarize the relationships among two or more variables 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ahnschrift SemiBold Condensed" panose="020B0502040204020203" pitchFamily="34" charset="0"/>
              </a:rPr>
              <a:t> exponential functions are used to model populations , carbon date artifacts , help corners determine time of death , compute investments , as well as many other applications . </a:t>
            </a:r>
          </a:p>
          <a:p>
            <a:pPr>
              <a:lnSpc>
                <a:spcPct val="150000"/>
              </a:lnSpc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tx1">
                  <a:lumMod val="95000"/>
                  <a:lumOff val="5000"/>
                </a:schemeClr>
              </a:solidFill>
              <a:latin typeface="Bahnschrift SemiBold Condensed" panose="020B050204020402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romanLcPeriod"/>
            </a:pPr>
            <a:endParaRPr lang="en-IN" sz="2400" u="sng" dirty="0">
              <a:solidFill>
                <a:schemeClr val="accent3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5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 advClick="0" advTm="1000">
        <p14:glitter pattern="hexagon"/>
      </p:transition>
    </mc:Choice>
    <mc:Fallback xmlns="">
      <p:transition spd="slow" advClick="0" advTm="10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CD0AC5-B361-872A-1620-86778D88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824" y="793376"/>
            <a:ext cx="10466013" cy="5264523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GaramondBahnschrift SemiBold Condensed"/>
              </a:rPr>
              <a:t> 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One of the best examples of exponential growth is observed in bacteria.</a:t>
            </a:r>
            <a:endParaRPr lang="en-IN" sz="2400" dirty="0">
              <a:latin typeface="Bahnschrift SemiBold Condensed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   It takes bacteria roughly an hour to reproduce through prokaryotic fission.  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   If we placed 100 bacteria in an environment and recorded the population size each hour,</a:t>
            </a:r>
          </a:p>
          <a:p>
            <a:pPr>
              <a:lnSpc>
                <a:spcPct val="150000"/>
              </a:lnSpc>
            </a:pPr>
            <a:r>
              <a:rPr lang="en-US" sz="2400" b="0" i="0" dirty="0">
                <a:solidFill>
                  <a:srgbClr val="222222"/>
                </a:solidFill>
                <a:effectLst/>
                <a:latin typeface="Bahnschrift SemiBold Condensed" panose="020B0502040204020203" pitchFamily="34" charset="0"/>
              </a:rPr>
              <a:t>      we would observe exponential growth.</a:t>
            </a:r>
            <a:endParaRPr lang="en-IN" sz="2400" dirty="0"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37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1000">
        <p14:warp dir="in"/>
      </p:transition>
    </mc:Choice>
    <mc:Fallback xmlns="">
      <p:transition spd="slow" advClick="0" advTm="10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F67C24-821E-C2F6-4C8F-9B58B17B4F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1538" y="885825"/>
            <a:ext cx="10358437" cy="5100638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u="sng" dirty="0">
                <a:solidFill>
                  <a:srgbClr val="FFC000"/>
                </a:solidFill>
                <a:latin typeface="Snap ITC" panose="04040A07060A02020202" pitchFamily="82" charset="0"/>
              </a:rPr>
              <a:t> CONCLUSION </a:t>
            </a:r>
            <a:r>
              <a:rPr lang="en-IN" sz="2800" u="sng" dirty="0">
                <a:solidFill>
                  <a:srgbClr val="FFC000"/>
                </a:solidFill>
                <a:latin typeface="Snap ITC" panose="04040A07060A02020202" pitchFamily="82" charset="0"/>
                <a:sym typeface="Wingdings" panose="05000000000000000000" pitchFamily="2" charset="2"/>
              </a:rPr>
              <a:t>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 So here we have come to an end of the engineering mathematics III mini project which was based on fitting of exponential curve .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 We have tried are level best to include all the  necessary        points which were important  related and required</a:t>
            </a:r>
          </a:p>
          <a:p>
            <a:pPr algn="ctr">
              <a:lnSpc>
                <a:spcPct val="150000"/>
              </a:lnSpc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pitchFamily="66" charset="0"/>
                <a:sym typeface="Wingdings" panose="05000000000000000000" pitchFamily="2" charset="2"/>
              </a:rPr>
              <a:t> about the given topic.</a:t>
            </a:r>
          </a:p>
          <a:p>
            <a:endParaRPr lang="en-IN" sz="2800" u="sng" dirty="0">
              <a:solidFill>
                <a:srgbClr val="FFC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64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 advTm="1000">
        <p:random/>
      </p:transition>
    </mc:Choice>
    <mc:Fallback xmlns="">
      <p:transition spd="slow" advClick="0" advTm="100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8D868-3432-143F-3CF9-BF84FDA76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8675" y="742950"/>
            <a:ext cx="10515600" cy="5429249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u="sng" dirty="0">
                <a:solidFill>
                  <a:srgbClr val="CC3300"/>
                </a:solidFill>
                <a:latin typeface="Snap ITC" panose="04040A07060A02020202" pitchFamily="82" charset="0"/>
              </a:rPr>
              <a:t>REFERENCES </a:t>
            </a:r>
            <a:r>
              <a:rPr lang="en-IN" sz="2800" u="sng" dirty="0">
                <a:solidFill>
                  <a:srgbClr val="CC3300"/>
                </a:solidFill>
                <a:latin typeface="Snap ITC" panose="04040A07060A02020202" pitchFamily="82" charset="0"/>
                <a:sym typeface="Wingdings" panose="05000000000000000000" pitchFamily="2" charset="2"/>
              </a:rPr>
              <a:t></a:t>
            </a:r>
          </a:p>
          <a:p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 1 : 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Engineering mathematics III by G.V . Kumbhojkar . 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cs typeface="Shonar Bangla" panose="02020603050405020304" pitchFamily="18" charset="0"/>
                <a:sym typeface="Wingdings" panose="05000000000000000000" pitchFamily="2" charset="2"/>
              </a:rPr>
              <a:t> 2 : probability , statistics and random processes, T.     Veerarajan , Mc Graw – Hill Education .</a:t>
            </a:r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sym typeface="Wingdings" panose="05000000000000000000" pitchFamily="2" charset="2"/>
              </a:rPr>
              <a:t> </a:t>
            </a:r>
          </a:p>
          <a:p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Lucida Handwriting" panose="03010101010101010101" pitchFamily="66" charset="0"/>
              <a:sym typeface="Wingdings" panose="05000000000000000000" pitchFamily="2" charset="2"/>
            </a:endParaRPr>
          </a:p>
          <a:p>
            <a:r>
              <a:rPr lang="en-I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ucida Handwriting" panose="03010101010101010101" pitchFamily="66" charset="0"/>
                <a:sym typeface="Wingdings" panose="05000000000000000000" pitchFamily="2" charset="2"/>
              </a:rPr>
              <a:t>3 : Higher Education  Mathematics , Dr . B.S. Grewal , Khanna Publications.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  <a:latin typeface="Lucida Handwriting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785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:circle/>
      </p:transition>
    </mc:Choice>
    <mc:Fallback xmlns="">
      <p:transition spd="slow" advClick="0" advTm="1000">
        <p:circl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7F87A20-DB3A-D242-8864-8967E01EB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417" y="1537876"/>
            <a:ext cx="7746646" cy="3871008"/>
          </a:xfrm>
          <a:prstGeom prst="rect">
            <a:avLst/>
          </a:prstGeom>
        </p:spPr>
      </p:pic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3E71385D-860B-20DA-A0B0-B850D4E64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933" y="838199"/>
            <a:ext cx="7407985" cy="493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545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 advClick="0" advTm="1000">
        <p15:prstTrans prst="origami"/>
      </p:transition>
    </mc:Choice>
    <mc:Fallback xmlns="">
      <p:transition spd="slow" advClick="0" advTm="1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5ED868-494F-6A8D-8A1F-E86119741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EM-III PROJECT </a:t>
            </a:r>
            <a:br>
              <a:rPr lang="en-IN" sz="2700" dirty="0"/>
            </a:br>
            <a:r>
              <a:rPr lang="en-IN" sz="2700" dirty="0"/>
              <a:t>ON</a:t>
            </a:r>
            <a:br>
              <a:rPr lang="en-IN" dirty="0"/>
            </a:br>
            <a:r>
              <a:rPr lang="en-IN" sz="3600" u="sng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FITTING OF EXPONENTIAL CURVE :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9478BA-E7F0-328E-DF80-DAEE65761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u="sng" dirty="0">
                <a:latin typeface="Arial Rounded MT Bold" panose="020F0704030504030204" pitchFamily="34" charset="0"/>
              </a:rPr>
              <a:t>PRESENTATION BY : </a:t>
            </a:r>
          </a:p>
          <a:p>
            <a:pPr algn="ctr"/>
            <a:r>
              <a:rPr lang="en-IN" dirty="0"/>
              <a:t>            </a:t>
            </a:r>
            <a:r>
              <a:rPr lang="en-IN" dirty="0">
                <a:latin typeface="Bahnschrift SemiBold" panose="020B0502040204020203" pitchFamily="34" charset="0"/>
              </a:rPr>
              <a:t>NAMES</a:t>
            </a:r>
            <a:r>
              <a:rPr lang="en-IN" dirty="0"/>
              <a:t> :                                           </a:t>
            </a:r>
            <a:r>
              <a:rPr lang="en-IN" dirty="0">
                <a:latin typeface="Bahnschrift SemiBold" panose="020B0502040204020203" pitchFamily="34" charset="0"/>
              </a:rPr>
              <a:t>ROLL.NO 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SHREYA VIJAYKUMAR MOHITE                 -               33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TEJAL SUNIL MAHAJAN                               -               29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TEJASWINI PANDURANG KACHARE        -                26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   </a:t>
            </a:r>
            <a:r>
              <a:rPr lang="en-IN" u="sng" dirty="0"/>
              <a:t>GUIDED BY :- PROF .S.H.MORE  </a:t>
            </a:r>
          </a:p>
        </p:txBody>
      </p:sp>
    </p:spTree>
    <p:extLst>
      <p:ext uri="{BB962C8B-B14F-4D97-AF65-F5344CB8AC3E}">
        <p14:creationId xmlns:p14="http://schemas.microsoft.com/office/powerpoint/2010/main" val="2095831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Click="0" advTm="1000">
        <p15:prstTrans prst="drape"/>
      </p:transition>
    </mc:Choice>
    <mc:Fallback>
      <p:transition spd="slow" advClick="0" advTm="1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F5DFF-2E5D-1CE9-5735-B3E90CFD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6824" y="766480"/>
            <a:ext cx="10582835" cy="5378825"/>
          </a:xfrm>
        </p:spPr>
        <p:txBody>
          <a:bodyPr/>
          <a:lstStyle/>
          <a:p>
            <a:r>
              <a:rPr lang="en-IN" sz="3600" u="sng" dirty="0">
                <a:latin typeface="Bahnschrift" panose="020B0502040204020203" pitchFamily="34" charset="0"/>
              </a:rPr>
              <a:t>CONTENTS :-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DEFINITION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METHOD OF LEAST SQUARES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FITTING OF EXPONENTIAL CURVES 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EXAMPLES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APPLICATIONS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CONCLUSION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Bradley Hand ITC" panose="03070402050302030203" pitchFamily="66" charset="0"/>
              </a:rPr>
              <a:t>REFERENCE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83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250" advClick="0" advTm="1000">
        <p15:prstTrans prst="wind"/>
      </p:transition>
    </mc:Choice>
    <mc:Fallback xmlns="">
      <p:transition advClick="0" advTm="10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2AF3D-3842-21B4-295E-D29EDFD3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0128" y="982132"/>
            <a:ext cx="8516469" cy="1303867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IN" sz="3200" u="sng" dirty="0">
                <a:solidFill>
                  <a:schemeClr val="accent3">
                    <a:lumMod val="75000"/>
                  </a:schemeClr>
                </a:solidFill>
                <a:latin typeface="Snap ITC" panose="04040A07060A02020202" pitchFamily="82" charset="0"/>
              </a:rPr>
              <a:t> DEFINITION</a:t>
            </a:r>
            <a:r>
              <a:rPr lang="en-IN" dirty="0"/>
              <a:t>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B20C-CD8B-01EB-81CD-E273EFD05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Curve Fitting is the process of constructing a curve , or mathematical function , that has the best fit to a series of data points , possibly subject to constraints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    It is a statistical technique use to drive coefficient values for equations that express the value of one { dependent } variable as a function of another { independent variable } .</a:t>
            </a:r>
          </a:p>
        </p:txBody>
      </p:sp>
    </p:spTree>
    <p:extLst>
      <p:ext uri="{BB962C8B-B14F-4D97-AF65-F5344CB8AC3E}">
        <p14:creationId xmlns:p14="http://schemas.microsoft.com/office/powerpoint/2010/main" val="14662595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Click="0" advTm="1000">
        <p15:prstTrans prst="curtains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CBD30-D91E-C090-43D1-3CC83240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212" y="820272"/>
            <a:ext cx="9807386" cy="1035422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3200" u="sng" dirty="0">
                <a:solidFill>
                  <a:srgbClr val="7030A0"/>
                </a:solidFill>
                <a:latin typeface="Snap ITC" panose="04040A07060A02020202" pitchFamily="82" charset="0"/>
              </a:rPr>
              <a:t> INTRODUCTION: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E875EE-6A6A-C2D4-6701-A73F7520D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824" y="2662517"/>
            <a:ext cx="10529046" cy="325418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               WHAT IS FITTING OF EXPONENTIAL CURVE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fit in an exponential function.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The data points appear to fit the curve close to Perfectly, so the relationship can be described as very strong .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As time increases ,the number of customers increases ,so the relationship can be described as positive .</a:t>
            </a:r>
          </a:p>
        </p:txBody>
      </p:sp>
    </p:spTree>
    <p:extLst>
      <p:ext uri="{BB962C8B-B14F-4D97-AF65-F5344CB8AC3E}">
        <p14:creationId xmlns:p14="http://schemas.microsoft.com/office/powerpoint/2010/main" val="14636046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prestige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0CF28-4B4D-1D25-DC22-3329E074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4388" y="800100"/>
            <a:ext cx="10458450" cy="5129213"/>
          </a:xfrm>
        </p:spPr>
        <p:txBody>
          <a:bodyPr>
            <a:normAutofit/>
          </a:bodyPr>
          <a:lstStyle/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lang="en-IN" sz="2800" u="sng" dirty="0">
                <a:solidFill>
                  <a:srgbClr val="00B050"/>
                </a:solidFill>
                <a:latin typeface="Snap ITC" panose="04040A07060A02020202" pitchFamily="82" charset="0"/>
              </a:rPr>
              <a:t> Method of least squares </a:t>
            </a:r>
            <a:r>
              <a:rPr lang="en-IN" sz="2800" u="sng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↪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2800" u="sng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457200" lvl="0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US" altLang="en-US" sz="2800" dirty="0">
                <a:solidFill>
                  <a:srgbClr val="000000"/>
                </a:solidFill>
                <a:latin typeface="Open Sans" panose="020B0606030504020204" pitchFamily="34" charset="0"/>
                <a:cs typeface="Open Sans" panose="020B0606030504020204" pitchFamily="34" charset="0"/>
              </a:rPr>
              <a:t>  </a:t>
            </a:r>
            <a:r>
              <a:rPr lang="en-US" altLang="en-US" sz="2400" dirty="0">
                <a:solidFill>
                  <a:srgbClr val="000000"/>
                </a:solidFill>
                <a:latin typeface="Bradley Hand ITC" panose="03070402050302030203" pitchFamily="66" charset="0"/>
                <a:cs typeface="Open Sans" panose="020B0606030504020204" pitchFamily="34" charset="0"/>
              </a:rPr>
              <a:t>The method of least squares helps us to find the values of unknowns a and b in such a way that the following two conditions are satisfied:</a:t>
            </a:r>
            <a:endParaRPr lang="en-US" altLang="en-US" sz="2400" dirty="0">
              <a:latin typeface="Bradley Hand ITC" panose="03070402050302030203" pitchFamily="66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The sum of the residual (deviations) of observed values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 and corresponding expected (estimated) values of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 will be zero.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∑(Y–Yˆ)=0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Bradley Hand ITC" panose="03070402050302030203" pitchFamily="66" charset="0"/>
                <a:cs typeface="Open Sans" panose="020B0606030504020204" pitchFamily="34" charset="0"/>
              </a:rPr>
              <a:t>.</a:t>
            </a:r>
            <a:endParaRPr lang="en-US" altLang="en-US" sz="2400" dirty="0">
              <a:solidFill>
                <a:srgbClr val="000000"/>
              </a:solidFill>
              <a:latin typeface="Bradley Hand ITC" panose="03070402050302030203" pitchFamily="66" charset="0"/>
              <a:cs typeface="Open Sans" panose="020B0606030504020204" pitchFamily="34" charset="0"/>
            </a:endParaRP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US" altLang="en-US" sz="2400" dirty="0">
              <a:latin typeface="Bradley Hand ITC" panose="03070402050302030203" pitchFamily="66" charset="0"/>
              <a:cs typeface="Open Sans" panose="020B0606030504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Bradley Hand ITC" panose="03070402050302030203" pitchFamily="66" charset="0"/>
                <a:cs typeface="Open Sans" panose="020B0606030504020204" pitchFamily="34" charset="0"/>
              </a:rPr>
              <a:t>    The sum of the squares of the residual (deviations) of observed values of Y and corresponding expected values (Yˆ) should be at least ∑(Y–Yˆ)2.</a:t>
            </a:r>
            <a:br>
              <a:rPr lang="en-US" altLang="en-US" sz="2400" dirty="0">
                <a:latin typeface="Bradley Hand ITC" panose="03070402050302030203" pitchFamily="66" charset="0"/>
                <a:cs typeface="Open Sans" panose="020B0606030504020204" pitchFamily="34" charset="0"/>
              </a:rPr>
            </a:br>
            <a:endParaRPr lang="en-IN" sz="2400" u="sng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7410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fracture"/>
      </p:transition>
    </mc:Choice>
    <mc:Fallback xmlns="">
      <p:transition spd="slow" advClick="0" advTm="10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EEFF4C0-4059-A78E-5F3A-EA7A6B8BA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693" y="796318"/>
            <a:ext cx="10805553" cy="5265363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I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  </a:t>
            </a:r>
            <a:r>
              <a:rPr lang="en-I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nap ITC" panose="04040A07060A02020202" pitchFamily="82" charset="0"/>
              </a:rPr>
              <a:t>FITTING EXPONENTIAL CURVE </a:t>
            </a:r>
            <a:r>
              <a:rPr lang="en-IN" sz="2800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</a:rPr>
              <a:t>↠</a:t>
            </a:r>
            <a:endParaRPr lang="en-IN" sz="2800" u="sng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nap ITC" panose="04040A07060A02020202" pitchFamily="82" charset="0"/>
            </a:endParaRP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If we have to fit an exponential curve of the form y=a x^ b or y=a b^ x or y=a e^ x , we take logarithm of both sides. Then the given exponential equation transforms into a linear </a:t>
            </a:r>
            <a:r>
              <a:rPr lang="en-US" sz="2100" b="1" dirty="0">
                <a:solidFill>
                  <a:srgbClr val="222222"/>
                </a:solidFill>
              </a:rPr>
              <a:t>e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quation. We then use the above technique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Suppose the law as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endParaRPr lang="en-US" sz="2100" b="1" i="0" dirty="0">
              <a:solidFill>
                <a:srgbClr val="222222"/>
              </a:solidFill>
              <a:effectLst/>
            </a:endParaRP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Taking logarithm of both sides to the base 10, we get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Log 10 y= log 10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a+x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log 10 b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Putting log10 y=Y, log10 a =A, x=X, log 10 b = B, we get 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      Y = A + BX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This is, a linear equation in X and Y and we can obtain the constants A and B . </a:t>
            </a:r>
            <a:r>
              <a:rPr lang="en-US" sz="2100" b="1" dirty="0">
                <a:solidFill>
                  <a:srgbClr val="222222"/>
                </a:solidFill>
              </a:rPr>
              <a:t>A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nd resubstituting for A and B, we can obtain the equation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ab^x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.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If the law is y = </a:t>
            </a:r>
            <a:r>
              <a:rPr lang="en-US" sz="2100" b="1" i="0" dirty="0" err="1">
                <a:solidFill>
                  <a:srgbClr val="222222"/>
                </a:solidFill>
                <a:effectLst/>
              </a:rPr>
              <a:t>ax^b</a:t>
            </a:r>
            <a:r>
              <a:rPr lang="en-US" sz="2100" b="1" i="0" dirty="0">
                <a:solidFill>
                  <a:srgbClr val="222222"/>
                </a:solidFill>
                <a:effectLst/>
              </a:rPr>
              <a:t> taking logarithm of both sides, we get 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log y = log a + b log x.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Putting log y = Y, log a = A, b = B and log x = X, we get</a:t>
            </a:r>
          </a:p>
          <a:p>
            <a:pPr algn="l"/>
            <a:r>
              <a:rPr lang="en-US" sz="2100" b="1" i="0" dirty="0">
                <a:solidFill>
                  <a:srgbClr val="222222"/>
                </a:solidFill>
                <a:effectLst/>
              </a:rPr>
              <a:t>Y = A + BX.</a:t>
            </a:r>
          </a:p>
          <a:p>
            <a:endParaRPr lang="en-IN" sz="2800" u="sng" dirty="0">
              <a:solidFill>
                <a:srgbClr val="FF0000"/>
              </a:solidFill>
              <a:latin typeface="Snap ITC" panose="04040A07060A0202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839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 advClick="0" advTm="1000">
        <p14:flythrough/>
      </p:transition>
    </mc:Choice>
    <mc:Fallback xmlns="">
      <p:transition spd="slow" advClick="0" advTm="1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DDE93-DD17-1C1B-9647-69F18F15B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3375" y="793376"/>
            <a:ext cx="10542495" cy="5351930"/>
          </a:xfrm>
        </p:spPr>
        <p:txBody>
          <a:bodyPr>
            <a:normAutofit/>
          </a:bodyPr>
          <a:lstStyle/>
          <a:p>
            <a:r>
              <a:rPr lang="en-IN" i="1" u="sng" dirty="0">
                <a:solidFill>
                  <a:srgbClr val="FF0000"/>
                </a:solidFill>
                <a:latin typeface="Franklin Gothic Heavy" panose="020B0903020102020204" pitchFamily="34" charset="0"/>
              </a:rPr>
              <a:t>EXAMPLES ON FITTING EXPONENTIAL CURVES </a:t>
            </a:r>
            <a:r>
              <a:rPr lang="en-IN" i="1" u="sng" dirty="0">
                <a:solidFill>
                  <a:srgbClr val="FF0000"/>
                </a:solidFill>
                <a:latin typeface="Franklin Gothic Heavy" panose="020B0903020102020204" pitchFamily="34" charset="0"/>
                <a:sym typeface="Wingdings" panose="05000000000000000000" pitchFamily="2" charset="2"/>
              </a:rPr>
              <a:t></a:t>
            </a:r>
            <a:endParaRPr lang="en-IN" i="1" u="sng" dirty="0">
              <a:solidFill>
                <a:srgbClr val="FF0000"/>
              </a:solidFill>
              <a:latin typeface="Franklin Gothic Heavy" panose="020B0903020102020204" pitchFamily="34" charset="0"/>
            </a:endParaRPr>
          </a:p>
          <a:p>
            <a:r>
              <a:rPr lang="en-IN" u="sng" dirty="0">
                <a:latin typeface="Algerian" panose="04020705040A02060702" pitchFamily="82" charset="0"/>
              </a:rPr>
              <a:t>PROBLEM NO 1 </a:t>
            </a:r>
            <a:r>
              <a:rPr lang="en-IN" u="sng" dirty="0"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  <a:endParaRPr lang="en-IN" u="sng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endParaRPr lang="en-IN" dirty="0">
              <a:latin typeface="Algerian" panose="04020705040A02060702" pitchFamily="82" charset="0"/>
            </a:endParaRPr>
          </a:p>
          <a:p>
            <a:pPr marL="0" indent="0">
              <a:buNone/>
            </a:pPr>
            <a:r>
              <a:rPr lang="en-IN" dirty="0"/>
              <a:t>Q}Fit a curve y = a e ^ b x to the following data , using the method of least squares.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u="sng" dirty="0">
              <a:latin typeface="Bahnschrift SemiBold" panose="020B0502040204020203" pitchFamily="34" charset="0"/>
            </a:endParaRPr>
          </a:p>
          <a:p>
            <a:pPr marL="0" indent="0">
              <a:buNone/>
            </a:pPr>
            <a:r>
              <a:rPr lang="en-IN" u="sng" dirty="0">
                <a:latin typeface="Bahnschrift SemiBold" panose="020B0502040204020203" pitchFamily="34" charset="0"/>
              </a:rPr>
              <a:t>  </a:t>
            </a:r>
          </a:p>
          <a:p>
            <a:pPr marL="0" indent="0">
              <a:buNone/>
            </a:pPr>
            <a:r>
              <a:rPr lang="en-IN" u="sng" dirty="0">
                <a:latin typeface="Bahnschrift SemiBold" panose="020B0502040204020203" pitchFamily="34" charset="0"/>
              </a:rPr>
              <a:t> </a:t>
            </a:r>
            <a:r>
              <a:rPr lang="en-IN" u="sng" dirty="0">
                <a:latin typeface="Algerian" panose="04020705040A02060702" pitchFamily="82" charset="0"/>
              </a:rPr>
              <a:t>SOLUTION :</a:t>
            </a:r>
            <a:r>
              <a:rPr lang="en-IN" dirty="0">
                <a:latin typeface="Bahnschrift SemiBold" panose="020B0502040204020203" pitchFamily="34" charset="0"/>
              </a:rPr>
              <a:t> </a:t>
            </a:r>
            <a:r>
              <a:rPr lang="en-IN" dirty="0"/>
              <a:t>taking logarithms of y = a e ^b x , we get log y = log a +b x . Let us put log y = Y </a:t>
            </a:r>
          </a:p>
          <a:p>
            <a:pPr marL="0" indent="0">
              <a:buNone/>
            </a:pPr>
            <a:r>
              <a:rPr lang="en-IN" dirty="0"/>
              <a:t>                 and log a = A. then the law becomes Y=A+BX.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CD089D4A-7589-71BF-1908-A336E5A92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093103"/>
              </p:ext>
            </p:extLst>
          </p:nvPr>
        </p:nvGraphicFramePr>
        <p:xfrm>
          <a:off x="1930400" y="3103581"/>
          <a:ext cx="7820212" cy="731520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955053">
                  <a:extLst>
                    <a:ext uri="{9D8B030D-6E8A-4147-A177-3AD203B41FA5}">
                      <a16:colId xmlns:a16="http://schemas.microsoft.com/office/drawing/2014/main" val="966479202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1454901613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165247751"/>
                    </a:ext>
                  </a:extLst>
                </a:gridCol>
                <a:gridCol w="1955053">
                  <a:extLst>
                    <a:ext uri="{9D8B030D-6E8A-4147-A177-3AD203B41FA5}">
                      <a16:colId xmlns:a16="http://schemas.microsoft.com/office/drawing/2014/main" val="497077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              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57753"/>
                  </a:ext>
                </a:extLst>
              </a:tr>
              <a:tr h="285626">
                <a:tc>
                  <a:txBody>
                    <a:bodyPr/>
                    <a:lstStyle/>
                    <a:p>
                      <a:r>
                        <a:rPr lang="en-IN" dirty="0"/>
                        <a:t>              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0909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54329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1000">
        <p15:prstTrans prst="drape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8708-C776-298B-9F38-D80B76747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7142" y="1196789"/>
            <a:ext cx="9807386" cy="483597"/>
          </a:xfrm>
        </p:spPr>
        <p:txBody>
          <a:bodyPr>
            <a:normAutofit/>
          </a:bodyPr>
          <a:lstStyle/>
          <a:p>
            <a:pPr algn="l"/>
            <a:r>
              <a:rPr lang="en-IN" sz="2000" u="sng" dirty="0">
                <a:solidFill>
                  <a:srgbClr val="FF0000"/>
                </a:solidFill>
              </a:rPr>
              <a:t>CALCULATING </a:t>
            </a:r>
            <a:r>
              <a:rPr lang="en-IN" sz="2000" b="0" i="0" u="sng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∑X , ∑Y 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:</a:t>
            </a:r>
            <a:endParaRPr lang="en-IN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0D2570-BCA0-8ED0-055A-7ACF119070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2649245"/>
              </p:ext>
            </p:extLst>
          </p:nvPr>
        </p:nvGraphicFramePr>
        <p:xfrm>
          <a:off x="1183342" y="1869141"/>
          <a:ext cx="9807385" cy="389964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61477">
                  <a:extLst>
                    <a:ext uri="{9D8B030D-6E8A-4147-A177-3AD203B41FA5}">
                      <a16:colId xmlns:a16="http://schemas.microsoft.com/office/drawing/2014/main" val="844278672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2649504783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1235547888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1131206370"/>
                    </a:ext>
                  </a:extLst>
                </a:gridCol>
                <a:gridCol w="1961477">
                  <a:extLst>
                    <a:ext uri="{9D8B030D-6E8A-4147-A177-3AD203B41FA5}">
                      <a16:colId xmlns:a16="http://schemas.microsoft.com/office/drawing/2014/main" val="3768875932"/>
                    </a:ext>
                  </a:extLst>
                </a:gridCol>
              </a:tblGrid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Y=log 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x^2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999582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 2.0943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37485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4.6052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023595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3.6041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13.8404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688910"/>
                  </a:ext>
                </a:extLst>
              </a:tr>
              <a:tr h="779929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= 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= 7.8570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Y = 18.445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x^2 = 20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966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496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1000">
        <p:dissolve/>
      </p:transition>
    </mc:Choice>
    <mc:Fallback xmlns="">
      <p:transition spd="slow" advClick="0" advTm="1000">
        <p:dissolv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SHREYA PPT</Template>
  <TotalTime>347</TotalTime>
  <Words>1335</Words>
  <Application>Microsoft Office PowerPoint</Application>
  <PresentationFormat>Widescreen</PresentationFormat>
  <Paragraphs>228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9" baseType="lpstr">
      <vt:lpstr>Algerian</vt:lpstr>
      <vt:lpstr>Arial</vt:lpstr>
      <vt:lpstr>Arial Black</vt:lpstr>
      <vt:lpstr>Arial Rounded MT Bold</vt:lpstr>
      <vt:lpstr>Bahnschrift</vt:lpstr>
      <vt:lpstr>Bahnschrift SemiBold</vt:lpstr>
      <vt:lpstr>Bahnschrift SemiBold Condensed</vt:lpstr>
      <vt:lpstr>Bradley Hand ITC</vt:lpstr>
      <vt:lpstr>Cambria Math</vt:lpstr>
      <vt:lpstr>Comic Sans MS</vt:lpstr>
      <vt:lpstr>Courier New</vt:lpstr>
      <vt:lpstr>Franklin Gothic Heavy</vt:lpstr>
      <vt:lpstr>Garamond</vt:lpstr>
      <vt:lpstr>GaramondBahnschrift SemiBold Condensed</vt:lpstr>
      <vt:lpstr>Lucida Handwriting</vt:lpstr>
      <vt:lpstr>Open Sans</vt:lpstr>
      <vt:lpstr>Roboto</vt:lpstr>
      <vt:lpstr>Snap ITC</vt:lpstr>
      <vt:lpstr>Wingdings</vt:lpstr>
      <vt:lpstr>Organic</vt:lpstr>
      <vt:lpstr>                            </vt:lpstr>
      <vt:lpstr>EM-III PROJECT  ON FITTING OF EXPONENTIAL CURVE : </vt:lpstr>
      <vt:lpstr>PowerPoint Presentation</vt:lpstr>
      <vt:lpstr> DEFINITION: </vt:lpstr>
      <vt:lpstr> INTRODUCTION:</vt:lpstr>
      <vt:lpstr>PowerPoint Presentation</vt:lpstr>
      <vt:lpstr>PowerPoint Presentation</vt:lpstr>
      <vt:lpstr>PowerPoint Presentation</vt:lpstr>
      <vt:lpstr>CALCULATING ∑X , ∑Y :</vt:lpstr>
      <vt:lpstr>                                                                                                                                                         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Yash Mohite</dc:creator>
  <cp:lastModifiedBy>Yash Mohite</cp:lastModifiedBy>
  <cp:revision>2</cp:revision>
  <dcterms:created xsi:type="dcterms:W3CDTF">2022-08-21T05:26:15Z</dcterms:created>
  <dcterms:modified xsi:type="dcterms:W3CDTF">2022-09-08T16:04:10Z</dcterms:modified>
</cp:coreProperties>
</file>