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9" d="100"/>
          <a:sy n="59" d="100"/>
        </p:scale>
        <p:origin x="246"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B4E9-BE0D-44C3-CD37-C28E4FC967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60B173-D910-14F4-D274-98ACB481F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230837-5073-5C5D-59EC-E4BB0F3C85FA}"/>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812FD680-A356-D4A0-8E85-BA61EE276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98CEFA-B78B-89B5-7523-A9758913199C}"/>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382592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196-686C-183C-2048-D040C054E7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44C035-74C9-3303-A6EA-FBEBE12B8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B1FB7A-BF2A-9691-8DFF-0420DBED9270}"/>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2ED22A34-198F-7E1D-4A1B-DEECA50E24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93102-7883-2F8B-DCD3-B62205AF746E}"/>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224310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409FBB-993A-7B12-2E40-15536695D7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7BAD75-97E6-1247-65B1-FA6F82713C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B1FE6-E71A-6A6D-1B20-62BA9862EA6C}"/>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75B04C74-4420-2067-8DAF-BB4DAB384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7BFB8-275F-A60A-5898-F0B9C574981B}"/>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85536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4294-F366-5240-CBE8-068B4A4436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E12A8-C4B4-E6FA-E041-154E82639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7D02A-57D2-F4E1-608E-B33200B0BCC7}"/>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30614C61-37A8-AAD0-BA87-F6247A28C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D8E83-81D2-EA3A-53A4-0CAA80981096}"/>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279030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92C8-E052-756F-AF98-51D1FB0CD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F67844-69FF-2BF2-C2B3-FA5B8BFD4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B678A7-36BA-7D48-9B56-C96BFFDBCE0F}"/>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013543B5-2798-AC55-269D-6716E4EDAA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8AAC9-1B8D-AA78-40B0-506790D5AFED}"/>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165741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BB1-107A-E106-FDDB-FA02D9488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67C8A-53CA-C94F-355B-48B8B31A5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62F2F-787D-13E7-6CE8-834A963FD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B4125D-345F-EB3D-CB83-5E5F8763EC8E}"/>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6" name="Footer Placeholder 5">
            <a:extLst>
              <a:ext uri="{FF2B5EF4-FFF2-40B4-BE49-F238E27FC236}">
                <a16:creationId xmlns:a16="http://schemas.microsoft.com/office/drawing/2014/main" id="{A0EF9F6C-2124-9C50-898A-1C59713D4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DE0F2-4E00-FC4A-1ED5-75CBF2BAD767}"/>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4224534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A57BD-F023-B145-A47C-8FA3D229AE5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BDF0B-D8B1-3CD3-3CB1-6EAB3BDCE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A1E14-7907-BED6-1AFD-FFD7676510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DB96B5-1D37-D727-791E-27C76403C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4000B3-98A5-AC69-970D-8B919AAED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BC933F-F7D4-4E5A-3523-DA556F6F81FC}"/>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8" name="Footer Placeholder 7">
            <a:extLst>
              <a:ext uri="{FF2B5EF4-FFF2-40B4-BE49-F238E27FC236}">
                <a16:creationId xmlns:a16="http://schemas.microsoft.com/office/drawing/2014/main" id="{228383AF-010F-0E3C-1C3E-B3CC1E6BDD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FD4947-16D5-98E8-ED44-0C7761B1765F}"/>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368757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347D-050E-E223-7EE3-A906D23374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1E7F1A6-C840-D254-5A4D-56C57A024CF1}"/>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4" name="Footer Placeholder 3">
            <a:extLst>
              <a:ext uri="{FF2B5EF4-FFF2-40B4-BE49-F238E27FC236}">
                <a16:creationId xmlns:a16="http://schemas.microsoft.com/office/drawing/2014/main" id="{2C409B7E-D098-4B9D-8800-129B51ECFD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83B689-8C34-646A-7F46-50E3EDDEB2E3}"/>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404017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1CCF9-6F88-684C-F606-1F4D95DC9976}"/>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3" name="Footer Placeholder 2">
            <a:extLst>
              <a:ext uri="{FF2B5EF4-FFF2-40B4-BE49-F238E27FC236}">
                <a16:creationId xmlns:a16="http://schemas.microsoft.com/office/drawing/2014/main" id="{51C50F6C-26CB-1556-BED5-58107CD8CD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FB17A6-98A0-7D1C-F50E-C84915C7D60A}"/>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69748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1ED9D-3A9F-A40A-69DD-917BB43AB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82B2C5-227A-C0D9-C87A-AE7342435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2F91D8-99D6-24C4-A09A-D68CFCC89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7B8E1-11CB-3B48-6BD6-8979DB12B47D}"/>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6" name="Footer Placeholder 5">
            <a:extLst>
              <a:ext uri="{FF2B5EF4-FFF2-40B4-BE49-F238E27FC236}">
                <a16:creationId xmlns:a16="http://schemas.microsoft.com/office/drawing/2014/main" id="{DFC555E3-A3E6-B40C-5D56-3B8508AFE0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A3738B-4B83-3BAA-7882-BE0F67C8A42E}"/>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901402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7F0DD-42A6-C5A4-0E39-E91F07240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3E54B1-987C-8DC2-B662-F5B45849CB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C4BD0C-22DD-4177-1B9C-2C1D2E416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9A1D2-F538-5ECD-B1FB-D926A5E60FFD}"/>
              </a:ext>
            </a:extLst>
          </p:cNvPr>
          <p:cNvSpPr>
            <a:spLocks noGrp="1"/>
          </p:cNvSpPr>
          <p:nvPr>
            <p:ph type="dt" sz="half" idx="10"/>
          </p:nvPr>
        </p:nvSpPr>
        <p:spPr/>
        <p:txBody>
          <a:bodyPr/>
          <a:lstStyle/>
          <a:p>
            <a:fld id="{63191DAC-94F8-4DCB-9444-28B76AFCD233}" type="datetimeFigureOut">
              <a:rPr lang="en-IN" smtClean="0"/>
              <a:t>03-12-2024</a:t>
            </a:fld>
            <a:endParaRPr lang="en-IN"/>
          </a:p>
        </p:txBody>
      </p:sp>
      <p:sp>
        <p:nvSpPr>
          <p:cNvPr id="6" name="Footer Placeholder 5">
            <a:extLst>
              <a:ext uri="{FF2B5EF4-FFF2-40B4-BE49-F238E27FC236}">
                <a16:creationId xmlns:a16="http://schemas.microsoft.com/office/drawing/2014/main" id="{12F0EB6D-5E9E-5390-4C2A-E16C64418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06E74-D012-0786-2BA3-24DAFE816759}"/>
              </a:ext>
            </a:extLst>
          </p:cNvPr>
          <p:cNvSpPr>
            <a:spLocks noGrp="1"/>
          </p:cNvSpPr>
          <p:nvPr>
            <p:ph type="sldNum" sz="quarter" idx="12"/>
          </p:nvPr>
        </p:nvSpPr>
        <p:spPr/>
        <p:txBody>
          <a:bodyPr/>
          <a:lstStyle/>
          <a:p>
            <a:fld id="{80A7D3B3-44C2-44D6-8021-91A4FF62E28B}" type="slidenum">
              <a:rPr lang="en-IN" smtClean="0"/>
              <a:t>‹#›</a:t>
            </a:fld>
            <a:endParaRPr lang="en-IN"/>
          </a:p>
        </p:txBody>
      </p:sp>
    </p:spTree>
    <p:extLst>
      <p:ext uri="{BB962C8B-B14F-4D97-AF65-F5344CB8AC3E}">
        <p14:creationId xmlns:p14="http://schemas.microsoft.com/office/powerpoint/2010/main" val="1613406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C3C320-9E44-891C-3BB3-33E0C097CA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68AC51-0372-E356-3371-AB6CE8B94A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2A4CD-0274-BEDE-AB35-50084D0D67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91DAC-94F8-4DCB-9444-28B76AFCD233}" type="datetimeFigureOut">
              <a:rPr lang="en-IN" smtClean="0"/>
              <a:t>03-12-2024</a:t>
            </a:fld>
            <a:endParaRPr lang="en-IN"/>
          </a:p>
        </p:txBody>
      </p:sp>
      <p:sp>
        <p:nvSpPr>
          <p:cNvPr id="5" name="Footer Placeholder 4">
            <a:extLst>
              <a:ext uri="{FF2B5EF4-FFF2-40B4-BE49-F238E27FC236}">
                <a16:creationId xmlns:a16="http://schemas.microsoft.com/office/drawing/2014/main" id="{365C152D-9B2F-D4E7-B565-E9CF34BBA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918973-5BD3-5906-5236-C0DECC99F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7D3B3-44C2-44D6-8021-91A4FF62E28B}" type="slidenum">
              <a:rPr lang="en-IN" smtClean="0"/>
              <a:t>‹#›</a:t>
            </a:fld>
            <a:endParaRPr lang="en-IN"/>
          </a:p>
        </p:txBody>
      </p:sp>
    </p:spTree>
    <p:extLst>
      <p:ext uri="{BB962C8B-B14F-4D97-AF65-F5344CB8AC3E}">
        <p14:creationId xmlns:p14="http://schemas.microsoft.com/office/powerpoint/2010/main" val="1957161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hyperlink" Target="https://www.rawpixel.com/search/light%20blue%20background" TargetMode="External"/><Relationship Id="rId7" Type="http://schemas.openxmlformats.org/officeDocument/2006/relationships/image" Target="../media/image3.png"/><Relationship Id="rId2" Type="http://schemas.openxmlformats.org/officeDocument/2006/relationships/image" Target="../media/image1.1"/><Relationship Id="rId1" Type="http://schemas.openxmlformats.org/officeDocument/2006/relationships/slideLayout" Target="../slideLayouts/slideLayout1.xml"/><Relationship Id="rId6" Type="http://schemas.openxmlformats.org/officeDocument/2006/relationships/hyperlink" Target="https://creativecommons.org/licenses/by-nc-sa/3.0/" TargetMode="External"/><Relationship Id="rId5" Type="http://schemas.openxmlformats.org/officeDocument/2006/relationships/hyperlink" Target="https://www.open-electronics.org/pcb-recycling-the-core-of-your-electronics-is-more-valuable-than-you-think/" TargetMode="External"/><Relationship Id="rId4" Type="http://schemas.openxmlformats.org/officeDocument/2006/relationships/image" Target="../media/image2.png"/><Relationship Id="rId9" Type="http://schemas.openxmlformats.org/officeDocument/2006/relationships/hyperlink" Target="https://freepngimg.com/svg/118504-blackboard-1573988147"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rawpixel.com/search/light%20blue%20background" TargetMode="External"/><Relationship Id="rId2" Type="http://schemas.openxmlformats.org/officeDocument/2006/relationships/image" Target="../media/image1.1"/><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light%20blue%20background" TargetMode="External"/><Relationship Id="rId2" Type="http://schemas.openxmlformats.org/officeDocument/2006/relationships/image" Target="../media/image1.1"/><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7B55B8-E66C-B8B4-E534-D265696BB855}"/>
              </a:ext>
            </a:extLst>
          </p:cNvPr>
          <p:cNvSpPr/>
          <p:nvPr/>
        </p:nvSpPr>
        <p:spPr>
          <a:xfrm>
            <a:off x="2304289" y="314076"/>
            <a:ext cx="7583423" cy="1323439"/>
          </a:xfrm>
          <a:prstGeom prst="rect">
            <a:avLst/>
          </a:prstGeom>
          <a:noFill/>
        </p:spPr>
        <p:txBody>
          <a:bodyPr wrap="none" lIns="91440" tIns="45720" rIns="91440" bIns="45720">
            <a:spAutoFit/>
          </a:bodyPr>
          <a:lstStyle/>
          <a:p>
            <a:pPr algn="ctr"/>
            <a:r>
              <a:rPr lang="en-US" sz="80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Electronic Waste</a:t>
            </a:r>
          </a:p>
        </p:txBody>
      </p:sp>
      <p:pic>
        <p:nvPicPr>
          <p:cNvPr id="6" name="Picture 5">
            <a:extLst>
              <a:ext uri="{FF2B5EF4-FFF2-40B4-BE49-F238E27FC236}">
                <a16:creationId xmlns:a16="http://schemas.microsoft.com/office/drawing/2014/main" id="{D0387CEC-2F1C-8DDF-7B04-3CCEE98A34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rot="10800000" flipV="1">
            <a:off x="4177564" y="1946209"/>
            <a:ext cx="3482410" cy="3423209"/>
          </a:xfrm>
          <a:prstGeom prst="rect">
            <a:avLst/>
          </a:prstGeom>
        </p:spPr>
      </p:pic>
      <p:sp>
        <p:nvSpPr>
          <p:cNvPr id="7" name="TextBox 6">
            <a:extLst>
              <a:ext uri="{FF2B5EF4-FFF2-40B4-BE49-F238E27FC236}">
                <a16:creationId xmlns:a16="http://schemas.microsoft.com/office/drawing/2014/main" id="{940E7BE1-9DC4-66E8-6A8E-B7CEE483028F}"/>
              </a:ext>
            </a:extLst>
          </p:cNvPr>
          <p:cNvSpPr txBox="1"/>
          <p:nvPr/>
        </p:nvSpPr>
        <p:spPr>
          <a:xfrm rot="10800000" flipV="1">
            <a:off x="4407413" y="13506362"/>
            <a:ext cx="858750" cy="923330"/>
          </a:xfrm>
          <a:prstGeom prst="rect">
            <a:avLst/>
          </a:prstGeom>
          <a:noFill/>
        </p:spPr>
        <p:txBody>
          <a:bodyPr wrap="square" rtlCol="0">
            <a:spAutoFit/>
          </a:bodyPr>
          <a:lstStyle/>
          <a:p>
            <a:r>
              <a:rPr lang="en-IN" sz="900">
                <a:hlinkClick r:id="rId5" tooltip="https://www.open-electronics.org/pcb-recycling-the-core-of-your-electronics-is-more-valuable-than-you-think/"/>
              </a:rPr>
              <a:t>This Photo</a:t>
            </a:r>
            <a:r>
              <a:rPr lang="en-IN" sz="900"/>
              <a:t> by Unknown Author is licensed under </a:t>
            </a:r>
            <a:r>
              <a:rPr lang="en-IN" sz="900">
                <a:hlinkClick r:id="rId6" tooltip="https://creativecommons.org/licenses/by-nc-sa/3.0/"/>
              </a:rPr>
              <a:t>CC BY-SA-NC</a:t>
            </a:r>
            <a:endParaRPr lang="en-IN" sz="900"/>
          </a:p>
        </p:txBody>
      </p:sp>
      <p:pic>
        <p:nvPicPr>
          <p:cNvPr id="11" name="Graphic 10">
            <a:extLst>
              <a:ext uri="{FF2B5EF4-FFF2-40B4-BE49-F238E27FC236}">
                <a16:creationId xmlns:a16="http://schemas.microsoft.com/office/drawing/2014/main" id="{EBAC32FD-E87B-9745-B161-05D5B1AA1BAA}"/>
              </a:ext>
            </a:extLst>
          </p:cNvPr>
          <p:cNvPicPr>
            <a:picLocks noChangeAspect="1"/>
          </p:cNvPicPr>
          <p:nvPr/>
        </p:nvPicPr>
        <p:blipFill>
          <a:blip r:embed="rId7">
            <a:extLs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11051960" y="5245576"/>
            <a:ext cx="1140040" cy="1612424"/>
          </a:xfrm>
          <a:prstGeom prst="rect">
            <a:avLst/>
          </a:prstGeom>
        </p:spPr>
      </p:pic>
      <p:sp>
        <p:nvSpPr>
          <p:cNvPr id="12" name="TextBox 11">
            <a:extLst>
              <a:ext uri="{FF2B5EF4-FFF2-40B4-BE49-F238E27FC236}">
                <a16:creationId xmlns:a16="http://schemas.microsoft.com/office/drawing/2014/main" id="{B693E008-D14A-7531-33AE-DD0E45873BE4}"/>
              </a:ext>
            </a:extLst>
          </p:cNvPr>
          <p:cNvSpPr txBox="1"/>
          <p:nvPr/>
        </p:nvSpPr>
        <p:spPr>
          <a:xfrm>
            <a:off x="11277600" y="5568043"/>
            <a:ext cx="1828800" cy="707886"/>
          </a:xfrm>
          <a:prstGeom prst="rect">
            <a:avLst/>
          </a:prstGeom>
          <a:noFill/>
        </p:spPr>
        <p:txBody>
          <a:bodyPr wrap="square" rtlCol="0">
            <a:spAutoFit/>
          </a:bodyPr>
          <a:lstStyle/>
          <a:p>
            <a:r>
              <a:rPr lang="en-IN" sz="4000" dirty="0">
                <a:solidFill>
                  <a:schemeClr val="bg1"/>
                </a:solidFill>
                <a:latin typeface="Arial Black" panose="020B0A04020102020204" pitchFamily="34" charset="0"/>
              </a:rPr>
              <a:t>1</a:t>
            </a:r>
          </a:p>
        </p:txBody>
      </p:sp>
    </p:spTree>
    <p:extLst>
      <p:ext uri="{BB962C8B-B14F-4D97-AF65-F5344CB8AC3E}">
        <p14:creationId xmlns:p14="http://schemas.microsoft.com/office/powerpoint/2010/main" val="194832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a:extLst>
            <a:ext uri="{FF2B5EF4-FFF2-40B4-BE49-F238E27FC236}">
              <a16:creationId xmlns:a16="http://schemas.microsoft.com/office/drawing/2014/main" id="{BA78CFFA-3918-CEBF-D731-CACE82789DD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74F27FA-1E28-B082-BCF8-BE210237F7D4}"/>
              </a:ext>
            </a:extLst>
          </p:cNvPr>
          <p:cNvSpPr/>
          <p:nvPr/>
        </p:nvSpPr>
        <p:spPr>
          <a:xfrm>
            <a:off x="2150510" y="239125"/>
            <a:ext cx="7591181" cy="923330"/>
          </a:xfrm>
          <a:prstGeom prst="rect">
            <a:avLst/>
          </a:prstGeom>
          <a:noFill/>
        </p:spPr>
        <p:txBody>
          <a:bodyPr wrap="none" lIns="91440" tIns="45720" rIns="91440" bIns="45720">
            <a:spAutoFit/>
          </a:bodyPr>
          <a:lstStyle/>
          <a:p>
            <a:pPr marL="685800" indent="-685800" algn="ctr">
              <a:buFont typeface="Wingdings" panose="05000000000000000000" pitchFamily="2" charset="2"/>
              <a:buChar char="v"/>
            </a:pPr>
            <a:r>
              <a:rPr lang="en-US" sz="5400" u="sng" dirty="0">
                <a:ln w="0"/>
                <a:effectLst>
                  <a:outerShdw blurRad="38100" dist="19050" dir="2700000" algn="tl" rotWithShape="0">
                    <a:schemeClr val="dk1">
                      <a:alpha val="40000"/>
                    </a:schemeClr>
                  </a:outerShdw>
                </a:effectLst>
              </a:rPr>
              <a:t>Introduction to E-Waste</a:t>
            </a:r>
            <a:endParaRPr lang="en-US" sz="5400" b="0" u="sng"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835D40B2-23E0-E15B-1724-63E6F119A47E}"/>
              </a:ext>
            </a:extLst>
          </p:cNvPr>
          <p:cNvSpPr/>
          <p:nvPr/>
        </p:nvSpPr>
        <p:spPr>
          <a:xfrm>
            <a:off x="-10662" y="1498299"/>
            <a:ext cx="3578993" cy="584775"/>
          </a:xfrm>
          <a:prstGeom prst="rect">
            <a:avLst/>
          </a:prstGeom>
          <a:noFill/>
        </p:spPr>
        <p:txBody>
          <a:bodyPr wrap="none" lIns="91440" tIns="45720" rIns="91440" bIns="45720">
            <a:spAutoFit/>
          </a:bodyPr>
          <a:lstStyle/>
          <a:p>
            <a:pPr marL="457200" indent="-457200" algn="ctr">
              <a:buFont typeface="Arial" panose="020B0604020202020204" pitchFamily="34" charset="0"/>
              <a:buChar char="•"/>
            </a:pP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is E-Waste?</a:t>
            </a:r>
            <a:endParaRPr lang="en-US" sz="3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94B5F5F-B1A5-5DAF-7257-5AABB5D64D85}"/>
              </a:ext>
            </a:extLst>
          </p:cNvPr>
          <p:cNvSpPr/>
          <p:nvPr/>
        </p:nvSpPr>
        <p:spPr>
          <a:xfrm>
            <a:off x="189858" y="2239304"/>
            <a:ext cx="11512483" cy="1754326"/>
          </a:xfrm>
          <a:prstGeom prst="rect">
            <a:avLst/>
          </a:prstGeom>
          <a:noFill/>
        </p:spPr>
        <p:txBody>
          <a:bodyPr wrap="square" lIns="91440" tIns="45720" rIns="91440" bIns="45720">
            <a:spAutoFit/>
          </a:bodyPr>
          <a:lstStyle/>
          <a:p>
            <a:r>
              <a:rPr lang="en-US" b="0" cap="none" spc="0" dirty="0">
                <a:ln w="0"/>
                <a:solidFill>
                  <a:schemeClr val="tx1"/>
                </a:solidFill>
                <a:effectLst>
                  <a:outerShdw blurRad="38100" dist="19050" dir="2700000" algn="tl" rotWithShape="0">
                    <a:schemeClr val="dk1">
                      <a:alpha val="40000"/>
                    </a:schemeClr>
                  </a:outerShdw>
                </a:effectLst>
              </a:rPr>
              <a:t>E-waste, or electronic waste, refers to discarded electrical or electronic devices. This waste includes broken, outdated, or unwanted electronics such as smartphones, computers, TVs, refrigerators, batteries, and other electrical gadgets. These devices often contain harmful substances like lead, mercury, and cadmium, making e-waste a significant environmental issue. Proper disposal, recycling, and treatment of e-waste are necessary to prevent environmental harm and health risks.</a:t>
            </a:r>
          </a:p>
          <a:p>
            <a:pPr algn="ctr"/>
            <a:endParaRPr lang="en-US" b="0" cap="none" spc="0" dirty="0">
              <a:ln w="0"/>
              <a:solidFill>
                <a:schemeClr val="tx1"/>
              </a:solidFill>
              <a:effectLst>
                <a:outerShdw blurRad="38100" dist="19050" dir="2700000" algn="tl" rotWithShape="0">
                  <a:schemeClr val="dk1">
                    <a:alpha val="40000"/>
                  </a:schemeClr>
                </a:outerShdw>
              </a:effectLst>
            </a:endParaRPr>
          </a:p>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D5FD44DD-71EB-74CB-DADB-B09F02C2CD99}"/>
              </a:ext>
            </a:extLst>
          </p:cNvPr>
          <p:cNvSpPr txBox="1"/>
          <p:nvPr/>
        </p:nvSpPr>
        <p:spPr>
          <a:xfrm>
            <a:off x="189858" y="3565085"/>
            <a:ext cx="3723840" cy="584775"/>
          </a:xfrm>
          <a:prstGeom prst="rect">
            <a:avLst/>
          </a:prstGeom>
          <a:noFill/>
        </p:spPr>
        <p:txBody>
          <a:bodyPr wrap="none" rtlCol="0">
            <a:spAutoFit/>
          </a:bodyPr>
          <a:lstStyle/>
          <a:p>
            <a:pPr marL="457200" indent="-457200">
              <a:buFont typeface="Arial" panose="020B0604020202020204" pitchFamily="34" charset="0"/>
              <a:buChar char="•"/>
            </a:pPr>
            <a:r>
              <a:rPr lang="en-IN" sz="3200" dirty="0"/>
              <a:t>Types of E-Waste:-</a:t>
            </a:r>
          </a:p>
        </p:txBody>
      </p:sp>
      <p:graphicFrame>
        <p:nvGraphicFramePr>
          <p:cNvPr id="13" name="Table 12">
            <a:extLst>
              <a:ext uri="{FF2B5EF4-FFF2-40B4-BE49-F238E27FC236}">
                <a16:creationId xmlns:a16="http://schemas.microsoft.com/office/drawing/2014/main" id="{451772A8-1B18-6B8E-00FD-66540A6B70CA}"/>
              </a:ext>
            </a:extLst>
          </p:cNvPr>
          <p:cNvGraphicFramePr>
            <a:graphicFrameLocks noGrp="1"/>
          </p:cNvGraphicFramePr>
          <p:nvPr>
            <p:extLst>
              <p:ext uri="{D42A27DB-BD31-4B8C-83A1-F6EECF244321}">
                <p14:modId xmlns:p14="http://schemas.microsoft.com/office/powerpoint/2010/main" val="3293637441"/>
              </p:ext>
            </p:extLst>
          </p:nvPr>
        </p:nvGraphicFramePr>
        <p:xfrm>
          <a:off x="304158" y="4149860"/>
          <a:ext cx="8353762" cy="2590800"/>
        </p:xfrm>
        <a:graphic>
          <a:graphicData uri="http://schemas.openxmlformats.org/drawingml/2006/table">
            <a:tbl>
              <a:tblPr firstRow="1" bandRow="1">
                <a:tableStyleId>{E269D01E-BC32-4049-B463-5C60D7B0CCD2}</a:tableStyleId>
              </a:tblPr>
              <a:tblGrid>
                <a:gridCol w="8353762">
                  <a:extLst>
                    <a:ext uri="{9D8B030D-6E8A-4147-A177-3AD203B41FA5}">
                      <a16:colId xmlns:a16="http://schemas.microsoft.com/office/drawing/2014/main" val="3015633068"/>
                    </a:ext>
                  </a:extLst>
                </a:gridCol>
              </a:tblGrid>
              <a:tr h="0">
                <a:tc>
                  <a:txBody>
                    <a:bodyPr/>
                    <a:lstStyle/>
                    <a:p>
                      <a:pPr marL="285750" indent="-285750">
                        <a:buFont typeface="Wingdings" panose="05000000000000000000" pitchFamily="2" charset="2"/>
                        <a:buChar char="Ø"/>
                      </a:pPr>
                      <a:r>
                        <a:rPr lang="en-IN" dirty="0"/>
                        <a:t> </a:t>
                      </a:r>
                      <a:r>
                        <a:rPr lang="en-IN" dirty="0">
                          <a:ln>
                            <a:noFill/>
                          </a:ln>
                          <a:solidFill>
                            <a:schemeClr val="tx1"/>
                          </a:solidFill>
                          <a:latin typeface="Arial Black" panose="020B0A04020102020204" pitchFamily="34" charset="0"/>
                        </a:rPr>
                        <a:t>Consumer Electronics</a:t>
                      </a:r>
                    </a:p>
                  </a:txBody>
                  <a:tcPr/>
                </a:tc>
                <a:extLst>
                  <a:ext uri="{0D108BD9-81ED-4DB2-BD59-A6C34878D82A}">
                    <a16:rowId xmlns:a16="http://schemas.microsoft.com/office/drawing/2014/main" val="1433308802"/>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Home Appliances</a:t>
                      </a:r>
                    </a:p>
                  </a:txBody>
                  <a:tcPr/>
                </a:tc>
                <a:extLst>
                  <a:ext uri="{0D108BD9-81ED-4DB2-BD59-A6C34878D82A}">
                    <a16:rowId xmlns:a16="http://schemas.microsoft.com/office/drawing/2014/main" val="2032021696"/>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Computing Equipment</a:t>
                      </a:r>
                    </a:p>
                  </a:txBody>
                  <a:tcPr/>
                </a:tc>
                <a:extLst>
                  <a:ext uri="{0D108BD9-81ED-4DB2-BD59-A6C34878D82A}">
                    <a16:rowId xmlns:a16="http://schemas.microsoft.com/office/drawing/2014/main" val="4268119445"/>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Telecommunication Equipment</a:t>
                      </a:r>
                    </a:p>
                  </a:txBody>
                  <a:tcPr/>
                </a:tc>
                <a:extLst>
                  <a:ext uri="{0D108BD9-81ED-4DB2-BD59-A6C34878D82A}">
                    <a16:rowId xmlns:a16="http://schemas.microsoft.com/office/drawing/2014/main" val="955981323"/>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Electronic Components</a:t>
                      </a:r>
                    </a:p>
                  </a:txBody>
                  <a:tcPr/>
                </a:tc>
                <a:extLst>
                  <a:ext uri="{0D108BD9-81ED-4DB2-BD59-A6C34878D82A}">
                    <a16:rowId xmlns:a16="http://schemas.microsoft.com/office/drawing/2014/main" val="834019641"/>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Lighting Equipment</a:t>
                      </a:r>
                    </a:p>
                  </a:txBody>
                  <a:tcPr/>
                </a:tc>
                <a:extLst>
                  <a:ext uri="{0D108BD9-81ED-4DB2-BD59-A6C34878D82A}">
                    <a16:rowId xmlns:a16="http://schemas.microsoft.com/office/drawing/2014/main" val="319012850"/>
                  </a:ext>
                </a:extLst>
              </a:tr>
              <a:tr h="370840">
                <a:tc>
                  <a:txBody>
                    <a:bodyPr/>
                    <a:lstStyle/>
                    <a:p>
                      <a:pPr marL="285750" indent="-285750">
                        <a:buFont typeface="Wingdings" panose="05000000000000000000" pitchFamily="2" charset="2"/>
                        <a:buChar char="Ø"/>
                      </a:pPr>
                      <a:r>
                        <a:rPr lang="en-IN" dirty="0">
                          <a:solidFill>
                            <a:schemeClr val="tx1"/>
                          </a:solidFill>
                          <a:latin typeface="Arial Black" panose="020B0A04020102020204" pitchFamily="34" charset="0"/>
                        </a:rPr>
                        <a:t>Medical Equipment</a:t>
                      </a:r>
                    </a:p>
                  </a:txBody>
                  <a:tcPr/>
                </a:tc>
                <a:extLst>
                  <a:ext uri="{0D108BD9-81ED-4DB2-BD59-A6C34878D82A}">
                    <a16:rowId xmlns:a16="http://schemas.microsoft.com/office/drawing/2014/main" val="3400564182"/>
                  </a:ext>
                </a:extLst>
              </a:tr>
            </a:tbl>
          </a:graphicData>
        </a:graphic>
      </p:graphicFrame>
      <p:pic>
        <p:nvPicPr>
          <p:cNvPr id="16" name="Picture 15">
            <a:extLst>
              <a:ext uri="{FF2B5EF4-FFF2-40B4-BE49-F238E27FC236}">
                <a16:creationId xmlns:a16="http://schemas.microsoft.com/office/drawing/2014/main" id="{4A3B9BA2-9A38-CFDB-111A-A586E05D7B3A}"/>
              </a:ext>
            </a:extLst>
          </p:cNvPr>
          <p:cNvPicPr>
            <a:picLocks noChangeAspect="1"/>
          </p:cNvPicPr>
          <p:nvPr/>
        </p:nvPicPr>
        <p:blipFill>
          <a:blip r:embed="rId4"/>
          <a:stretch>
            <a:fillRect/>
          </a:stretch>
        </p:blipFill>
        <p:spPr>
          <a:xfrm>
            <a:off x="11051948" y="5237104"/>
            <a:ext cx="1140051" cy="1615580"/>
          </a:xfrm>
          <a:prstGeom prst="rect">
            <a:avLst/>
          </a:prstGeom>
        </p:spPr>
      </p:pic>
      <p:sp>
        <p:nvSpPr>
          <p:cNvPr id="17" name="TextBox 16">
            <a:extLst>
              <a:ext uri="{FF2B5EF4-FFF2-40B4-BE49-F238E27FC236}">
                <a16:creationId xmlns:a16="http://schemas.microsoft.com/office/drawing/2014/main" id="{48B6D011-A1C6-CD53-69B5-A975FB707D42}"/>
              </a:ext>
            </a:extLst>
          </p:cNvPr>
          <p:cNvSpPr txBox="1"/>
          <p:nvPr/>
        </p:nvSpPr>
        <p:spPr>
          <a:xfrm>
            <a:off x="11051949" y="5546525"/>
            <a:ext cx="1140051" cy="646331"/>
          </a:xfrm>
          <a:prstGeom prst="rect">
            <a:avLst/>
          </a:prstGeom>
          <a:noFill/>
        </p:spPr>
        <p:txBody>
          <a:bodyPr wrap="square" rtlCol="0">
            <a:spAutoFit/>
          </a:bodyPr>
          <a:lstStyle/>
          <a:p>
            <a:pPr algn="ctr"/>
            <a:r>
              <a:rPr lang="en-IN" sz="3600" dirty="0">
                <a:solidFill>
                  <a:schemeClr val="bg1"/>
                </a:solidFill>
                <a:latin typeface="Arial Black" panose="020B0A04020102020204" pitchFamily="34" charset="0"/>
              </a:rPr>
              <a:t>2</a:t>
            </a:r>
          </a:p>
        </p:txBody>
      </p:sp>
    </p:spTree>
    <p:extLst>
      <p:ext uri="{BB962C8B-B14F-4D97-AF65-F5344CB8AC3E}">
        <p14:creationId xmlns:p14="http://schemas.microsoft.com/office/powerpoint/2010/main" val="311654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a:extLst>
            <a:ext uri="{FF2B5EF4-FFF2-40B4-BE49-F238E27FC236}">
              <a16:creationId xmlns:a16="http://schemas.microsoft.com/office/drawing/2014/main" id="{7B0EE638-9E45-641B-A39F-47CFADEBC5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E07FA4-1BEC-0A71-2612-E3BB34DD7078}"/>
              </a:ext>
            </a:extLst>
          </p:cNvPr>
          <p:cNvSpPr txBox="1"/>
          <p:nvPr/>
        </p:nvSpPr>
        <p:spPr>
          <a:xfrm>
            <a:off x="653143" y="604157"/>
            <a:ext cx="11250386" cy="523220"/>
          </a:xfrm>
          <a:prstGeom prst="rect">
            <a:avLst/>
          </a:prstGeom>
          <a:noFill/>
        </p:spPr>
        <p:txBody>
          <a:bodyPr wrap="square" rtlCol="0">
            <a:spAutoFit/>
          </a:bodyPr>
          <a:lstStyle/>
          <a:p>
            <a:pPr marL="514350" indent="-514350">
              <a:buFont typeface="+mj-lt"/>
              <a:buAutoNum type="arabicPeriod"/>
            </a:pPr>
            <a:r>
              <a:rPr kumimoji="0" lang="en-IN" sz="2800" b="1" i="1"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Black" panose="020B0A04020102020204" pitchFamily="34" charset="0"/>
              </a:rPr>
              <a:t>Consumer Electronics</a:t>
            </a:r>
            <a:endParaRPr lang="en-IN" sz="2800" i="1" dirty="0">
              <a:effectLst>
                <a:outerShdw blurRad="38100" dist="38100" dir="2700000" algn="tl">
                  <a:srgbClr val="000000">
                    <a:alpha val="43137"/>
                  </a:srgbClr>
                </a:outerShdw>
              </a:effectLst>
              <a:latin typeface="Arial Black" panose="020B0A04020102020204" pitchFamily="34" charset="0"/>
            </a:endParaRPr>
          </a:p>
        </p:txBody>
      </p:sp>
      <p:pic>
        <p:nvPicPr>
          <p:cNvPr id="4" name="Picture 3">
            <a:extLst>
              <a:ext uri="{FF2B5EF4-FFF2-40B4-BE49-F238E27FC236}">
                <a16:creationId xmlns:a16="http://schemas.microsoft.com/office/drawing/2014/main" id="{A1AEA06B-B734-A349-46F6-20C7C6BF8B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445" y="1372306"/>
            <a:ext cx="3334656" cy="2412573"/>
          </a:xfrm>
          <a:prstGeom prst="rect">
            <a:avLst/>
          </a:prstGeom>
          <a:ln>
            <a:noFill/>
          </a:ln>
          <a:effectLst>
            <a:softEdge rad="112500"/>
          </a:effectLst>
        </p:spPr>
      </p:pic>
      <p:sp>
        <p:nvSpPr>
          <p:cNvPr id="5" name="TextBox 4">
            <a:extLst>
              <a:ext uri="{FF2B5EF4-FFF2-40B4-BE49-F238E27FC236}">
                <a16:creationId xmlns:a16="http://schemas.microsoft.com/office/drawing/2014/main" id="{0B93A7E8-E37F-87CB-BEEF-B167E0AE795A}"/>
              </a:ext>
            </a:extLst>
          </p:cNvPr>
          <p:cNvSpPr txBox="1"/>
          <p:nvPr/>
        </p:nvSpPr>
        <p:spPr>
          <a:xfrm>
            <a:off x="206828" y="1372306"/>
            <a:ext cx="7434943" cy="3108543"/>
          </a:xfrm>
          <a:prstGeom prst="rect">
            <a:avLst/>
          </a:prstGeom>
          <a:noFill/>
        </p:spPr>
        <p:txBody>
          <a:bodyPr wrap="square" rtlCol="0">
            <a:spAutoFit/>
          </a:bodyPr>
          <a:lstStyle/>
          <a:p>
            <a:pPr algn="ctr"/>
            <a:r>
              <a:rPr lang="en-US" sz="2800" b="0" i="0" dirty="0">
                <a:solidFill>
                  <a:srgbClr val="1F1F1F"/>
                </a:solidFill>
                <a:effectLst/>
                <a:latin typeface="Aptos Display" panose="020B0004020202020204" pitchFamily="34" charset="0"/>
              </a:rPr>
              <a:t>Consumer electronics are </a:t>
            </a:r>
            <a:r>
              <a:rPr lang="en-US" sz="2800" b="0" i="0" dirty="0">
                <a:solidFill>
                  <a:srgbClr val="040C28"/>
                </a:solidFill>
                <a:effectLst/>
                <a:latin typeface="Aptos Display" panose="020B0004020202020204" pitchFamily="34" charset="0"/>
              </a:rPr>
              <a:t>electronic devices typically used for leisure purposes or in homes</a:t>
            </a:r>
            <a:r>
              <a:rPr lang="en-US" sz="2800" b="0" i="0" dirty="0">
                <a:solidFill>
                  <a:srgbClr val="1F1F1F"/>
                </a:solidFill>
                <a:effectLst/>
                <a:latin typeface="Aptos Display" panose="020B0004020202020204" pitchFamily="34" charset="0"/>
              </a:rPr>
              <a:t>, such as televisions, game consoles, mobile phones, computer hardware/software, digital cameras/camcorders, audio equipment (such as MP3 players), fax machines and home appliances like washing machines and dishwashers.</a:t>
            </a:r>
            <a:endParaRPr lang="en-IN" sz="2800" dirty="0">
              <a:latin typeface="Aptos Display" panose="020B0004020202020204" pitchFamily="34" charset="0"/>
            </a:endParaRPr>
          </a:p>
        </p:txBody>
      </p:sp>
      <p:pic>
        <p:nvPicPr>
          <p:cNvPr id="6" name="Picture 5">
            <a:extLst>
              <a:ext uri="{FF2B5EF4-FFF2-40B4-BE49-F238E27FC236}">
                <a16:creationId xmlns:a16="http://schemas.microsoft.com/office/drawing/2014/main" id="{E706CF6E-3A5C-C380-E4C7-052A5E531AC7}"/>
              </a:ext>
            </a:extLst>
          </p:cNvPr>
          <p:cNvPicPr>
            <a:picLocks noChangeAspect="1"/>
          </p:cNvPicPr>
          <p:nvPr/>
        </p:nvPicPr>
        <p:blipFill>
          <a:blip r:embed="rId5"/>
          <a:stretch>
            <a:fillRect/>
          </a:stretch>
        </p:blipFill>
        <p:spPr>
          <a:xfrm>
            <a:off x="10987075" y="5242420"/>
            <a:ext cx="1140051" cy="1615580"/>
          </a:xfrm>
          <a:prstGeom prst="rect">
            <a:avLst/>
          </a:prstGeom>
        </p:spPr>
      </p:pic>
      <p:sp>
        <p:nvSpPr>
          <p:cNvPr id="7" name="TextBox 6">
            <a:extLst>
              <a:ext uri="{FF2B5EF4-FFF2-40B4-BE49-F238E27FC236}">
                <a16:creationId xmlns:a16="http://schemas.microsoft.com/office/drawing/2014/main" id="{1CB45E06-644D-FD9A-BB80-FB17A1B60D06}"/>
              </a:ext>
            </a:extLst>
          </p:cNvPr>
          <p:cNvSpPr txBox="1"/>
          <p:nvPr/>
        </p:nvSpPr>
        <p:spPr>
          <a:xfrm>
            <a:off x="11327026" y="5607512"/>
            <a:ext cx="1600200" cy="646331"/>
          </a:xfrm>
          <a:prstGeom prst="rect">
            <a:avLst/>
          </a:prstGeom>
          <a:noFill/>
        </p:spPr>
        <p:txBody>
          <a:bodyPr wrap="square" rtlCol="0">
            <a:spAutoFit/>
          </a:bodyPr>
          <a:lstStyle/>
          <a:p>
            <a:r>
              <a:rPr lang="en-IN" sz="3600" dirty="0">
                <a:solidFill>
                  <a:schemeClr val="bg1"/>
                </a:solidFill>
                <a:latin typeface="Arial Black" panose="020B0A04020102020204" pitchFamily="34" charset="0"/>
              </a:rPr>
              <a:t>3</a:t>
            </a:r>
          </a:p>
        </p:txBody>
      </p:sp>
    </p:spTree>
    <p:extLst>
      <p:ext uri="{BB962C8B-B14F-4D97-AF65-F5344CB8AC3E}">
        <p14:creationId xmlns:p14="http://schemas.microsoft.com/office/powerpoint/2010/main" val="537608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177</Words>
  <Application>Microsoft Office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 Display</vt:lpstr>
      <vt:lpstr>Arial</vt:lpstr>
      <vt:lpstr>Arial Black</vt:lpstr>
      <vt:lpstr>Calibri</vt:lpstr>
      <vt:lpstr>Calibri Light</vt:lpstr>
      <vt:lpstr>Times New Roman</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Mohite</dc:creator>
  <cp:lastModifiedBy>Yash Mohite</cp:lastModifiedBy>
  <cp:revision>1</cp:revision>
  <dcterms:created xsi:type="dcterms:W3CDTF">2024-12-03T09:11:02Z</dcterms:created>
  <dcterms:modified xsi:type="dcterms:W3CDTF">2024-12-03T10:01:25Z</dcterms:modified>
</cp:coreProperties>
</file>