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256" r:id="rId5"/>
    <p:sldId id="3849" r:id="rId6"/>
    <p:sldId id="261" r:id="rId7"/>
    <p:sldId id="3852" r:id="rId8"/>
    <p:sldId id="3853" r:id="rId9"/>
    <p:sldId id="3854" r:id="rId10"/>
    <p:sldId id="3857" r:id="rId11"/>
    <p:sldId id="3855" r:id="rId12"/>
    <p:sldId id="3856" r:id="rId13"/>
    <p:sldId id="3844" r:id="rId14"/>
    <p:sldId id="3851" r:id="rId15"/>
    <p:sldId id="3846" r:id="rId16"/>
    <p:sldId id="3858" r:id="rId17"/>
    <p:sldId id="3859" r:id="rId18"/>
    <p:sldId id="3860" r:id="rId19"/>
    <p:sldId id="3862" r:id="rId20"/>
    <p:sldId id="3861" r:id="rId21"/>
    <p:sldId id="3850" r:id="rId22"/>
    <p:sldId id="265" r:id="rId23"/>
    <p:sldId id="263" r:id="rId24"/>
    <p:sldId id="384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7DDB3F1-9B91-72E8-003E-AF1CFCEE0FB0}" name="Shreya M" initials="SM" userId="a7c579a47dada64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0" autoAdjust="0"/>
    <p:restoredTop sz="94694" autoAdjust="0"/>
  </p:normalViewPr>
  <p:slideViewPr>
    <p:cSldViewPr snapToGrid="0">
      <p:cViewPr>
        <p:scale>
          <a:sx n="87" d="100"/>
          <a:sy n="87" d="100"/>
        </p:scale>
        <p:origin x="368" y="60"/>
      </p:cViewPr>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4/19/2024</a:t>
            </a:fld>
            <a:endParaRPr lang="en-US" dirty="0"/>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dirty="0"/>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t>4/19/2024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t>‹#›</a:t>
            </a:fld>
            <a:endParaRPr lang="en-US" dirty="0"/>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a:t>
            </a:fld>
            <a:endParaRPr lang="en-US" dirty="0"/>
          </a:p>
        </p:txBody>
      </p:sp>
    </p:spTree>
    <p:extLst>
      <p:ext uri="{BB962C8B-B14F-4D97-AF65-F5344CB8AC3E}">
        <p14:creationId xmlns:p14="http://schemas.microsoft.com/office/powerpoint/2010/main"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10</a:t>
            </a:fld>
            <a:endParaRPr lang="en-US" dirty="0"/>
          </a:p>
        </p:txBody>
      </p:sp>
    </p:spTree>
    <p:extLst>
      <p:ext uri="{BB962C8B-B14F-4D97-AF65-F5344CB8AC3E}">
        <p14:creationId xmlns:p14="http://schemas.microsoft.com/office/powerpoint/2010/main" val="507562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11</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12</a:t>
            </a:fld>
            <a:endParaRPr lang="en-US" dirty="0"/>
          </a:p>
        </p:txBody>
      </p:sp>
    </p:spTree>
    <p:extLst>
      <p:ext uri="{BB962C8B-B14F-4D97-AF65-F5344CB8AC3E}">
        <p14:creationId xmlns:p14="http://schemas.microsoft.com/office/powerpoint/2010/main" val="2439709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13</a:t>
            </a:fld>
            <a:endParaRPr lang="en-US" dirty="0"/>
          </a:p>
        </p:txBody>
      </p:sp>
    </p:spTree>
    <p:extLst>
      <p:ext uri="{BB962C8B-B14F-4D97-AF65-F5344CB8AC3E}">
        <p14:creationId xmlns:p14="http://schemas.microsoft.com/office/powerpoint/2010/main" val="2573218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14</a:t>
            </a:fld>
            <a:endParaRPr lang="en-US" dirty="0"/>
          </a:p>
        </p:txBody>
      </p:sp>
    </p:spTree>
    <p:extLst>
      <p:ext uri="{BB962C8B-B14F-4D97-AF65-F5344CB8AC3E}">
        <p14:creationId xmlns:p14="http://schemas.microsoft.com/office/powerpoint/2010/main" val="2995467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15</a:t>
            </a:fld>
            <a:endParaRPr lang="en-US" dirty="0"/>
          </a:p>
        </p:txBody>
      </p:sp>
    </p:spTree>
    <p:extLst>
      <p:ext uri="{BB962C8B-B14F-4D97-AF65-F5344CB8AC3E}">
        <p14:creationId xmlns:p14="http://schemas.microsoft.com/office/powerpoint/2010/main" val="2345444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16</a:t>
            </a:fld>
            <a:endParaRPr lang="en-US" dirty="0"/>
          </a:p>
        </p:txBody>
      </p:sp>
    </p:spTree>
    <p:extLst>
      <p:ext uri="{BB962C8B-B14F-4D97-AF65-F5344CB8AC3E}">
        <p14:creationId xmlns:p14="http://schemas.microsoft.com/office/powerpoint/2010/main" val="2495497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17</a:t>
            </a:fld>
            <a:endParaRPr lang="en-US" dirty="0"/>
          </a:p>
        </p:txBody>
      </p:sp>
    </p:spTree>
    <p:extLst>
      <p:ext uri="{BB962C8B-B14F-4D97-AF65-F5344CB8AC3E}">
        <p14:creationId xmlns:p14="http://schemas.microsoft.com/office/powerpoint/2010/main" val="168304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18</a:t>
            </a:fld>
            <a:endParaRPr lang="en-US" dirty="0"/>
          </a:p>
        </p:txBody>
      </p:sp>
    </p:spTree>
    <p:extLst>
      <p:ext uri="{BB962C8B-B14F-4D97-AF65-F5344CB8AC3E}">
        <p14:creationId xmlns:p14="http://schemas.microsoft.com/office/powerpoint/2010/main" val="3522538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19</a:t>
            </a:fld>
            <a:endParaRPr lang="en-US" dirty="0"/>
          </a:p>
        </p:txBody>
      </p:sp>
    </p:spTree>
    <p:extLst>
      <p:ext uri="{BB962C8B-B14F-4D97-AF65-F5344CB8AC3E}">
        <p14:creationId xmlns:p14="http://schemas.microsoft.com/office/powerpoint/2010/main" val="1721109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2</a:t>
            </a:fld>
            <a:endParaRPr lang="en-US" dirty="0"/>
          </a:p>
        </p:txBody>
      </p:sp>
    </p:spTree>
    <p:extLst>
      <p:ext uri="{BB962C8B-B14F-4D97-AF65-F5344CB8AC3E}">
        <p14:creationId xmlns:p14="http://schemas.microsoft.com/office/powerpoint/2010/main" val="19519197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20</a:t>
            </a:fld>
            <a:endParaRPr lang="en-US" dirty="0"/>
          </a:p>
        </p:txBody>
      </p:sp>
    </p:spTree>
    <p:extLst>
      <p:ext uri="{BB962C8B-B14F-4D97-AF65-F5344CB8AC3E}">
        <p14:creationId xmlns:p14="http://schemas.microsoft.com/office/powerpoint/2010/main" val="2540028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21</a:t>
            </a:fld>
            <a:endParaRPr lang="en-US" dirty="0"/>
          </a:p>
        </p:txBody>
      </p:sp>
    </p:spTree>
    <p:extLst>
      <p:ext uri="{BB962C8B-B14F-4D97-AF65-F5344CB8AC3E}">
        <p14:creationId xmlns:p14="http://schemas.microsoft.com/office/powerpoint/2010/main" val="4151229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3</a:t>
            </a:fld>
            <a:endParaRPr lang="en-US" dirty="0"/>
          </a:p>
        </p:txBody>
      </p:sp>
    </p:spTree>
    <p:extLst>
      <p:ext uri="{BB962C8B-B14F-4D97-AF65-F5344CB8AC3E}">
        <p14:creationId xmlns:p14="http://schemas.microsoft.com/office/powerpoint/2010/main" val="202840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4</a:t>
            </a:fld>
            <a:endParaRPr lang="en-US" dirty="0"/>
          </a:p>
        </p:txBody>
      </p:sp>
    </p:spTree>
    <p:extLst>
      <p:ext uri="{BB962C8B-B14F-4D97-AF65-F5344CB8AC3E}">
        <p14:creationId xmlns:p14="http://schemas.microsoft.com/office/powerpoint/2010/main" val="858454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5</a:t>
            </a:fld>
            <a:endParaRPr lang="en-US" dirty="0"/>
          </a:p>
        </p:txBody>
      </p:sp>
    </p:spTree>
    <p:extLst>
      <p:ext uri="{BB962C8B-B14F-4D97-AF65-F5344CB8AC3E}">
        <p14:creationId xmlns:p14="http://schemas.microsoft.com/office/powerpoint/2010/main" val="3653908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6</a:t>
            </a:fld>
            <a:endParaRPr lang="en-US" dirty="0"/>
          </a:p>
        </p:txBody>
      </p:sp>
    </p:spTree>
    <p:extLst>
      <p:ext uri="{BB962C8B-B14F-4D97-AF65-F5344CB8AC3E}">
        <p14:creationId xmlns:p14="http://schemas.microsoft.com/office/powerpoint/2010/main" val="3590882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7</a:t>
            </a:fld>
            <a:endParaRPr lang="en-US" dirty="0"/>
          </a:p>
        </p:txBody>
      </p:sp>
    </p:spTree>
    <p:extLst>
      <p:ext uri="{BB962C8B-B14F-4D97-AF65-F5344CB8AC3E}">
        <p14:creationId xmlns:p14="http://schemas.microsoft.com/office/powerpoint/2010/main" val="159444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8</a:t>
            </a:fld>
            <a:endParaRPr lang="en-US" dirty="0"/>
          </a:p>
        </p:txBody>
      </p:sp>
    </p:spTree>
    <p:extLst>
      <p:ext uri="{BB962C8B-B14F-4D97-AF65-F5344CB8AC3E}">
        <p14:creationId xmlns:p14="http://schemas.microsoft.com/office/powerpoint/2010/main" val="2263136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9</a:t>
            </a:fld>
            <a:endParaRPr lang="en-US" dirty="0"/>
          </a:p>
        </p:txBody>
      </p:sp>
    </p:spTree>
    <p:extLst>
      <p:ext uri="{BB962C8B-B14F-4D97-AF65-F5344CB8AC3E}">
        <p14:creationId xmlns:p14="http://schemas.microsoft.com/office/powerpoint/2010/main" val="2258853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Freeform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anchor="b" anchorCtr="0">
            <a:noAutofit/>
          </a:bodyPr>
          <a:lstStyle>
            <a:lvl1pPr algn="r">
              <a:defRPr sz="44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Freeform: Shape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038599" y="1825625"/>
            <a:ext cx="7315199" cy="4297680"/>
          </a:xfrm>
        </p:spPr>
        <p:txBody>
          <a:bodyPr>
            <a:normAutofit/>
          </a:bodyPr>
          <a:lstStyle>
            <a:lvl1pPr marL="0" indent="0">
              <a:buNone/>
              <a:defRPr sz="240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4/19/2024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081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sz="1800"/>
            </a:lvl1pPr>
            <a:lvl2pPr>
              <a:spcBef>
                <a:spcPts val="500"/>
              </a:spcBef>
              <a:spcAft>
                <a:spcPts val="800"/>
              </a:spcAft>
              <a:buClr>
                <a:schemeClr val="accent2"/>
              </a:buClr>
              <a:defRPr sz="1800"/>
            </a:lvl2pPr>
            <a:lvl3pPr>
              <a:spcBef>
                <a:spcPts val="1000"/>
              </a:spcBef>
              <a:buClr>
                <a:schemeClr val="accent2"/>
              </a:buClr>
              <a:defRPr sz="1800"/>
            </a:lvl3pPr>
            <a:lvl4pPr>
              <a:spcBef>
                <a:spcPts val="1000"/>
              </a:spcBef>
              <a:buClr>
                <a:schemeClr val="accent2"/>
              </a:buClr>
              <a:defRPr sz="1800"/>
            </a:lvl4pPr>
            <a:lvl5pPr>
              <a:spcBef>
                <a:spcPts val="1000"/>
              </a:spcBef>
              <a:buClr>
                <a:schemeClr val="accent2"/>
              </a:buCl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4/19/2024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37703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4/19/2024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a:normAutofit/>
          </a:bodyPr>
          <a:lstStyle>
            <a:lvl1pPr>
              <a:defRPr sz="2400"/>
            </a:lvl1pPr>
          </a:lstStyle>
          <a:p>
            <a:r>
              <a:rPr lang="en-US"/>
              <a:t>Click icon to add table</a:t>
            </a:r>
            <a:endParaRPr lang="en-US" dirty="0"/>
          </a:p>
        </p:txBody>
      </p:sp>
    </p:spTree>
    <p:extLst>
      <p:ext uri="{BB962C8B-B14F-4D97-AF65-F5344CB8AC3E}">
        <p14:creationId xmlns:p14="http://schemas.microsoft.com/office/powerpoint/2010/main" val="2626099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Oval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a:noAutofit/>
          </a:bodyPr>
          <a:lstStyle>
            <a:lvl1pPr algn="ctr">
              <a:defRPr sz="44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4/19/2024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Oval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a:normAutofit/>
          </a:bodyPr>
          <a:lstStyle>
            <a:lvl1pPr algn="ctr">
              <a:defRPr sz="6000"/>
            </a:lvl1pPr>
          </a:lstStyle>
          <a:p>
            <a:r>
              <a:rPr lang="en-US" dirty="0"/>
              <a:t>Click to add title</a:t>
            </a:r>
          </a:p>
        </p:txBody>
      </p:sp>
      <p:sp>
        <p:nvSpPr>
          <p:cNvPr id="4" name="Freeform: Shape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CB8A6E1-44B2-54E1-6460-1C9B27EE75FD}"/>
              </a:ext>
              <a:ext uri="{C183D7F6-B498-43B3-948B-1728B52AA6E4}">
                <adec:decorative xmlns:adec="http://schemas.microsoft.com/office/drawing/2017/decorative" val="1"/>
              </a:ext>
            </a:extLst>
          </p:cNvPr>
          <p:cNvGrpSpPr/>
          <p:nvPr userDrawn="1"/>
        </p:nvGrpSpPr>
        <p:grpSpPr>
          <a:xfrm>
            <a:off x="0" y="0"/>
            <a:ext cx="5698912" cy="6858001"/>
            <a:chOff x="0" y="-1"/>
            <a:chExt cx="5698912" cy="6858001"/>
          </a:xfrm>
        </p:grpSpPr>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 name="Title 1">
            <a:extLst>
              <a:ext uri="{FF2B5EF4-FFF2-40B4-BE49-F238E27FC236}">
                <a16:creationId xmlns:a16="http://schemas.microsoft.com/office/drawing/2014/main" id="{4F9EBE3B-A856-C23C-4698-B764DF4BC70D}"/>
              </a:ext>
            </a:extLst>
          </p:cNvPr>
          <p:cNvSpPr>
            <a:spLocks noGrp="1"/>
          </p:cNvSpPr>
          <p:nvPr>
            <p:ph type="title" hasCustomPrompt="1"/>
          </p:nvPr>
        </p:nvSpPr>
        <p:spPr>
          <a:xfrm>
            <a:off x="6222118" y="262762"/>
            <a:ext cx="5507421" cy="3649718"/>
          </a:xfrm>
        </p:spPr>
        <p:txBody>
          <a:bodyPr anchor="b">
            <a:normAutofit/>
          </a:bodyPr>
          <a:lstStyle>
            <a:lvl1pPr>
              <a:defRPr sz="6000"/>
            </a:lvl1pPr>
          </a:lstStyle>
          <a:p>
            <a:r>
              <a:rPr lang="en-US" dirty="0"/>
              <a:t>Click to add title</a:t>
            </a:r>
          </a:p>
        </p:txBody>
      </p:sp>
      <p:sp>
        <p:nvSpPr>
          <p:cNvPr id="8" name="Picture Placeholder 7">
            <a:extLst>
              <a:ext uri="{FF2B5EF4-FFF2-40B4-BE49-F238E27FC236}">
                <a16:creationId xmlns:a16="http://schemas.microsoft.com/office/drawing/2014/main" id="{74C9CB37-5251-201C-ACE3-FD69A00C772E}"/>
              </a:ext>
            </a:extLst>
          </p:cNvPr>
          <p:cNvSpPr>
            <a:spLocks noGrp="1"/>
          </p:cNvSpPr>
          <p:nvPr>
            <p:ph type="pic" sz="quarter" idx="14"/>
          </p:nvPr>
        </p:nvSpPr>
        <p:spPr>
          <a:xfrm>
            <a:off x="707393" y="847600"/>
            <a:ext cx="4619625" cy="4617720"/>
          </a:xfrm>
          <a:prstGeom prst="ellipse">
            <a:avLst/>
          </a:prstGeom>
          <a:noFill/>
        </p:spPr>
        <p:txBody>
          <a:bodyPr tIns="548640">
            <a:normAutofit/>
          </a:bodyPr>
          <a:lstStyle>
            <a:lvl1pPr marL="0" indent="0" algn="ctr">
              <a:buNone/>
              <a:defRPr sz="2000"/>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EBF08299-9068-827D-783B-BFF5B95E9574}"/>
              </a:ext>
            </a:extLst>
          </p:cNvPr>
          <p:cNvSpPr>
            <a:spLocks noGrp="1"/>
          </p:cNvSpPr>
          <p:nvPr>
            <p:ph idx="1" hasCustomPrompt="1"/>
          </p:nvPr>
        </p:nvSpPr>
        <p:spPr>
          <a:xfrm>
            <a:off x="6222118" y="4058263"/>
            <a:ext cx="5507421" cy="2141482"/>
          </a:xfrm>
        </p:spPr>
        <p:txBody>
          <a:bodyPr>
            <a:normAutofit/>
          </a:bodyPr>
          <a:lstStyle>
            <a:lvl1pPr marL="0" indent="0">
              <a:lnSpc>
                <a:spcPct val="90000"/>
              </a:lnSpc>
              <a:buFont typeface="Arial" panose="020B0604020202020204" pitchFamily="34" charset="0"/>
              <a:buNone/>
              <a:defRPr sz="2400"/>
            </a:lvl1pPr>
            <a:lvl2pPr marL="228600">
              <a:lnSpc>
                <a:spcPct val="90000"/>
              </a:lnSpc>
              <a:buClr>
                <a:schemeClr val="accent2"/>
              </a:buClr>
              <a:defRPr sz="2000"/>
            </a:lvl2pPr>
            <a:lvl3pPr marL="457200">
              <a:lnSpc>
                <a:spcPct val="90000"/>
              </a:lnSpc>
              <a:buClr>
                <a:schemeClr val="accent2"/>
              </a:buClr>
              <a:defRPr sz="1800"/>
            </a:lvl3pPr>
            <a:lvl4pPr marL="685800">
              <a:lnSpc>
                <a:spcPct val="90000"/>
              </a:lnSpc>
              <a:buClr>
                <a:schemeClr val="accent2"/>
              </a:buClr>
              <a:defRPr sz="1600"/>
            </a:lvl4pPr>
            <a:lvl5pPr>
              <a:lnSpc>
                <a:spcPct val="110000"/>
              </a:lnSpc>
              <a:defRPr/>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Pitch deck</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1746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a:normAutofit/>
          </a:bodyPr>
          <a:lstStyle>
            <a:lvl1pPr>
              <a:lnSpc>
                <a:spcPct val="90000"/>
              </a:lnSpc>
              <a:spcBef>
                <a:spcPts val="1000"/>
              </a:spcBef>
              <a:spcAft>
                <a:spcPts val="800"/>
              </a:spcAft>
              <a:buClr>
                <a:schemeClr val="accent2"/>
              </a:buClr>
              <a:defRPr sz="1800"/>
            </a:lvl1pPr>
            <a:lvl2pPr>
              <a:lnSpc>
                <a:spcPct val="90000"/>
              </a:lnSpc>
              <a:spcBef>
                <a:spcPts val="1000"/>
              </a:spcBef>
              <a:spcAft>
                <a:spcPts val="800"/>
              </a:spcAft>
              <a:buClr>
                <a:schemeClr val="accent2"/>
              </a:buClr>
              <a:defRPr sz="1600"/>
            </a:lvl2pPr>
            <a:lvl3pPr>
              <a:lnSpc>
                <a:spcPct val="90000"/>
              </a:lnSpc>
              <a:spcBef>
                <a:spcPts val="1000"/>
              </a:spcBef>
              <a:spcAft>
                <a:spcPts val="800"/>
              </a:spcAft>
              <a:buClr>
                <a:schemeClr val="accent2"/>
              </a:buClr>
              <a:defRPr sz="1400"/>
            </a:lvl3pPr>
            <a:lvl4pPr>
              <a:lnSpc>
                <a:spcPct val="90000"/>
              </a:lnSpc>
              <a:spcBef>
                <a:spcPts val="1000"/>
              </a:spcBef>
              <a:spcAft>
                <a:spcPts val="800"/>
              </a:spcAft>
              <a:buClr>
                <a:schemeClr val="accent2"/>
              </a:buClr>
              <a:defRPr sz="1200"/>
            </a:lvl4pPr>
            <a:lvl5pPr>
              <a:lnSpc>
                <a:spcPct val="90000"/>
              </a:lnSpc>
              <a:spcBef>
                <a:spcPts val="1000"/>
              </a:spcBef>
              <a:spcAft>
                <a:spcPts val="800"/>
              </a:spcAft>
              <a:buClr>
                <a:schemeClr val="accent2"/>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4/19/2024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7" name="Freeform: Shape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89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Oval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anchor="ctr">
            <a:noAutofit/>
          </a:bodyP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a:no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t>4/19/2024</a:t>
            </a:fld>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56372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Freeform: Shape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4/19/2024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50529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a:normAutofit/>
          </a:bodyPr>
          <a:lstStyle>
            <a:lvl1pPr marL="228600" indent="-228600">
              <a:spcBef>
                <a:spcPts val="1000"/>
              </a:spcBef>
              <a:spcAft>
                <a:spcPts val="800"/>
              </a:spcAft>
              <a:buClr>
                <a:schemeClr val="accent2"/>
              </a:buClr>
              <a:buFont typeface="Arial" panose="020B0604020202020204" pitchFamily="34" charset="0"/>
              <a:buChar char="•"/>
              <a:defRPr sz="1800"/>
            </a:lvl1pPr>
            <a:lvl2pPr marL="285750" indent="-285750">
              <a:spcBef>
                <a:spcPts val="1000"/>
              </a:spcBef>
              <a:spcAft>
                <a:spcPts val="800"/>
              </a:spcAft>
              <a:buClr>
                <a:schemeClr val="accent2"/>
              </a:buClr>
              <a:buFont typeface="Arial" panose="020B0604020202020204" pitchFamily="34" charset="0"/>
              <a:buChar char="•"/>
              <a:defRPr sz="1800"/>
            </a:lvl2pPr>
            <a:lvl3pPr marL="651510" indent="-285750">
              <a:spcBef>
                <a:spcPts val="1000"/>
              </a:spcBef>
              <a:spcAft>
                <a:spcPts val="800"/>
              </a:spcAft>
              <a:buClr>
                <a:schemeClr val="accent2"/>
              </a:buClr>
              <a:buFont typeface="Arial" panose="020B0604020202020204" pitchFamily="34" charset="0"/>
              <a:buChar char="•"/>
              <a:defRPr sz="1800"/>
            </a:lvl3pPr>
            <a:lvl4pPr marL="925830" indent="-285750">
              <a:spcBef>
                <a:spcPts val="1000"/>
              </a:spcBef>
              <a:spcAft>
                <a:spcPts val="800"/>
              </a:spcAft>
              <a:buClr>
                <a:schemeClr val="accent2"/>
              </a:buClr>
              <a:buFont typeface="Arial" panose="020B0604020202020204" pitchFamily="34" charset="0"/>
              <a:buChar char="•"/>
              <a:defRPr sz="1800"/>
            </a:lvl4pPr>
            <a:lvl5pPr marL="1200150" indent="-28575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a:normAutofit/>
          </a:bodyPr>
          <a:lstStyle>
            <a:lvl1pPr marL="0" indent="0">
              <a:spcBef>
                <a:spcPts val="1000"/>
              </a:spcBef>
              <a:spcAft>
                <a:spcPts val="800"/>
              </a:spcAft>
              <a:buNone/>
              <a:defRPr sz="1800"/>
            </a:lvl1pPr>
            <a:lvl2pPr marL="228600" indent="-228600">
              <a:spcBef>
                <a:spcPts val="1000"/>
              </a:spcBef>
              <a:spcAft>
                <a:spcPts val="800"/>
              </a:spcAft>
              <a:buClr>
                <a:schemeClr val="accent2"/>
              </a:buClr>
              <a:buFont typeface="Arial" panose="020B0604020202020204" pitchFamily="34" charset="0"/>
              <a:buChar char="•"/>
              <a:defRPr sz="1800"/>
            </a:lvl2pPr>
            <a:lvl3pPr marL="594360" indent="-228600">
              <a:spcBef>
                <a:spcPts val="1000"/>
              </a:spcBef>
              <a:spcAft>
                <a:spcPts val="800"/>
              </a:spcAft>
              <a:buClr>
                <a:schemeClr val="accent2"/>
              </a:buClr>
              <a:buFont typeface="Arial" panose="020B0604020202020204" pitchFamily="34" charset="0"/>
              <a:buChar char="•"/>
              <a:defRPr sz="1800"/>
            </a:lvl3pPr>
            <a:lvl4pPr marL="868680" indent="-228600">
              <a:spcBef>
                <a:spcPts val="1000"/>
              </a:spcBef>
              <a:spcAft>
                <a:spcPts val="800"/>
              </a:spcAft>
              <a:buClr>
                <a:schemeClr val="accent2"/>
              </a:buClr>
              <a:buFont typeface="Arial" panose="020B0604020202020204" pitchFamily="34" charset="0"/>
              <a:buChar char="•"/>
              <a:defRPr sz="1800"/>
            </a:lvl4pPr>
            <a:lvl5pPr marL="1143000" indent="-22860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4/19/2024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Freeform: Shape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Freeform: Shape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anchor="b" anchorCtr="0">
            <a:noAutofit/>
          </a:bodyPr>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413114" y="845068"/>
            <a:ext cx="5193792" cy="5193792"/>
          </a:xfrm>
          <a:prstGeom prst="ellipse">
            <a:avLst/>
          </a:prstGeom>
        </p:spPr>
        <p:txBody>
          <a:bodyPr/>
          <a:lstStyle>
            <a:lvl1pPr marL="0" indent="0" algn="ctr">
              <a:buNone/>
              <a:defRPr/>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4/19/2024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45438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4/19/2024</a:t>
            </a:fld>
            <a:endParaRPr lang="en-US" dirty="0"/>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dirty="0"/>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67" r:id="rId4"/>
    <p:sldLayoutId id="2147483650" r:id="rId5"/>
    <p:sldLayoutId id="2147483649" r:id="rId6"/>
    <p:sldLayoutId id="2147483662" r:id="rId7"/>
    <p:sldLayoutId id="2147483663" r:id="rId8"/>
    <p:sldLayoutId id="2147483652" r:id="rId9"/>
    <p:sldLayoutId id="2147483666" r:id="rId10"/>
    <p:sldLayoutId id="2147483664" r:id="rId11"/>
    <p:sldLayoutId id="2147483665"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hyperlink" Target="https://www.publicdomainpictures.net/en/view-image.php?image=240102&amp;picture=question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ctrTitle"/>
          </p:nvPr>
        </p:nvSpPr>
        <p:spPr>
          <a:xfrm>
            <a:off x="5184474" y="2949739"/>
            <a:ext cx="6261291" cy="2396686"/>
          </a:xfrm>
          <a:noFill/>
        </p:spPr>
        <p:txBody>
          <a:bodyPr anchor="b">
            <a:noAutofit/>
          </a:bodyPr>
          <a:lstStyle/>
          <a:p>
            <a:pPr algn="ctr"/>
            <a:r>
              <a:rPr lang="en-US" dirty="0">
                <a:latin typeface="Söhne"/>
              </a:rPr>
              <a:t>Bank of America Marketing Strategy</a:t>
            </a:r>
          </a:p>
        </p:txBody>
      </p:sp>
    </p:spTree>
    <p:extLst>
      <p:ext uri="{BB962C8B-B14F-4D97-AF65-F5344CB8AC3E}">
        <p14:creationId xmlns:p14="http://schemas.microsoft.com/office/powerpoint/2010/main" val="5174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title"/>
          </p:nvPr>
        </p:nvSpPr>
        <p:spPr>
          <a:xfrm>
            <a:off x="2868168" y="923544"/>
            <a:ext cx="6455664" cy="5010912"/>
          </a:xfrm>
          <a:noFill/>
        </p:spPr>
        <p:txBody>
          <a:bodyPr anchor="ctr"/>
          <a:lstStyle/>
          <a:p>
            <a:r>
              <a:rPr lang="en-US" dirty="0"/>
              <a:t>Clustering Methods</a:t>
            </a:r>
          </a:p>
        </p:txBody>
      </p:sp>
      <p:pic>
        <p:nvPicPr>
          <p:cNvPr id="6" name="Picture Placeholder 5" descr="A sign on a building&#10;&#10;Description automatically generated">
            <a:extLst>
              <a:ext uri="{FF2B5EF4-FFF2-40B4-BE49-F238E27FC236}">
                <a16:creationId xmlns:a16="http://schemas.microsoft.com/office/drawing/2014/main" id="{8313E5F7-3061-CE7F-37F0-91B3DF87D54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31647" b="31647"/>
          <a:stretch>
            <a:fillRect/>
          </a:stretch>
        </p:blipFill>
        <p:spPr/>
      </p:pic>
    </p:spTree>
    <p:extLst>
      <p:ext uri="{BB962C8B-B14F-4D97-AF65-F5344CB8AC3E}">
        <p14:creationId xmlns:p14="http://schemas.microsoft.com/office/powerpoint/2010/main" val="1756128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125"/>
            <a:ext cx="10515600" cy="1325563"/>
          </a:xfrm>
          <a:noFill/>
        </p:spPr>
        <p:txBody>
          <a:bodyPr anchor="ctr"/>
          <a:lstStyle/>
          <a:p>
            <a:r>
              <a:rPr lang="en-US" dirty="0" err="1"/>
              <a:t>Hclust</a:t>
            </a:r>
            <a:endParaRPr lang="en-US" dirty="0"/>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838200" y="1825625"/>
            <a:ext cx="10968533" cy="4297680"/>
          </a:xfrm>
          <a:noFill/>
        </p:spPr>
        <p:txBody>
          <a:bodyPr>
            <a:normAutofit/>
          </a:bodyPr>
          <a:lstStyle/>
          <a:p>
            <a:pPr marL="342900" indent="-342900">
              <a:buFont typeface="Arial" panose="020B0604020202020204" pitchFamily="34" charset="0"/>
              <a:buChar char="•"/>
            </a:pPr>
            <a:r>
              <a:rPr lang="en-US" b="0" i="0" dirty="0">
                <a:solidFill>
                  <a:srgbClr val="0D0D0D"/>
                </a:solidFill>
                <a:effectLst/>
                <a:highlight>
                  <a:srgbClr val="FFFFFF"/>
                </a:highlight>
                <a:latin typeface="Söhne"/>
              </a:rPr>
              <a:t>Hierarchical clustering is a method used to group similar objects into clusters based on their distance or similarity. It creates a hierarchical tree-like structure known as a dendrogram, where the objects are progressively merged into clusters based on their similarity.</a:t>
            </a:r>
          </a:p>
          <a:p>
            <a:pPr marL="342900" indent="-342900">
              <a:buFont typeface="Arial" panose="020B0604020202020204" pitchFamily="34" charset="0"/>
              <a:buChar char="•"/>
            </a:pPr>
            <a:endParaRPr lang="en-US" dirty="0">
              <a:solidFill>
                <a:srgbClr val="0D0D0D"/>
              </a:solidFill>
              <a:highlight>
                <a:srgbClr val="FFFFFF"/>
              </a:highlight>
              <a:latin typeface="Söhne"/>
            </a:endParaRPr>
          </a:p>
          <a:p>
            <a:pPr>
              <a:lnSpc>
                <a:spcPct val="120000"/>
              </a:lnSpc>
              <a:spcBef>
                <a:spcPts val="100"/>
              </a:spcBef>
              <a:spcAft>
                <a:spcPts val="100"/>
              </a:spcAft>
            </a:pPr>
            <a:r>
              <a:rPr lang="en-US" b="1" dirty="0">
                <a:solidFill>
                  <a:srgbClr val="0D0D0D"/>
                </a:solidFill>
                <a:highlight>
                  <a:srgbClr val="FFFFFF"/>
                </a:highlight>
                <a:latin typeface="Söhne"/>
              </a:rPr>
              <a:t>Code-</a:t>
            </a:r>
            <a:r>
              <a:rPr lang="en-US" dirty="0">
                <a:solidFill>
                  <a:srgbClr val="0D0D0D"/>
                </a:solidFill>
                <a:highlight>
                  <a:srgbClr val="FFFFFF"/>
                </a:highlight>
                <a:latin typeface="Söhne"/>
              </a:rPr>
              <a:t> ## Using Library Cluster cause of mixed data types </a:t>
            </a:r>
          </a:p>
          <a:p>
            <a:pPr>
              <a:lnSpc>
                <a:spcPct val="120000"/>
              </a:lnSpc>
              <a:spcBef>
                <a:spcPts val="100"/>
              </a:spcBef>
              <a:spcAft>
                <a:spcPts val="100"/>
              </a:spcAft>
            </a:pPr>
            <a:r>
              <a:rPr lang="en-US" dirty="0">
                <a:solidFill>
                  <a:srgbClr val="0D0D0D"/>
                </a:solidFill>
                <a:highlight>
                  <a:srgbClr val="FFFFFF"/>
                </a:highlight>
                <a:latin typeface="Söhne"/>
              </a:rPr>
              <a:t>library(cluster)</a:t>
            </a:r>
            <a:r>
              <a:rPr lang="en-US" dirty="0" err="1">
                <a:solidFill>
                  <a:srgbClr val="0D0D0D"/>
                </a:solidFill>
                <a:highlight>
                  <a:srgbClr val="FFFFFF"/>
                </a:highlight>
                <a:latin typeface="Söhne"/>
              </a:rPr>
              <a:t>boa.dist</a:t>
            </a:r>
            <a:r>
              <a:rPr lang="en-US" dirty="0">
                <a:solidFill>
                  <a:srgbClr val="0D0D0D"/>
                </a:solidFill>
                <a:highlight>
                  <a:srgbClr val="FFFFFF"/>
                </a:highlight>
                <a:latin typeface="Söhne"/>
              </a:rPr>
              <a:t> &lt;- daisy(</a:t>
            </a:r>
            <a:r>
              <a:rPr lang="en-US" dirty="0" err="1">
                <a:solidFill>
                  <a:srgbClr val="0D0D0D"/>
                </a:solidFill>
                <a:highlight>
                  <a:srgbClr val="FFFFFF"/>
                </a:highlight>
                <a:latin typeface="Söhne"/>
              </a:rPr>
              <a:t>boa_data</a:t>
            </a:r>
            <a:r>
              <a:rPr lang="en-US" dirty="0">
                <a:solidFill>
                  <a:srgbClr val="0D0D0D"/>
                </a:solidFill>
                <a:highlight>
                  <a:srgbClr val="FFFFFF"/>
                </a:highlight>
                <a:latin typeface="Söhne"/>
              </a:rPr>
              <a:t>)</a:t>
            </a:r>
          </a:p>
          <a:p>
            <a:pPr>
              <a:lnSpc>
                <a:spcPct val="120000"/>
              </a:lnSpc>
              <a:spcBef>
                <a:spcPts val="100"/>
              </a:spcBef>
              <a:spcAft>
                <a:spcPts val="100"/>
              </a:spcAft>
            </a:pPr>
            <a:r>
              <a:rPr lang="en-US" dirty="0">
                <a:solidFill>
                  <a:srgbClr val="0D0D0D"/>
                </a:solidFill>
                <a:highlight>
                  <a:srgbClr val="FFFFFF"/>
                </a:highlight>
                <a:latin typeface="Söhne"/>
              </a:rPr>
              <a:t>## Clustering Using </a:t>
            </a:r>
            <a:r>
              <a:rPr lang="en-US" dirty="0" err="1">
                <a:solidFill>
                  <a:srgbClr val="0D0D0D"/>
                </a:solidFill>
                <a:highlight>
                  <a:srgbClr val="FFFFFF"/>
                </a:highlight>
                <a:latin typeface="Söhne"/>
              </a:rPr>
              <a:t>Hclust</a:t>
            </a:r>
            <a:endParaRPr lang="en-US" dirty="0">
              <a:solidFill>
                <a:srgbClr val="0D0D0D"/>
              </a:solidFill>
              <a:highlight>
                <a:srgbClr val="FFFFFF"/>
              </a:highlight>
              <a:latin typeface="Söhne"/>
            </a:endParaRPr>
          </a:p>
          <a:p>
            <a:pPr>
              <a:lnSpc>
                <a:spcPct val="120000"/>
              </a:lnSpc>
              <a:spcBef>
                <a:spcPts val="100"/>
              </a:spcBef>
              <a:spcAft>
                <a:spcPts val="100"/>
              </a:spcAft>
            </a:pPr>
            <a:r>
              <a:rPr lang="en-US" dirty="0" err="1">
                <a:solidFill>
                  <a:srgbClr val="0D0D0D"/>
                </a:solidFill>
                <a:highlight>
                  <a:srgbClr val="FFFFFF"/>
                </a:highlight>
                <a:latin typeface="Söhne"/>
              </a:rPr>
              <a:t>boa.hc</a:t>
            </a:r>
            <a:r>
              <a:rPr lang="en-US" dirty="0">
                <a:solidFill>
                  <a:srgbClr val="0D0D0D"/>
                </a:solidFill>
                <a:highlight>
                  <a:srgbClr val="FFFFFF"/>
                </a:highlight>
                <a:latin typeface="Söhne"/>
              </a:rPr>
              <a:t>&lt;-</a:t>
            </a:r>
            <a:r>
              <a:rPr lang="en-US" dirty="0" err="1">
                <a:solidFill>
                  <a:srgbClr val="0D0D0D"/>
                </a:solidFill>
                <a:highlight>
                  <a:srgbClr val="FFFFFF"/>
                </a:highlight>
                <a:latin typeface="Söhne"/>
              </a:rPr>
              <a:t>hclust</a:t>
            </a:r>
            <a:r>
              <a:rPr lang="en-US" dirty="0">
                <a:solidFill>
                  <a:srgbClr val="0D0D0D"/>
                </a:solidFill>
                <a:highlight>
                  <a:srgbClr val="FFFFFF"/>
                </a:highlight>
                <a:latin typeface="Söhne"/>
              </a:rPr>
              <a:t>(</a:t>
            </a:r>
            <a:r>
              <a:rPr lang="en-US" dirty="0" err="1">
                <a:solidFill>
                  <a:srgbClr val="0D0D0D"/>
                </a:solidFill>
                <a:highlight>
                  <a:srgbClr val="FFFFFF"/>
                </a:highlight>
                <a:latin typeface="Söhne"/>
              </a:rPr>
              <a:t>boa.dist,method</a:t>
            </a:r>
            <a:r>
              <a:rPr lang="en-US" dirty="0">
                <a:solidFill>
                  <a:srgbClr val="0D0D0D"/>
                </a:solidFill>
                <a:highlight>
                  <a:srgbClr val="FFFFFF"/>
                </a:highlight>
                <a:latin typeface="Söhne"/>
              </a:rPr>
              <a:t>="complete")</a:t>
            </a:r>
          </a:p>
          <a:p>
            <a:pPr>
              <a:lnSpc>
                <a:spcPct val="120000"/>
              </a:lnSpc>
              <a:spcBef>
                <a:spcPts val="100"/>
              </a:spcBef>
              <a:spcAft>
                <a:spcPts val="100"/>
              </a:spcAft>
            </a:pPr>
            <a:r>
              <a:rPr lang="en-US" dirty="0" err="1">
                <a:solidFill>
                  <a:srgbClr val="0D0D0D"/>
                </a:solidFill>
                <a:highlight>
                  <a:srgbClr val="FFFFFF"/>
                </a:highlight>
                <a:latin typeface="Söhne"/>
              </a:rPr>
              <a:t>boa.hc</a:t>
            </a:r>
            <a:endParaRPr lang="en-US" dirty="0">
              <a:solidFill>
                <a:srgbClr val="0D0D0D"/>
              </a:solidFill>
              <a:highlight>
                <a:srgbClr val="FFFFFF"/>
              </a:highlight>
              <a:latin typeface="Söhne"/>
            </a:endParaRPr>
          </a:p>
          <a:p>
            <a:pPr>
              <a:lnSpc>
                <a:spcPct val="120000"/>
              </a:lnSpc>
              <a:spcBef>
                <a:spcPts val="100"/>
              </a:spcBef>
              <a:spcAft>
                <a:spcPts val="100"/>
              </a:spcAft>
            </a:pP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Plottingplot</a:t>
            </a:r>
            <a:r>
              <a:rPr lang="en-US" dirty="0">
                <a:solidFill>
                  <a:srgbClr val="0D0D0D"/>
                </a:solidFill>
                <a:highlight>
                  <a:srgbClr val="FFFFFF"/>
                </a:highlight>
                <a:latin typeface="Söhne"/>
              </a:rPr>
              <a:t>(</a:t>
            </a:r>
            <a:r>
              <a:rPr lang="en-US" dirty="0" err="1">
                <a:solidFill>
                  <a:srgbClr val="0D0D0D"/>
                </a:solidFill>
                <a:highlight>
                  <a:srgbClr val="FFFFFF"/>
                </a:highlight>
                <a:latin typeface="Söhne"/>
              </a:rPr>
              <a:t>boa.hc</a:t>
            </a:r>
            <a:r>
              <a:rPr lang="en-US" dirty="0">
                <a:solidFill>
                  <a:srgbClr val="0D0D0D"/>
                </a:solidFill>
                <a:highlight>
                  <a:srgbClr val="FFFFFF"/>
                </a:highlight>
                <a:latin typeface="Söhne"/>
              </a:rPr>
              <a:t>)</a:t>
            </a:r>
          </a:p>
          <a:p>
            <a:pPr>
              <a:lnSpc>
                <a:spcPct val="120000"/>
              </a:lnSpc>
              <a:spcBef>
                <a:spcPts val="100"/>
              </a:spcBef>
              <a:spcAft>
                <a:spcPts val="100"/>
              </a:spcAft>
            </a:pPr>
            <a:r>
              <a:rPr lang="en-US" dirty="0">
                <a:solidFill>
                  <a:srgbClr val="0D0D0D"/>
                </a:solidFill>
                <a:highlight>
                  <a:srgbClr val="FFFFFF"/>
                </a:highlight>
                <a:latin typeface="Söhne"/>
              </a:rPr>
              <a:t>plot(cut(</a:t>
            </a:r>
            <a:r>
              <a:rPr lang="en-US" dirty="0" err="1">
                <a:solidFill>
                  <a:srgbClr val="0D0D0D"/>
                </a:solidFill>
                <a:highlight>
                  <a:srgbClr val="FFFFFF"/>
                </a:highlight>
                <a:latin typeface="Söhne"/>
              </a:rPr>
              <a:t>as.dendrogram</a:t>
            </a:r>
            <a:r>
              <a:rPr lang="en-US" dirty="0">
                <a:solidFill>
                  <a:srgbClr val="0D0D0D"/>
                </a:solidFill>
                <a:highlight>
                  <a:srgbClr val="FFFFFF"/>
                </a:highlight>
                <a:latin typeface="Söhne"/>
              </a:rPr>
              <a:t>(</a:t>
            </a:r>
            <a:r>
              <a:rPr lang="en-US" dirty="0" err="1">
                <a:solidFill>
                  <a:srgbClr val="0D0D0D"/>
                </a:solidFill>
                <a:highlight>
                  <a:srgbClr val="FFFFFF"/>
                </a:highlight>
                <a:latin typeface="Söhne"/>
              </a:rPr>
              <a:t>boa.hc</a:t>
            </a:r>
            <a:r>
              <a:rPr lang="en-US" dirty="0">
                <a:solidFill>
                  <a:srgbClr val="0D0D0D"/>
                </a:solidFill>
                <a:highlight>
                  <a:srgbClr val="FFFFFF"/>
                </a:highlight>
                <a:latin typeface="Söhne"/>
              </a:rPr>
              <a:t>),h=50000)$lower[[1]])</a:t>
            </a:r>
            <a:endParaRPr lang="en-US" dirty="0"/>
          </a:p>
        </p:txBody>
      </p:sp>
    </p:spTree>
    <p:extLst>
      <p:ext uri="{BB962C8B-B14F-4D97-AF65-F5344CB8AC3E}">
        <p14:creationId xmlns:p14="http://schemas.microsoft.com/office/powerpoint/2010/main" val="112764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3031B1E-9E2C-39B0-907C-682EAD05B5F2}"/>
              </a:ext>
            </a:extLst>
          </p:cNvPr>
          <p:cNvPicPr>
            <a:picLocks noChangeAspect="1"/>
          </p:cNvPicPr>
          <p:nvPr/>
        </p:nvPicPr>
        <p:blipFill>
          <a:blip r:embed="rId3"/>
          <a:stretch>
            <a:fillRect/>
          </a:stretch>
        </p:blipFill>
        <p:spPr>
          <a:xfrm>
            <a:off x="6911682" y="3253435"/>
            <a:ext cx="4809389" cy="3193549"/>
          </a:xfrm>
          <a:prstGeom prst="rect">
            <a:avLst/>
          </a:prstGeom>
        </p:spPr>
      </p:pic>
      <p:pic>
        <p:nvPicPr>
          <p:cNvPr id="16" name="Picture 15">
            <a:extLst>
              <a:ext uri="{FF2B5EF4-FFF2-40B4-BE49-F238E27FC236}">
                <a16:creationId xmlns:a16="http://schemas.microsoft.com/office/drawing/2014/main" id="{1D182915-0577-03FF-B9A6-CB6BC0C1C615}"/>
              </a:ext>
            </a:extLst>
          </p:cNvPr>
          <p:cNvPicPr>
            <a:picLocks noChangeAspect="1"/>
          </p:cNvPicPr>
          <p:nvPr/>
        </p:nvPicPr>
        <p:blipFill>
          <a:blip r:embed="rId4"/>
          <a:stretch>
            <a:fillRect/>
          </a:stretch>
        </p:blipFill>
        <p:spPr>
          <a:xfrm>
            <a:off x="95098" y="246344"/>
            <a:ext cx="6407479" cy="3321645"/>
          </a:xfrm>
          <a:prstGeom prst="rect">
            <a:avLst/>
          </a:prstGeom>
        </p:spPr>
      </p:pic>
    </p:spTree>
    <p:extLst>
      <p:ext uri="{BB962C8B-B14F-4D97-AF65-F5344CB8AC3E}">
        <p14:creationId xmlns:p14="http://schemas.microsoft.com/office/powerpoint/2010/main" val="3293924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125"/>
            <a:ext cx="10515600" cy="1325563"/>
          </a:xfrm>
          <a:noFill/>
        </p:spPr>
        <p:txBody>
          <a:bodyPr anchor="ctr"/>
          <a:lstStyle/>
          <a:p>
            <a:r>
              <a:rPr lang="en-US" dirty="0" err="1"/>
              <a:t>Kmeans</a:t>
            </a:r>
            <a:endParaRPr lang="en-US" dirty="0"/>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838200" y="1825625"/>
            <a:ext cx="10968533" cy="4297680"/>
          </a:xfrm>
          <a:noFill/>
        </p:spPr>
        <p:txBody>
          <a:bodyPr>
            <a:normAutofit lnSpcReduction="10000"/>
          </a:bodyPr>
          <a:lstStyle/>
          <a:p>
            <a:pPr algn="just">
              <a:buFont typeface="Arial" panose="020B0604020202020204" pitchFamily="34" charset="0"/>
              <a:buChar char="•"/>
            </a:pPr>
            <a:r>
              <a:rPr lang="en-US" b="0" i="0" dirty="0">
                <a:solidFill>
                  <a:srgbClr val="0D0D0D"/>
                </a:solidFill>
                <a:effectLst/>
                <a:highlight>
                  <a:srgbClr val="FFFFFF"/>
                </a:highlight>
                <a:latin typeface="Söhne"/>
              </a:rPr>
              <a:t>K-means clustering is a popular unsupervised machine learning algorithm used for partitioning a dataset into a predetermined number of clusters (K).The algorithm aims to group data points into K clusters, where each point belongs to the cluster with the nearest mean (centroid).</a:t>
            </a:r>
          </a:p>
          <a:p>
            <a:pPr marL="342900" indent="-342900" algn="just">
              <a:buFont typeface="Arial" panose="020B0604020202020204" pitchFamily="34" charset="0"/>
              <a:buChar char="•"/>
            </a:pPr>
            <a:endParaRPr lang="en-US" dirty="0">
              <a:solidFill>
                <a:srgbClr val="0D0D0D"/>
              </a:solidFill>
              <a:highlight>
                <a:srgbClr val="FFFFFF"/>
              </a:highlight>
              <a:latin typeface="Söhne"/>
            </a:endParaRPr>
          </a:p>
          <a:p>
            <a:pPr algn="just">
              <a:lnSpc>
                <a:spcPct val="120000"/>
              </a:lnSpc>
              <a:spcBef>
                <a:spcPts val="100"/>
              </a:spcBef>
              <a:spcAft>
                <a:spcPts val="100"/>
              </a:spcAft>
            </a:pPr>
            <a:r>
              <a:rPr lang="en-US" b="1" dirty="0">
                <a:solidFill>
                  <a:srgbClr val="0D0D0D"/>
                </a:solidFill>
                <a:highlight>
                  <a:srgbClr val="FFFFFF"/>
                </a:highlight>
                <a:latin typeface="Söhne"/>
              </a:rPr>
              <a:t>Code-</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set.seed</a:t>
            </a:r>
            <a:r>
              <a:rPr lang="en-US" dirty="0">
                <a:solidFill>
                  <a:srgbClr val="0D0D0D"/>
                </a:solidFill>
                <a:highlight>
                  <a:srgbClr val="FFFFFF"/>
                </a:highlight>
                <a:latin typeface="Söhne"/>
              </a:rPr>
              <a:t>(17260)</a:t>
            </a:r>
          </a:p>
          <a:p>
            <a:pPr algn="just">
              <a:lnSpc>
                <a:spcPct val="120000"/>
              </a:lnSpc>
              <a:spcBef>
                <a:spcPts val="100"/>
              </a:spcBef>
              <a:spcAft>
                <a:spcPts val="100"/>
              </a:spcAft>
            </a:pPr>
            <a:r>
              <a:rPr lang="en-US" dirty="0" err="1">
                <a:solidFill>
                  <a:srgbClr val="0D0D0D"/>
                </a:solidFill>
                <a:highlight>
                  <a:srgbClr val="FFFFFF"/>
                </a:highlight>
                <a:latin typeface="Söhne"/>
              </a:rPr>
              <a:t>boa_kmeans</a:t>
            </a:r>
            <a:r>
              <a:rPr lang="en-US" dirty="0">
                <a:solidFill>
                  <a:srgbClr val="0D0D0D"/>
                </a:solidFill>
                <a:highlight>
                  <a:srgbClr val="FFFFFF"/>
                </a:highlight>
                <a:latin typeface="Söhne"/>
              </a:rPr>
              <a:t> &lt;- </a:t>
            </a:r>
            <a:r>
              <a:rPr lang="en-US" dirty="0" err="1">
                <a:solidFill>
                  <a:srgbClr val="0D0D0D"/>
                </a:solidFill>
                <a:highlight>
                  <a:srgbClr val="FFFFFF"/>
                </a:highlight>
                <a:latin typeface="Söhne"/>
              </a:rPr>
              <a:t>kmeans</a:t>
            </a:r>
            <a:r>
              <a:rPr lang="en-US" dirty="0">
                <a:solidFill>
                  <a:srgbClr val="0D0D0D"/>
                </a:solidFill>
                <a:highlight>
                  <a:srgbClr val="FFFFFF"/>
                </a:highlight>
                <a:latin typeface="Söhne"/>
              </a:rPr>
              <a:t>(</a:t>
            </a:r>
            <a:r>
              <a:rPr lang="en-US" dirty="0" err="1">
                <a:solidFill>
                  <a:srgbClr val="0D0D0D"/>
                </a:solidFill>
                <a:highlight>
                  <a:srgbClr val="FFFFFF"/>
                </a:highlight>
                <a:latin typeface="Söhne"/>
              </a:rPr>
              <a:t>boa_data</a:t>
            </a:r>
            <a:r>
              <a:rPr lang="en-US" dirty="0">
                <a:solidFill>
                  <a:srgbClr val="0D0D0D"/>
                </a:solidFill>
                <a:highlight>
                  <a:srgbClr val="FFFFFF"/>
                </a:highlight>
                <a:latin typeface="Söhne"/>
              </a:rPr>
              <a:t>, centers = 4)</a:t>
            </a:r>
          </a:p>
          <a:p>
            <a:pPr algn="just">
              <a:lnSpc>
                <a:spcPct val="120000"/>
              </a:lnSpc>
              <a:spcBef>
                <a:spcPts val="100"/>
              </a:spcBef>
              <a:spcAft>
                <a:spcPts val="100"/>
              </a:spcAft>
            </a:pPr>
            <a:r>
              <a:rPr lang="en-US" dirty="0" err="1">
                <a:solidFill>
                  <a:srgbClr val="0D0D0D"/>
                </a:solidFill>
                <a:highlight>
                  <a:srgbClr val="FFFFFF"/>
                </a:highlight>
                <a:latin typeface="Söhne"/>
              </a:rPr>
              <a:t>boa.summ</a:t>
            </a:r>
            <a:r>
              <a:rPr lang="en-US" dirty="0">
                <a:solidFill>
                  <a:srgbClr val="0D0D0D"/>
                </a:solidFill>
                <a:highlight>
                  <a:srgbClr val="FFFFFF"/>
                </a:highlight>
                <a:latin typeface="Söhne"/>
              </a:rPr>
              <a:t>&lt;-function(</a:t>
            </a:r>
            <a:r>
              <a:rPr lang="en-US" dirty="0" err="1">
                <a:solidFill>
                  <a:srgbClr val="0D0D0D"/>
                </a:solidFill>
                <a:highlight>
                  <a:srgbClr val="FFFFFF"/>
                </a:highlight>
                <a:latin typeface="Söhne"/>
              </a:rPr>
              <a:t>data,groups</a:t>
            </a:r>
            <a:r>
              <a:rPr lang="en-US" dirty="0">
                <a:solidFill>
                  <a:srgbClr val="0D0D0D"/>
                </a:solidFill>
                <a:highlight>
                  <a:srgbClr val="FFFFFF"/>
                </a:highlight>
                <a:latin typeface="Söhne"/>
              </a:rPr>
              <a:t>){  aggregate(</a:t>
            </a:r>
            <a:r>
              <a:rPr lang="en-US" dirty="0" err="1">
                <a:solidFill>
                  <a:srgbClr val="0D0D0D"/>
                </a:solidFill>
                <a:highlight>
                  <a:srgbClr val="FFFFFF"/>
                </a:highlight>
                <a:latin typeface="Söhne"/>
              </a:rPr>
              <a:t>data,list</a:t>
            </a:r>
            <a:r>
              <a:rPr lang="en-US" dirty="0">
                <a:solidFill>
                  <a:srgbClr val="0D0D0D"/>
                </a:solidFill>
                <a:highlight>
                  <a:srgbClr val="FFFFFF"/>
                </a:highlight>
                <a:latin typeface="Söhne"/>
              </a:rPr>
              <a:t>(groups),function(x)mean(</a:t>
            </a:r>
            <a:r>
              <a:rPr lang="en-US" dirty="0" err="1">
                <a:solidFill>
                  <a:srgbClr val="0D0D0D"/>
                </a:solidFill>
                <a:highlight>
                  <a:srgbClr val="FFFFFF"/>
                </a:highlight>
                <a:latin typeface="Söhne"/>
              </a:rPr>
              <a:t>as.numeric</a:t>
            </a:r>
            <a:r>
              <a:rPr lang="en-US" dirty="0">
                <a:solidFill>
                  <a:srgbClr val="0D0D0D"/>
                </a:solidFill>
                <a:highlight>
                  <a:srgbClr val="FFFFFF"/>
                </a:highlight>
                <a:latin typeface="Söhne"/>
              </a:rPr>
              <a:t>(x)))}</a:t>
            </a:r>
          </a:p>
          <a:p>
            <a:pPr algn="just">
              <a:lnSpc>
                <a:spcPct val="120000"/>
              </a:lnSpc>
              <a:spcBef>
                <a:spcPts val="100"/>
              </a:spcBef>
              <a:spcAft>
                <a:spcPts val="100"/>
              </a:spcAft>
            </a:pPr>
            <a:r>
              <a:rPr lang="en-US" dirty="0" err="1">
                <a:solidFill>
                  <a:srgbClr val="0D0D0D"/>
                </a:solidFill>
                <a:highlight>
                  <a:srgbClr val="FFFFFF"/>
                </a:highlight>
                <a:latin typeface="Söhne"/>
              </a:rPr>
              <a:t>boa.summ</a:t>
            </a:r>
            <a:r>
              <a:rPr lang="en-US" dirty="0">
                <a:solidFill>
                  <a:srgbClr val="0D0D0D"/>
                </a:solidFill>
                <a:highlight>
                  <a:srgbClr val="FFFFFF"/>
                </a:highlight>
                <a:latin typeface="Söhne"/>
              </a:rPr>
              <a:t>(</a:t>
            </a:r>
            <a:r>
              <a:rPr lang="en-US" dirty="0" err="1">
                <a:solidFill>
                  <a:srgbClr val="0D0D0D"/>
                </a:solidFill>
                <a:highlight>
                  <a:srgbClr val="FFFFFF"/>
                </a:highlight>
                <a:latin typeface="Söhne"/>
              </a:rPr>
              <a:t>boa_data,boa_kmeans$cluster</a:t>
            </a:r>
            <a:r>
              <a:rPr lang="en-US" dirty="0">
                <a:solidFill>
                  <a:srgbClr val="0D0D0D"/>
                </a:solidFill>
                <a:highlight>
                  <a:srgbClr val="FFFFFF"/>
                </a:highlight>
                <a:latin typeface="Söhne"/>
              </a:rPr>
              <a:t>)</a:t>
            </a:r>
          </a:p>
          <a:p>
            <a:pPr algn="just">
              <a:lnSpc>
                <a:spcPct val="120000"/>
              </a:lnSpc>
              <a:spcBef>
                <a:spcPts val="100"/>
              </a:spcBef>
              <a:spcAft>
                <a:spcPts val="100"/>
              </a:spcAft>
            </a:pPr>
            <a:r>
              <a:rPr lang="en-US" dirty="0">
                <a:solidFill>
                  <a:srgbClr val="0D0D0D"/>
                </a:solidFill>
                <a:highlight>
                  <a:srgbClr val="FFFFFF"/>
                </a:highlight>
                <a:latin typeface="Söhne"/>
              </a:rPr>
              <a:t>## Plotting the datal</a:t>
            </a:r>
          </a:p>
          <a:p>
            <a:pPr algn="just">
              <a:lnSpc>
                <a:spcPct val="120000"/>
              </a:lnSpc>
              <a:spcBef>
                <a:spcPts val="100"/>
              </a:spcBef>
              <a:spcAft>
                <a:spcPts val="100"/>
              </a:spcAft>
            </a:pPr>
            <a:r>
              <a:rPr lang="en-US" dirty="0" err="1">
                <a:solidFill>
                  <a:srgbClr val="0D0D0D"/>
                </a:solidFill>
                <a:highlight>
                  <a:srgbClr val="FFFFFF"/>
                </a:highlight>
                <a:latin typeface="Söhne"/>
              </a:rPr>
              <a:t>ibrary</a:t>
            </a:r>
            <a:r>
              <a:rPr lang="en-US" dirty="0">
                <a:solidFill>
                  <a:srgbClr val="0D0D0D"/>
                </a:solidFill>
                <a:highlight>
                  <a:srgbClr val="FFFFFF"/>
                </a:highlight>
                <a:latin typeface="Söhne"/>
              </a:rPr>
              <a:t>(cluster)</a:t>
            </a:r>
          </a:p>
          <a:p>
            <a:pPr algn="just">
              <a:lnSpc>
                <a:spcPct val="120000"/>
              </a:lnSpc>
              <a:spcBef>
                <a:spcPts val="100"/>
              </a:spcBef>
              <a:spcAft>
                <a:spcPts val="100"/>
              </a:spcAft>
            </a:pPr>
            <a:r>
              <a:rPr lang="en-US" dirty="0" err="1">
                <a:solidFill>
                  <a:srgbClr val="0D0D0D"/>
                </a:solidFill>
                <a:highlight>
                  <a:srgbClr val="FFFFFF"/>
                </a:highlight>
                <a:latin typeface="Söhne"/>
              </a:rPr>
              <a:t>clusplot</a:t>
            </a:r>
            <a:r>
              <a:rPr lang="en-US" dirty="0">
                <a:solidFill>
                  <a:srgbClr val="0D0D0D"/>
                </a:solidFill>
                <a:highlight>
                  <a:srgbClr val="FFFFFF"/>
                </a:highlight>
                <a:latin typeface="Söhne"/>
              </a:rPr>
              <a:t>(</a:t>
            </a:r>
            <a:r>
              <a:rPr lang="en-US" dirty="0" err="1">
                <a:solidFill>
                  <a:srgbClr val="0D0D0D"/>
                </a:solidFill>
                <a:highlight>
                  <a:srgbClr val="FFFFFF"/>
                </a:highlight>
                <a:latin typeface="Söhne"/>
              </a:rPr>
              <a:t>boa_data</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boa_kmeans$cluster</a:t>
            </a:r>
            <a:r>
              <a:rPr lang="en-US" dirty="0">
                <a:solidFill>
                  <a:srgbClr val="0D0D0D"/>
                </a:solidFill>
                <a:highlight>
                  <a:srgbClr val="FFFFFF"/>
                </a:highlight>
                <a:latin typeface="Söhne"/>
              </a:rPr>
              <a:t>, color = TRUE, shade = TRUE,         labels = 5, main = "K-means Cluster Plot")</a:t>
            </a:r>
            <a:endParaRPr lang="en-US" dirty="0"/>
          </a:p>
        </p:txBody>
      </p:sp>
    </p:spTree>
    <p:extLst>
      <p:ext uri="{BB962C8B-B14F-4D97-AF65-F5344CB8AC3E}">
        <p14:creationId xmlns:p14="http://schemas.microsoft.com/office/powerpoint/2010/main" val="3072643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1E5651-ED26-2CE3-1A33-3F7E3125BE2C}"/>
              </a:ext>
            </a:extLst>
          </p:cNvPr>
          <p:cNvPicPr>
            <a:picLocks noChangeAspect="1"/>
          </p:cNvPicPr>
          <p:nvPr/>
        </p:nvPicPr>
        <p:blipFill>
          <a:blip r:embed="rId3"/>
          <a:stretch>
            <a:fillRect/>
          </a:stretch>
        </p:blipFill>
        <p:spPr>
          <a:xfrm>
            <a:off x="2215806" y="1221857"/>
            <a:ext cx="6458282" cy="4311872"/>
          </a:xfrm>
          <a:prstGeom prst="rect">
            <a:avLst/>
          </a:prstGeom>
        </p:spPr>
      </p:pic>
    </p:spTree>
    <p:extLst>
      <p:ext uri="{BB962C8B-B14F-4D97-AF65-F5344CB8AC3E}">
        <p14:creationId xmlns:p14="http://schemas.microsoft.com/office/powerpoint/2010/main" val="543126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125"/>
            <a:ext cx="10515600" cy="1325563"/>
          </a:xfrm>
          <a:noFill/>
        </p:spPr>
        <p:txBody>
          <a:bodyPr anchor="ctr"/>
          <a:lstStyle/>
          <a:p>
            <a:r>
              <a:rPr lang="en-US" dirty="0" err="1"/>
              <a:t>Mclust</a:t>
            </a:r>
            <a:endParaRPr lang="en-US" dirty="0"/>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838200" y="1825625"/>
            <a:ext cx="10968533" cy="4297680"/>
          </a:xfrm>
          <a:noFill/>
        </p:spPr>
        <p:txBody>
          <a:bodyPr>
            <a:normAutofit/>
          </a:bodyPr>
          <a:lstStyle/>
          <a:p>
            <a:pPr algn="l"/>
            <a:r>
              <a:rPr lang="en-US" b="0" i="0" dirty="0">
                <a:solidFill>
                  <a:srgbClr val="0D0D0D"/>
                </a:solidFill>
                <a:effectLst/>
                <a:highlight>
                  <a:srgbClr val="FFFFFF"/>
                </a:highlight>
                <a:latin typeface="Söhne"/>
              </a:rPr>
              <a:t>It utilizes finite mixture models to represent the data distribution as a combination of several underlying probability distributions. </a:t>
            </a:r>
            <a:r>
              <a:rPr lang="en-US" b="0" i="0" dirty="0" err="1">
                <a:solidFill>
                  <a:srgbClr val="0D0D0D"/>
                </a:solidFill>
                <a:effectLst/>
                <a:highlight>
                  <a:srgbClr val="FFFFFF"/>
                </a:highlight>
                <a:latin typeface="Söhne"/>
              </a:rPr>
              <a:t>Mclust</a:t>
            </a:r>
            <a:r>
              <a:rPr lang="en-US" b="0" i="0" dirty="0">
                <a:solidFill>
                  <a:srgbClr val="0D0D0D"/>
                </a:solidFill>
                <a:effectLst/>
                <a:highlight>
                  <a:srgbClr val="FFFFFF"/>
                </a:highlight>
                <a:latin typeface="Söhne"/>
              </a:rPr>
              <a:t> assumes that the observed data are generated from a mixture of Gaussian (normal) distributions with varying means, variances, and mixing proportions. Each cluster in the dataset is represented by a Gaussian component in the mixture model.</a:t>
            </a:r>
          </a:p>
          <a:p>
            <a:pPr algn="just"/>
            <a:endParaRPr lang="en-US" dirty="0">
              <a:solidFill>
                <a:srgbClr val="0D0D0D"/>
              </a:solidFill>
              <a:highlight>
                <a:srgbClr val="FFFFFF"/>
              </a:highlight>
              <a:latin typeface="Söhne"/>
            </a:endParaRPr>
          </a:p>
        </p:txBody>
      </p:sp>
    </p:spTree>
    <p:extLst>
      <p:ext uri="{BB962C8B-B14F-4D97-AF65-F5344CB8AC3E}">
        <p14:creationId xmlns:p14="http://schemas.microsoft.com/office/powerpoint/2010/main" val="145399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125"/>
            <a:ext cx="10515600" cy="1325563"/>
          </a:xfrm>
          <a:noFill/>
        </p:spPr>
        <p:txBody>
          <a:bodyPr anchor="ctr"/>
          <a:lstStyle/>
          <a:p>
            <a:r>
              <a:rPr lang="en-US" dirty="0" err="1"/>
              <a:t>Mclust</a:t>
            </a:r>
            <a:endParaRPr lang="en-US" dirty="0"/>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838200" y="1825625"/>
            <a:ext cx="10968533" cy="4297680"/>
          </a:xfrm>
          <a:noFill/>
        </p:spPr>
        <p:txBody>
          <a:bodyPr>
            <a:normAutofit/>
          </a:bodyPr>
          <a:lstStyle/>
          <a:p>
            <a:pPr algn="l">
              <a:spcBef>
                <a:spcPts val="0"/>
              </a:spcBef>
              <a:spcAft>
                <a:spcPts val="0"/>
              </a:spcAft>
            </a:pPr>
            <a:r>
              <a:rPr lang="en-US" b="1" i="0" dirty="0">
                <a:solidFill>
                  <a:srgbClr val="0D0D0D"/>
                </a:solidFill>
                <a:effectLst/>
                <a:highlight>
                  <a:srgbClr val="FFFFFF"/>
                </a:highlight>
                <a:latin typeface="Söhne"/>
              </a:rPr>
              <a:t>Code-</a:t>
            </a:r>
            <a:r>
              <a:rPr lang="en-US" b="0" i="0" dirty="0">
                <a:solidFill>
                  <a:srgbClr val="0D0D0D"/>
                </a:solidFill>
                <a:effectLst/>
                <a:highlight>
                  <a:srgbClr val="FFFFFF"/>
                </a:highlight>
                <a:latin typeface="Söhne"/>
              </a:rPr>
              <a:t> </a:t>
            </a:r>
          </a:p>
          <a:p>
            <a:pPr algn="l">
              <a:spcBef>
                <a:spcPts val="0"/>
              </a:spcBef>
              <a:spcAft>
                <a:spcPts val="0"/>
              </a:spcAft>
            </a:pPr>
            <a:r>
              <a:rPr lang="en-US" b="0" i="0" dirty="0">
                <a:solidFill>
                  <a:srgbClr val="0D0D0D"/>
                </a:solidFill>
                <a:effectLst/>
                <a:highlight>
                  <a:srgbClr val="FFFFFF"/>
                </a:highlight>
                <a:latin typeface="Söhne"/>
              </a:rPr>
              <a:t>library(</a:t>
            </a:r>
            <a:r>
              <a:rPr lang="en-US" b="0" i="0" dirty="0" err="1">
                <a:solidFill>
                  <a:srgbClr val="0D0D0D"/>
                </a:solidFill>
                <a:effectLst/>
                <a:highlight>
                  <a:srgbClr val="FFFFFF"/>
                </a:highlight>
                <a:latin typeface="Söhne"/>
              </a:rPr>
              <a:t>mclust</a:t>
            </a:r>
            <a:r>
              <a:rPr lang="en-US" b="0" i="0" dirty="0">
                <a:solidFill>
                  <a:srgbClr val="0D0D0D"/>
                </a:solidFill>
                <a:effectLst/>
                <a:highlight>
                  <a:srgbClr val="FFFFFF"/>
                </a:highlight>
                <a:latin typeface="Söhne"/>
              </a:rPr>
              <a:t>)</a:t>
            </a:r>
          </a:p>
          <a:p>
            <a:pPr algn="l">
              <a:spcBef>
                <a:spcPts val="0"/>
              </a:spcBef>
              <a:spcAft>
                <a:spcPts val="0"/>
              </a:spcAft>
            </a:pPr>
            <a:r>
              <a:rPr lang="en-US" b="0" i="0" dirty="0" err="1">
                <a:solidFill>
                  <a:srgbClr val="0D0D0D"/>
                </a:solidFill>
                <a:effectLst/>
                <a:highlight>
                  <a:srgbClr val="FFFFFF"/>
                </a:highlight>
                <a:latin typeface="Söhne"/>
              </a:rPr>
              <a:t>boa.data.new</a:t>
            </a:r>
            <a:r>
              <a:rPr lang="en-US" b="0" i="0" dirty="0">
                <a:solidFill>
                  <a:srgbClr val="0D0D0D"/>
                </a:solidFill>
                <a:effectLst/>
                <a:highlight>
                  <a:srgbClr val="FFFFFF"/>
                </a:highlight>
                <a:latin typeface="Söhne"/>
              </a:rPr>
              <a:t> &lt;- </a:t>
            </a:r>
            <a:r>
              <a:rPr lang="en-US" b="0" i="0" dirty="0" err="1">
                <a:solidFill>
                  <a:srgbClr val="0D0D0D"/>
                </a:solidFill>
                <a:effectLst/>
                <a:highlight>
                  <a:srgbClr val="FFFFFF"/>
                </a:highlight>
                <a:latin typeface="Söhne"/>
              </a:rPr>
              <a:t>boa.data</a:t>
            </a:r>
            <a:endParaRPr lang="en-US" b="0" i="0" dirty="0">
              <a:solidFill>
                <a:srgbClr val="0D0D0D"/>
              </a:solidFill>
              <a:effectLst/>
              <a:highlight>
                <a:srgbClr val="FFFFFF"/>
              </a:highlight>
              <a:latin typeface="Söhne"/>
            </a:endParaRPr>
          </a:p>
          <a:p>
            <a:pPr algn="l">
              <a:spcBef>
                <a:spcPts val="0"/>
              </a:spcBef>
              <a:spcAft>
                <a:spcPts val="0"/>
              </a:spcAft>
            </a:pPr>
            <a:r>
              <a:rPr lang="en-US" b="0" i="0" dirty="0">
                <a:solidFill>
                  <a:srgbClr val="0D0D0D"/>
                </a:solidFill>
                <a:effectLst/>
                <a:highlight>
                  <a:srgbClr val="FFFFFF"/>
                </a:highlight>
                <a:latin typeface="Söhne"/>
              </a:rPr>
              <a:t>boa.mc&lt;-</a:t>
            </a:r>
            <a:r>
              <a:rPr lang="en-US" b="0" i="0" dirty="0" err="1">
                <a:solidFill>
                  <a:srgbClr val="0D0D0D"/>
                </a:solidFill>
                <a:effectLst/>
                <a:highlight>
                  <a:srgbClr val="FFFFFF"/>
                </a:highlight>
                <a:latin typeface="Söhne"/>
              </a:rPr>
              <a:t>Mclust</a:t>
            </a:r>
            <a:r>
              <a:rPr lang="en-US" b="0" i="0" dirty="0">
                <a:solidFill>
                  <a:srgbClr val="0D0D0D"/>
                </a:solidFill>
                <a:effectLst/>
                <a:highlight>
                  <a:srgbClr val="FFFFFF"/>
                </a:highlight>
                <a:latin typeface="Söhne"/>
              </a:rPr>
              <a:t>(</a:t>
            </a:r>
            <a:r>
              <a:rPr lang="en-US" b="0" i="0" dirty="0" err="1">
                <a:solidFill>
                  <a:srgbClr val="0D0D0D"/>
                </a:solidFill>
                <a:effectLst/>
                <a:highlight>
                  <a:srgbClr val="FFFFFF"/>
                </a:highlight>
                <a:latin typeface="Söhne"/>
              </a:rPr>
              <a:t>boa.data.new</a:t>
            </a:r>
            <a:r>
              <a:rPr lang="en-US" b="0" i="0" dirty="0">
                <a:solidFill>
                  <a:srgbClr val="0D0D0D"/>
                </a:solidFill>
                <a:effectLst/>
                <a:highlight>
                  <a:srgbClr val="FFFFFF"/>
                </a:highlight>
                <a:latin typeface="Söhne"/>
              </a:rPr>
              <a:t>) </a:t>
            </a:r>
          </a:p>
          <a:p>
            <a:pPr algn="l">
              <a:spcBef>
                <a:spcPts val="0"/>
              </a:spcBef>
              <a:spcAft>
                <a:spcPts val="0"/>
              </a:spcAft>
            </a:pPr>
            <a:r>
              <a:rPr lang="en-US" b="0" i="0" dirty="0">
                <a:solidFill>
                  <a:srgbClr val="0D0D0D"/>
                </a:solidFill>
                <a:effectLst/>
                <a:highlight>
                  <a:srgbClr val="FFFFFF"/>
                </a:highlight>
                <a:latin typeface="Söhne"/>
              </a:rPr>
              <a:t>#use all </a:t>
            </a:r>
            <a:r>
              <a:rPr lang="en-US" b="0" i="0" dirty="0" err="1">
                <a:solidFill>
                  <a:srgbClr val="0D0D0D"/>
                </a:solidFill>
                <a:effectLst/>
                <a:highlight>
                  <a:srgbClr val="FFFFFF"/>
                </a:highlight>
                <a:latin typeface="Söhne"/>
              </a:rPr>
              <a:t>defaultssummary</a:t>
            </a:r>
            <a:r>
              <a:rPr lang="en-US" b="0" i="0" dirty="0">
                <a:solidFill>
                  <a:srgbClr val="0D0D0D"/>
                </a:solidFill>
                <a:effectLst/>
                <a:highlight>
                  <a:srgbClr val="FFFFFF"/>
                </a:highlight>
                <a:latin typeface="Söhne"/>
              </a:rPr>
              <a:t>(boa.mc)</a:t>
            </a:r>
          </a:p>
          <a:p>
            <a:pPr algn="l">
              <a:spcBef>
                <a:spcPts val="0"/>
              </a:spcBef>
              <a:spcAft>
                <a:spcPts val="0"/>
              </a:spcAft>
            </a:pPr>
            <a:r>
              <a:rPr lang="en-US" b="0" i="0" dirty="0">
                <a:solidFill>
                  <a:srgbClr val="0D0D0D"/>
                </a:solidFill>
                <a:effectLst/>
                <a:highlight>
                  <a:srgbClr val="FFFFFF"/>
                </a:highlight>
                <a:latin typeface="Söhne"/>
              </a:rPr>
              <a:t>#Mclust for 4 groups</a:t>
            </a:r>
          </a:p>
          <a:p>
            <a:pPr algn="l">
              <a:spcBef>
                <a:spcPts val="0"/>
              </a:spcBef>
              <a:spcAft>
                <a:spcPts val="0"/>
              </a:spcAft>
            </a:pPr>
            <a:r>
              <a:rPr lang="en-US" b="0" i="0" dirty="0">
                <a:solidFill>
                  <a:srgbClr val="0D0D0D"/>
                </a:solidFill>
                <a:effectLst/>
                <a:highlight>
                  <a:srgbClr val="FFFFFF"/>
                </a:highlight>
                <a:latin typeface="Söhne"/>
              </a:rPr>
              <a:t>boa.data5&lt;-</a:t>
            </a:r>
            <a:r>
              <a:rPr lang="en-US" b="0" i="0" dirty="0" err="1">
                <a:solidFill>
                  <a:srgbClr val="0D0D0D"/>
                </a:solidFill>
                <a:effectLst/>
                <a:highlight>
                  <a:srgbClr val="FFFFFF"/>
                </a:highlight>
                <a:latin typeface="Söhne"/>
              </a:rPr>
              <a:t>Mclust</a:t>
            </a:r>
            <a:r>
              <a:rPr lang="en-US" b="0" i="0" dirty="0">
                <a:solidFill>
                  <a:srgbClr val="0D0D0D"/>
                </a:solidFill>
                <a:effectLst/>
                <a:highlight>
                  <a:srgbClr val="FFFFFF"/>
                </a:highlight>
                <a:latin typeface="Söhne"/>
              </a:rPr>
              <a:t>(</a:t>
            </a:r>
            <a:r>
              <a:rPr lang="en-US" b="0" i="0" dirty="0" err="1">
                <a:solidFill>
                  <a:srgbClr val="0D0D0D"/>
                </a:solidFill>
                <a:effectLst/>
                <a:highlight>
                  <a:srgbClr val="FFFFFF"/>
                </a:highlight>
                <a:latin typeface="Söhne"/>
              </a:rPr>
              <a:t>boa.data.new,G</a:t>
            </a:r>
            <a:r>
              <a:rPr lang="en-US" b="0" i="0" dirty="0">
                <a:solidFill>
                  <a:srgbClr val="0D0D0D"/>
                </a:solidFill>
                <a:effectLst/>
                <a:highlight>
                  <a:srgbClr val="FFFFFF"/>
                </a:highlight>
                <a:latin typeface="Söhne"/>
              </a:rPr>
              <a:t>=4) summary(boa.data5)</a:t>
            </a:r>
          </a:p>
          <a:p>
            <a:pPr algn="l">
              <a:spcBef>
                <a:spcPts val="0"/>
              </a:spcBef>
              <a:spcAft>
                <a:spcPts val="0"/>
              </a:spcAft>
            </a:pPr>
            <a:r>
              <a:rPr lang="en-US" b="0" i="0" dirty="0">
                <a:solidFill>
                  <a:srgbClr val="0D0D0D"/>
                </a:solidFill>
                <a:effectLst/>
                <a:highlight>
                  <a:srgbClr val="FFFFFF"/>
                </a:highlight>
                <a:latin typeface="Söhne"/>
              </a:rPr>
              <a:t>BIC(boa.mc,boa.data5)</a:t>
            </a:r>
          </a:p>
          <a:p>
            <a:pPr algn="l">
              <a:spcBef>
                <a:spcPts val="0"/>
              </a:spcBef>
              <a:spcAft>
                <a:spcPts val="0"/>
              </a:spcAft>
            </a:pPr>
            <a:r>
              <a:rPr lang="en-US" b="0" i="0" dirty="0" err="1">
                <a:solidFill>
                  <a:srgbClr val="0D0D0D"/>
                </a:solidFill>
                <a:effectLst/>
                <a:highlight>
                  <a:srgbClr val="FFFFFF"/>
                </a:highlight>
                <a:latin typeface="Söhne"/>
              </a:rPr>
              <a:t>boa.summ</a:t>
            </a:r>
            <a:r>
              <a:rPr lang="en-US" b="0" i="0" dirty="0">
                <a:solidFill>
                  <a:srgbClr val="0D0D0D"/>
                </a:solidFill>
                <a:effectLst/>
                <a:highlight>
                  <a:srgbClr val="FFFFFF"/>
                </a:highlight>
                <a:latin typeface="Söhne"/>
              </a:rPr>
              <a:t>(</a:t>
            </a:r>
            <a:r>
              <a:rPr lang="en-US" b="0" i="0" dirty="0" err="1">
                <a:solidFill>
                  <a:srgbClr val="0D0D0D"/>
                </a:solidFill>
                <a:effectLst/>
                <a:highlight>
                  <a:srgbClr val="FFFFFF"/>
                </a:highlight>
                <a:latin typeface="Söhne"/>
              </a:rPr>
              <a:t>boa_data,boa.mc$class</a:t>
            </a:r>
            <a:r>
              <a:rPr lang="en-US" b="0" i="0" dirty="0">
                <a:solidFill>
                  <a:srgbClr val="0D0D0D"/>
                </a:solidFill>
                <a:effectLst/>
                <a:highlight>
                  <a:srgbClr val="FFFFFF"/>
                </a:highlight>
                <a:latin typeface="Söhne"/>
              </a:rPr>
              <a:t>)</a:t>
            </a:r>
          </a:p>
          <a:p>
            <a:pPr algn="l">
              <a:spcBef>
                <a:spcPts val="0"/>
              </a:spcBef>
              <a:spcAft>
                <a:spcPts val="0"/>
              </a:spcAft>
            </a:pPr>
            <a:r>
              <a:rPr lang="en-US" b="0" i="0" dirty="0">
                <a:solidFill>
                  <a:srgbClr val="0D0D0D"/>
                </a:solidFill>
                <a:effectLst/>
                <a:highlight>
                  <a:srgbClr val="FFFFFF"/>
                </a:highlight>
                <a:latin typeface="Söhne"/>
              </a:rPr>
              <a:t>##plot for </a:t>
            </a:r>
            <a:r>
              <a:rPr lang="en-US" b="0" i="0" dirty="0" err="1">
                <a:solidFill>
                  <a:srgbClr val="0D0D0D"/>
                </a:solidFill>
                <a:effectLst/>
                <a:highlight>
                  <a:srgbClr val="FFFFFF"/>
                </a:highlight>
                <a:latin typeface="Söhne"/>
              </a:rPr>
              <a:t>Mclust</a:t>
            </a:r>
            <a:r>
              <a:rPr lang="en-US" b="0" i="0" dirty="0">
                <a:solidFill>
                  <a:srgbClr val="0D0D0D"/>
                </a:solidFill>
                <a:effectLst/>
                <a:highlight>
                  <a:srgbClr val="FFFFFF"/>
                </a:highlight>
                <a:latin typeface="Söhne"/>
              </a:rPr>
              <a:t> model </a:t>
            </a:r>
          </a:p>
          <a:p>
            <a:pPr algn="l">
              <a:spcBef>
                <a:spcPts val="0"/>
              </a:spcBef>
              <a:spcAft>
                <a:spcPts val="0"/>
              </a:spcAft>
            </a:pPr>
            <a:r>
              <a:rPr lang="en-US" b="0" i="0" dirty="0" err="1">
                <a:solidFill>
                  <a:srgbClr val="0D0D0D"/>
                </a:solidFill>
                <a:effectLst/>
                <a:highlight>
                  <a:srgbClr val="FFFFFF"/>
                </a:highlight>
                <a:latin typeface="Söhne"/>
              </a:rPr>
              <a:t>clusplot</a:t>
            </a:r>
            <a:r>
              <a:rPr lang="en-US" b="0" i="0" dirty="0">
                <a:solidFill>
                  <a:srgbClr val="0D0D0D"/>
                </a:solidFill>
                <a:effectLst/>
                <a:highlight>
                  <a:srgbClr val="FFFFFF"/>
                </a:highlight>
                <a:latin typeface="Söhne"/>
              </a:rPr>
              <a:t>(</a:t>
            </a:r>
            <a:r>
              <a:rPr lang="en-US" b="0" i="0" dirty="0" err="1">
                <a:solidFill>
                  <a:srgbClr val="0D0D0D"/>
                </a:solidFill>
                <a:effectLst/>
                <a:highlight>
                  <a:srgbClr val="FFFFFF"/>
                </a:highlight>
                <a:latin typeface="Söhne"/>
              </a:rPr>
              <a:t>boa_data,boa.mc$class,color</a:t>
            </a:r>
            <a:r>
              <a:rPr lang="en-US" b="0" i="0" dirty="0">
                <a:solidFill>
                  <a:srgbClr val="0D0D0D"/>
                </a:solidFill>
                <a:effectLst/>
                <a:highlight>
                  <a:srgbClr val="FFFFFF"/>
                </a:highlight>
                <a:latin typeface="Söhne"/>
              </a:rPr>
              <a:t> = </a:t>
            </a:r>
            <a:r>
              <a:rPr lang="en-US" b="0" i="0" dirty="0" err="1">
                <a:solidFill>
                  <a:srgbClr val="0D0D0D"/>
                </a:solidFill>
                <a:effectLst/>
                <a:highlight>
                  <a:srgbClr val="FFFFFF"/>
                </a:highlight>
                <a:latin typeface="Söhne"/>
              </a:rPr>
              <a:t>TRUE,shade</a:t>
            </a:r>
            <a:r>
              <a:rPr lang="en-US" b="0" i="0" dirty="0">
                <a:solidFill>
                  <a:srgbClr val="0D0D0D"/>
                </a:solidFill>
                <a:effectLst/>
                <a:highlight>
                  <a:srgbClr val="FFFFFF"/>
                </a:highlight>
                <a:latin typeface="Söhne"/>
              </a:rPr>
              <a:t> = </a:t>
            </a:r>
            <a:r>
              <a:rPr lang="en-US" b="0" i="0" dirty="0" err="1">
                <a:solidFill>
                  <a:srgbClr val="0D0D0D"/>
                </a:solidFill>
                <a:effectLst/>
                <a:highlight>
                  <a:srgbClr val="FFFFFF"/>
                </a:highlight>
                <a:latin typeface="Söhne"/>
              </a:rPr>
              <a:t>TRUE,labels</a:t>
            </a:r>
            <a:r>
              <a:rPr lang="en-US" b="0" i="0" dirty="0">
                <a:solidFill>
                  <a:srgbClr val="0D0D0D"/>
                </a:solidFill>
                <a:effectLst/>
                <a:highlight>
                  <a:srgbClr val="FFFFFF"/>
                </a:highlight>
                <a:latin typeface="Söhne"/>
              </a:rPr>
              <a:t> = 4,         main = "Model-based cluster </a:t>
            </a:r>
            <a:r>
              <a:rPr lang="en-US" b="0" i="0" dirty="0" err="1">
                <a:solidFill>
                  <a:srgbClr val="0D0D0D"/>
                </a:solidFill>
                <a:effectLst/>
                <a:highlight>
                  <a:srgbClr val="FFFFFF"/>
                </a:highlight>
                <a:latin typeface="Söhne"/>
              </a:rPr>
              <a:t>plt</a:t>
            </a:r>
            <a:r>
              <a:rPr lang="en-US" b="0" i="0" dirty="0">
                <a:solidFill>
                  <a:srgbClr val="0D0D0D"/>
                </a:solidFill>
                <a:effectLst/>
                <a:highlight>
                  <a:srgbClr val="FFFFFF"/>
                </a:highlight>
                <a:latin typeface="Söhne"/>
              </a:rPr>
              <a:t>")</a:t>
            </a:r>
          </a:p>
          <a:p>
            <a:pPr algn="l">
              <a:spcBef>
                <a:spcPts val="0"/>
              </a:spcBef>
              <a:spcAft>
                <a:spcPts val="0"/>
              </a:spcAft>
            </a:pPr>
            <a:r>
              <a:rPr lang="en-US" b="0" i="0" dirty="0">
                <a:solidFill>
                  <a:srgbClr val="0D0D0D"/>
                </a:solidFill>
                <a:effectLst/>
                <a:highlight>
                  <a:srgbClr val="FFFFFF"/>
                </a:highlight>
                <a:latin typeface="Söhne"/>
              </a:rPr>
              <a:t>##plot for </a:t>
            </a:r>
            <a:r>
              <a:rPr lang="en-US" b="0" i="0" dirty="0" err="1">
                <a:solidFill>
                  <a:srgbClr val="0D0D0D"/>
                </a:solidFill>
                <a:effectLst/>
                <a:highlight>
                  <a:srgbClr val="FFFFFF"/>
                </a:highlight>
                <a:latin typeface="Söhne"/>
              </a:rPr>
              <a:t>Mclust</a:t>
            </a:r>
            <a:r>
              <a:rPr lang="en-US" b="0" i="0" dirty="0">
                <a:solidFill>
                  <a:srgbClr val="0D0D0D"/>
                </a:solidFill>
                <a:effectLst/>
                <a:highlight>
                  <a:srgbClr val="FFFFFF"/>
                </a:highlight>
                <a:latin typeface="Söhne"/>
              </a:rPr>
              <a:t> model for 4 labels</a:t>
            </a:r>
          </a:p>
          <a:p>
            <a:pPr algn="l">
              <a:spcBef>
                <a:spcPts val="0"/>
              </a:spcBef>
              <a:spcAft>
                <a:spcPts val="0"/>
              </a:spcAft>
            </a:pPr>
            <a:r>
              <a:rPr lang="en-US" b="0" i="0" dirty="0" err="1">
                <a:solidFill>
                  <a:srgbClr val="0D0D0D"/>
                </a:solidFill>
                <a:effectLst/>
                <a:highlight>
                  <a:srgbClr val="FFFFFF"/>
                </a:highlight>
                <a:latin typeface="Söhne"/>
              </a:rPr>
              <a:t>clusplot</a:t>
            </a:r>
            <a:r>
              <a:rPr lang="en-US" b="0" i="0" dirty="0">
                <a:solidFill>
                  <a:srgbClr val="0D0D0D"/>
                </a:solidFill>
                <a:effectLst/>
                <a:highlight>
                  <a:srgbClr val="FFFFFF"/>
                </a:highlight>
                <a:latin typeface="Söhne"/>
              </a:rPr>
              <a:t>(boa_data,boa.data5$class,color = </a:t>
            </a:r>
            <a:r>
              <a:rPr lang="en-US" b="0" i="0" dirty="0" err="1">
                <a:solidFill>
                  <a:srgbClr val="0D0D0D"/>
                </a:solidFill>
                <a:effectLst/>
                <a:highlight>
                  <a:srgbClr val="FFFFFF"/>
                </a:highlight>
                <a:latin typeface="Söhne"/>
              </a:rPr>
              <a:t>TRUE,shade</a:t>
            </a:r>
            <a:r>
              <a:rPr lang="en-US" b="0" i="0" dirty="0">
                <a:solidFill>
                  <a:srgbClr val="0D0D0D"/>
                </a:solidFill>
                <a:effectLst/>
                <a:highlight>
                  <a:srgbClr val="FFFFFF"/>
                </a:highlight>
                <a:latin typeface="Söhne"/>
              </a:rPr>
              <a:t> = </a:t>
            </a:r>
            <a:r>
              <a:rPr lang="en-US" b="0" i="0" dirty="0" err="1">
                <a:solidFill>
                  <a:srgbClr val="0D0D0D"/>
                </a:solidFill>
                <a:effectLst/>
                <a:highlight>
                  <a:srgbClr val="FFFFFF"/>
                </a:highlight>
                <a:latin typeface="Söhne"/>
              </a:rPr>
              <a:t>TRUE,labels</a:t>
            </a:r>
            <a:r>
              <a:rPr lang="en-US" b="0" i="0" dirty="0">
                <a:solidFill>
                  <a:srgbClr val="0D0D0D"/>
                </a:solidFill>
                <a:effectLst/>
                <a:highlight>
                  <a:srgbClr val="FFFFFF"/>
                </a:highlight>
                <a:latin typeface="Söhne"/>
              </a:rPr>
              <a:t> = 4,         main = "Model-based cluster </a:t>
            </a:r>
            <a:r>
              <a:rPr lang="en-US" b="0" i="0" dirty="0" err="1">
                <a:solidFill>
                  <a:srgbClr val="0D0D0D"/>
                </a:solidFill>
                <a:effectLst/>
                <a:highlight>
                  <a:srgbClr val="FFFFFF"/>
                </a:highlight>
                <a:latin typeface="Söhne"/>
              </a:rPr>
              <a:t>plt</a:t>
            </a:r>
            <a:r>
              <a:rPr lang="en-US" b="0" i="0" dirty="0">
                <a:solidFill>
                  <a:srgbClr val="0D0D0D"/>
                </a:solidFill>
                <a:effectLst/>
                <a:highlight>
                  <a:srgbClr val="FFFFFF"/>
                </a:highlight>
                <a:latin typeface="Söhne"/>
              </a:rPr>
              <a:t>")</a:t>
            </a:r>
            <a:endParaRPr lang="en-US" dirty="0">
              <a:solidFill>
                <a:srgbClr val="0D0D0D"/>
              </a:solidFill>
              <a:highlight>
                <a:srgbClr val="FFFFFF"/>
              </a:highlight>
              <a:latin typeface="Söhne"/>
            </a:endParaRPr>
          </a:p>
        </p:txBody>
      </p:sp>
    </p:spTree>
    <p:extLst>
      <p:ext uri="{BB962C8B-B14F-4D97-AF65-F5344CB8AC3E}">
        <p14:creationId xmlns:p14="http://schemas.microsoft.com/office/powerpoint/2010/main" val="2261222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87EBA4-50EF-3F5C-B314-372C8BFF1275}"/>
              </a:ext>
            </a:extLst>
          </p:cNvPr>
          <p:cNvPicPr>
            <a:picLocks noChangeAspect="1"/>
          </p:cNvPicPr>
          <p:nvPr/>
        </p:nvPicPr>
        <p:blipFill>
          <a:blip r:embed="rId3"/>
          <a:stretch>
            <a:fillRect/>
          </a:stretch>
        </p:blipFill>
        <p:spPr>
          <a:xfrm>
            <a:off x="345965" y="560872"/>
            <a:ext cx="4979501" cy="3375765"/>
          </a:xfrm>
          <a:prstGeom prst="rect">
            <a:avLst/>
          </a:prstGeom>
        </p:spPr>
      </p:pic>
      <p:pic>
        <p:nvPicPr>
          <p:cNvPr id="8" name="Picture 7">
            <a:extLst>
              <a:ext uri="{FF2B5EF4-FFF2-40B4-BE49-F238E27FC236}">
                <a16:creationId xmlns:a16="http://schemas.microsoft.com/office/drawing/2014/main" id="{CACC5D86-E9B7-E554-E071-DD0A9285BAF2}"/>
              </a:ext>
            </a:extLst>
          </p:cNvPr>
          <p:cNvPicPr>
            <a:picLocks noChangeAspect="1"/>
          </p:cNvPicPr>
          <p:nvPr/>
        </p:nvPicPr>
        <p:blipFill>
          <a:blip r:embed="rId4"/>
          <a:stretch>
            <a:fillRect/>
          </a:stretch>
        </p:blipFill>
        <p:spPr>
          <a:xfrm>
            <a:off x="6312806" y="2912447"/>
            <a:ext cx="5113538" cy="3501938"/>
          </a:xfrm>
          <a:prstGeom prst="rect">
            <a:avLst/>
          </a:prstGeom>
        </p:spPr>
      </p:pic>
    </p:spTree>
    <p:extLst>
      <p:ext uri="{BB962C8B-B14F-4D97-AF65-F5344CB8AC3E}">
        <p14:creationId xmlns:p14="http://schemas.microsoft.com/office/powerpoint/2010/main" val="3704389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2815929" y="1349825"/>
            <a:ext cx="6560142" cy="3063149"/>
          </a:xfrm>
          <a:noFill/>
        </p:spPr>
        <p:txBody>
          <a:bodyPr/>
          <a:lstStyle/>
          <a:p>
            <a:r>
              <a:rPr lang="en-US" sz="6000" dirty="0">
                <a:latin typeface="Söhne"/>
              </a:rPr>
              <a:t>Marketing Strategy recommendations</a:t>
            </a:r>
          </a:p>
        </p:txBody>
      </p:sp>
    </p:spTree>
    <p:extLst>
      <p:ext uri="{BB962C8B-B14F-4D97-AF65-F5344CB8AC3E}">
        <p14:creationId xmlns:p14="http://schemas.microsoft.com/office/powerpoint/2010/main" val="363098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38200" y="365125"/>
            <a:ext cx="10515600" cy="1325563"/>
          </a:xfrm>
          <a:noFill/>
        </p:spPr>
        <p:txBody>
          <a:bodyPr anchor="ctr"/>
          <a:lstStyle/>
          <a:p>
            <a:r>
              <a:rPr lang="en-US" sz="4400" dirty="0">
                <a:latin typeface="Söhne"/>
              </a:rPr>
              <a:t>Marketing Strategy recommendations</a:t>
            </a:r>
            <a:endParaRPr lang="en-US" dirty="0"/>
          </a:p>
        </p:txBody>
      </p:sp>
      <p:sp>
        <p:nvSpPr>
          <p:cNvPr id="3" name="Content Placeholder 2">
            <a:extLst>
              <a:ext uri="{FF2B5EF4-FFF2-40B4-BE49-F238E27FC236}">
                <a16:creationId xmlns:a16="http://schemas.microsoft.com/office/drawing/2014/main" id="{FACE640F-7F5A-BDB7-205D-765FA80B6796}"/>
              </a:ext>
            </a:extLst>
          </p:cNvPr>
          <p:cNvSpPr>
            <a:spLocks noGrp="1"/>
          </p:cNvSpPr>
          <p:nvPr>
            <p:ph sz="half" idx="1"/>
          </p:nvPr>
        </p:nvSpPr>
        <p:spPr>
          <a:xfrm>
            <a:off x="838201" y="1825625"/>
            <a:ext cx="4787188" cy="4297680"/>
          </a:xfrm>
          <a:noFill/>
        </p:spPr>
        <p:txBody>
          <a:bodyPr>
            <a:normAutofit/>
          </a:bodyPr>
          <a:lstStyle/>
          <a:p>
            <a:r>
              <a:rPr lang="en-US" i="0" dirty="0">
                <a:solidFill>
                  <a:srgbClr val="0D0D0D"/>
                </a:solidFill>
                <a:effectLst/>
                <a:highlight>
                  <a:srgbClr val="FFFFFF"/>
                </a:highlight>
                <a:latin typeface="Söhne"/>
              </a:rPr>
              <a:t>Segment-specific Offers</a:t>
            </a:r>
          </a:p>
          <a:p>
            <a:r>
              <a:rPr lang="en-US" i="0" dirty="0">
                <a:solidFill>
                  <a:srgbClr val="0D0D0D"/>
                </a:solidFill>
                <a:effectLst/>
                <a:highlight>
                  <a:srgbClr val="FFFFFF"/>
                </a:highlight>
                <a:latin typeface="Söhne"/>
              </a:rPr>
              <a:t>Personalized Communication</a:t>
            </a:r>
          </a:p>
          <a:p>
            <a:r>
              <a:rPr lang="en-US" i="0" dirty="0">
                <a:solidFill>
                  <a:srgbClr val="0D0D0D"/>
                </a:solidFill>
                <a:effectLst/>
                <a:highlight>
                  <a:srgbClr val="FFFFFF"/>
                </a:highlight>
                <a:latin typeface="Söhne"/>
              </a:rPr>
              <a:t>Loyalty Programs</a:t>
            </a:r>
          </a:p>
          <a:p>
            <a:r>
              <a:rPr lang="en-US" i="0" dirty="0">
                <a:solidFill>
                  <a:srgbClr val="0D0D0D"/>
                </a:solidFill>
                <a:effectLst/>
                <a:highlight>
                  <a:srgbClr val="FFFFFF"/>
                </a:highlight>
                <a:latin typeface="Söhne"/>
              </a:rPr>
              <a:t>Financial Education Resources</a:t>
            </a:r>
            <a:endParaRPr lang="en-US" dirty="0">
              <a:solidFill>
                <a:srgbClr val="0D0D0D"/>
              </a:solidFill>
              <a:highlight>
                <a:srgbClr val="FFFFFF"/>
              </a:highlight>
              <a:latin typeface="Söhne"/>
            </a:endParaRPr>
          </a:p>
          <a:p>
            <a:r>
              <a:rPr lang="en-US" i="0" dirty="0">
                <a:solidFill>
                  <a:srgbClr val="0D0D0D"/>
                </a:solidFill>
                <a:effectLst/>
                <a:highlight>
                  <a:srgbClr val="FFFFFF"/>
                </a:highlight>
                <a:latin typeface="Söhne"/>
              </a:rPr>
              <a:t>Cross-selling Opportunities</a:t>
            </a:r>
          </a:p>
          <a:p>
            <a:r>
              <a:rPr lang="en-US" i="0" dirty="0">
                <a:solidFill>
                  <a:srgbClr val="0D0D0D"/>
                </a:solidFill>
                <a:effectLst/>
                <a:highlight>
                  <a:srgbClr val="FFFFFF"/>
                </a:highlight>
                <a:latin typeface="Söhne"/>
              </a:rPr>
              <a:t>Customer Feedback Mechanisms</a:t>
            </a:r>
            <a:endParaRPr lang="en-US" dirty="0">
              <a:solidFill>
                <a:srgbClr val="0D0D0D"/>
              </a:solidFill>
              <a:highlight>
                <a:srgbClr val="FFFFFF"/>
              </a:highlight>
              <a:latin typeface="Söhne"/>
            </a:endParaRPr>
          </a:p>
          <a:p>
            <a:r>
              <a:rPr lang="en-US" i="0" dirty="0">
                <a:solidFill>
                  <a:srgbClr val="0D0D0D"/>
                </a:solidFill>
                <a:effectLst/>
                <a:highlight>
                  <a:srgbClr val="FFFFFF"/>
                </a:highlight>
                <a:latin typeface="Söhne"/>
              </a:rPr>
              <a:t>Retention Strategies</a:t>
            </a:r>
            <a:endParaRPr lang="en-US" dirty="0"/>
          </a:p>
        </p:txBody>
      </p:sp>
    </p:spTree>
    <p:extLst>
      <p:ext uri="{BB962C8B-B14F-4D97-AF65-F5344CB8AC3E}">
        <p14:creationId xmlns:p14="http://schemas.microsoft.com/office/powerpoint/2010/main" val="729609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609957" y="1119031"/>
            <a:ext cx="4384736" cy="4619938"/>
          </a:xfrm>
          <a:noFill/>
        </p:spPr>
        <p:txBody>
          <a:bodyPr>
            <a:noAutofit/>
          </a:bodyPr>
          <a:lstStyle/>
          <a:p>
            <a:r>
              <a:rPr lang="en-US" dirty="0">
                <a:latin typeface="Söhne"/>
              </a:rPr>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5801708" y="226771"/>
            <a:ext cx="5552091" cy="6096391"/>
          </a:xfrm>
          <a:noFill/>
        </p:spPr>
        <p:txBody>
          <a:bodyPr>
            <a:normAutofit/>
          </a:bodyPr>
          <a:lstStyle/>
          <a:p>
            <a:pPr marL="342900" indent="-342900">
              <a:buFont typeface="Arial" panose="020B0604020202020204" pitchFamily="34" charset="0"/>
              <a:buChar char="•"/>
            </a:pPr>
            <a:r>
              <a:rPr lang="en-US" sz="2000" dirty="0">
                <a:latin typeface="Söhne"/>
              </a:rPr>
              <a:t>Introduction</a:t>
            </a:r>
          </a:p>
          <a:p>
            <a:pPr marL="342900" indent="-342900">
              <a:buFont typeface="Arial" panose="020B0604020202020204" pitchFamily="34" charset="0"/>
              <a:buChar char="•"/>
            </a:pPr>
            <a:r>
              <a:rPr lang="en-US" sz="2000" dirty="0">
                <a:latin typeface="Söhne"/>
              </a:rPr>
              <a:t>Dataset Overview</a:t>
            </a:r>
          </a:p>
          <a:p>
            <a:pPr marL="342900" indent="-342900">
              <a:buFont typeface="Arial" panose="020B0604020202020204" pitchFamily="34" charset="0"/>
              <a:buChar char="•"/>
            </a:pPr>
            <a:r>
              <a:rPr lang="en-US" sz="2000" dirty="0">
                <a:latin typeface="Söhne"/>
              </a:rPr>
              <a:t>Data Summary and Structure</a:t>
            </a:r>
          </a:p>
          <a:p>
            <a:pPr marL="342900" indent="-342900">
              <a:buFont typeface="Arial" panose="020B0604020202020204" pitchFamily="34" charset="0"/>
              <a:buChar char="•"/>
            </a:pPr>
            <a:r>
              <a:rPr lang="en-US" sz="2000" dirty="0">
                <a:latin typeface="Söhne"/>
              </a:rPr>
              <a:t>Visualization: Purchases histogram</a:t>
            </a:r>
          </a:p>
          <a:p>
            <a:pPr marL="342900" indent="-342900">
              <a:buFont typeface="Arial" panose="020B0604020202020204" pitchFamily="34" charset="0"/>
              <a:buChar char="•"/>
            </a:pPr>
            <a:r>
              <a:rPr lang="en-US" sz="2000" dirty="0">
                <a:latin typeface="Söhne"/>
              </a:rPr>
              <a:t>Removing </a:t>
            </a:r>
            <a:r>
              <a:rPr lang="en-US" sz="2000" dirty="0" err="1">
                <a:latin typeface="Söhne"/>
              </a:rPr>
              <a:t>Cust_ID</a:t>
            </a:r>
            <a:endParaRPr lang="en-US" sz="2000" dirty="0">
              <a:latin typeface="Söhne"/>
            </a:endParaRPr>
          </a:p>
          <a:p>
            <a:pPr marL="342900" indent="-342900">
              <a:buFont typeface="Arial" panose="020B0604020202020204" pitchFamily="34" charset="0"/>
              <a:buChar char="•"/>
            </a:pPr>
            <a:r>
              <a:rPr lang="en-US" sz="2000" dirty="0">
                <a:latin typeface="Söhne"/>
              </a:rPr>
              <a:t>Customer Segmentation</a:t>
            </a:r>
          </a:p>
          <a:p>
            <a:pPr marL="342900" indent="-342900">
              <a:buFont typeface="Arial" panose="020B0604020202020204" pitchFamily="34" charset="0"/>
              <a:buChar char="•"/>
            </a:pPr>
            <a:r>
              <a:rPr lang="en-US" sz="2000" dirty="0">
                <a:latin typeface="Söhne"/>
              </a:rPr>
              <a:t>Clustering Methods</a:t>
            </a:r>
          </a:p>
          <a:p>
            <a:pPr marL="342900" indent="-342900">
              <a:buFont typeface="Arial" panose="020B0604020202020204" pitchFamily="34" charset="0"/>
              <a:buChar char="•"/>
            </a:pPr>
            <a:r>
              <a:rPr lang="en-US" sz="2000" dirty="0">
                <a:latin typeface="Söhne"/>
              </a:rPr>
              <a:t>Marketing Strategy recommendations</a:t>
            </a:r>
          </a:p>
          <a:p>
            <a:endParaRPr lang="en-US" dirty="0"/>
          </a:p>
        </p:txBody>
      </p:sp>
    </p:spTree>
    <p:extLst>
      <p:ext uri="{BB962C8B-B14F-4D97-AF65-F5344CB8AC3E}">
        <p14:creationId xmlns:p14="http://schemas.microsoft.com/office/powerpoint/2010/main" val="3920724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erson holding a sign with question marks&#10;&#10;Description automatically generated">
            <a:extLst>
              <a:ext uri="{FF2B5EF4-FFF2-40B4-BE49-F238E27FC236}">
                <a16:creationId xmlns:a16="http://schemas.microsoft.com/office/drawing/2014/main" id="{387F7B7E-4254-C594-F3BA-D3D9EE80B8CD}"/>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656" b="25331"/>
          <a:stretch/>
        </p:blipFill>
        <p:spPr>
          <a:xfrm>
            <a:off x="20" y="10"/>
            <a:ext cx="12191980" cy="6857990"/>
          </a:xfrm>
          <a:prstGeom prst="rect">
            <a:avLst/>
          </a:prstGeom>
          <a:noFill/>
        </p:spPr>
      </p:pic>
      <p:sp>
        <p:nvSpPr>
          <p:cNvPr id="14" name="Speech Bubble: Oval 13">
            <a:extLst>
              <a:ext uri="{FF2B5EF4-FFF2-40B4-BE49-F238E27FC236}">
                <a16:creationId xmlns:a16="http://schemas.microsoft.com/office/drawing/2014/main" id="{F2D3EA13-1121-3229-6F59-4E41B4FED866}"/>
              </a:ext>
            </a:extLst>
          </p:cNvPr>
          <p:cNvSpPr/>
          <p:nvPr/>
        </p:nvSpPr>
        <p:spPr>
          <a:xfrm>
            <a:off x="8990381" y="402335"/>
            <a:ext cx="2318919" cy="1250900"/>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Questions?</a:t>
            </a:r>
          </a:p>
        </p:txBody>
      </p:sp>
    </p:spTree>
    <p:extLst>
      <p:ext uri="{BB962C8B-B14F-4D97-AF65-F5344CB8AC3E}">
        <p14:creationId xmlns:p14="http://schemas.microsoft.com/office/powerpoint/2010/main" val="2737241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383876" y="764502"/>
            <a:ext cx="5315035" cy="5328996"/>
          </a:xfrm>
          <a:noFill/>
        </p:spPr>
        <p:txBody>
          <a:bodyPr/>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6605455" y="755171"/>
            <a:ext cx="4619937" cy="5315035"/>
          </a:xfrm>
          <a:noFill/>
        </p:spPr>
        <p:txBody>
          <a:bodyPr>
            <a:normAutofit/>
          </a:bodyPr>
          <a:lstStyle/>
          <a:p>
            <a:r>
              <a:rPr lang="en-US" dirty="0" err="1"/>
              <a:t>Miloni</a:t>
            </a:r>
            <a:endParaRPr lang="en-US" dirty="0"/>
          </a:p>
          <a:p>
            <a:r>
              <a:rPr lang="en-US" dirty="0" err="1"/>
              <a:t>Mehraein</a:t>
            </a:r>
            <a:endParaRPr lang="en-US" dirty="0"/>
          </a:p>
          <a:p>
            <a:r>
              <a:rPr lang="en-US" dirty="0"/>
              <a:t>Shreya </a:t>
            </a:r>
            <a:r>
              <a:rPr lang="en-US" dirty="0" err="1"/>
              <a:t>Motay</a:t>
            </a:r>
            <a:endParaRPr lang="en-US" dirty="0"/>
          </a:p>
        </p:txBody>
      </p:sp>
    </p:spTree>
    <p:extLst>
      <p:ext uri="{BB962C8B-B14F-4D97-AF65-F5344CB8AC3E}">
        <p14:creationId xmlns:p14="http://schemas.microsoft.com/office/powerpoint/2010/main" val="1562484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304803"/>
            <a:ext cx="10515600" cy="1472974"/>
          </a:xfrm>
          <a:noFill/>
        </p:spPr>
        <p:txBody>
          <a:bodyPr anchor="ctr"/>
          <a:lstStyle/>
          <a:p>
            <a:r>
              <a:rPr lang="en-US" dirty="0"/>
              <a:t>Introduction about Bank of America</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quarter" idx="13"/>
          </p:nvPr>
        </p:nvSpPr>
        <p:spPr>
          <a:xfrm>
            <a:off x="838200" y="1838099"/>
            <a:ext cx="8012113" cy="4284889"/>
          </a:xfrm>
          <a:noFill/>
        </p:spPr>
        <p:txBody>
          <a:bodyPr vert="horz" lIns="91440" tIns="45720" rIns="91440" bIns="45720" rtlCol="0" anchor="t">
            <a:normAutofit/>
          </a:bodyPr>
          <a:lstStyle/>
          <a:p>
            <a:pPr algn="l">
              <a:buFont typeface="Arial" panose="020B0604020202020204" pitchFamily="34" charset="0"/>
              <a:buChar char="•"/>
            </a:pPr>
            <a:r>
              <a:rPr lang="en-US" b="0" i="0" dirty="0">
                <a:solidFill>
                  <a:srgbClr val="0D0D0D"/>
                </a:solidFill>
                <a:effectLst/>
                <a:highlight>
                  <a:srgbClr val="FFFFFF"/>
                </a:highlight>
                <a:latin typeface="Söhne"/>
              </a:rPr>
              <a:t>Bank of America (BOA) is one of the largest financial institutions in the United States, offering a wide range of banking and financial services to individuals, businesses, and institutions.</a:t>
            </a:r>
          </a:p>
          <a:p>
            <a:r>
              <a:rPr lang="en-US" b="0" i="0" dirty="0">
                <a:solidFill>
                  <a:srgbClr val="0D0D0D"/>
                </a:solidFill>
                <a:effectLst/>
                <a:highlight>
                  <a:srgbClr val="FFFFFF"/>
                </a:highlight>
                <a:latin typeface="Söhne"/>
              </a:rPr>
              <a:t>Bank of America's credit card services are a cornerstone of its offerings, providing customers with convenient and flexible payment solutions, rewards programs, and financial management tools.</a:t>
            </a:r>
          </a:p>
          <a:p>
            <a:r>
              <a:rPr lang="en-US" b="0" i="0" dirty="0">
                <a:solidFill>
                  <a:srgbClr val="0D0D0D"/>
                </a:solidFill>
                <a:effectLst/>
                <a:highlight>
                  <a:srgbClr val="FFFFFF"/>
                </a:highlight>
                <a:latin typeface="Söhne"/>
              </a:rPr>
              <a:t>The credit card services provided by Bank of America are designed to meet the diverse financial needs of its customers, whether they are looking for everyday spending convenience, travel benefits, or financial flexibility.</a:t>
            </a:r>
          </a:p>
          <a:p>
            <a:pPr algn="l">
              <a:buFont typeface="Arial" panose="020B0604020202020204" pitchFamily="34" charset="0"/>
              <a:buChar char="•"/>
            </a:pPr>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366667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304803"/>
            <a:ext cx="10515600" cy="1472974"/>
          </a:xfrm>
          <a:noFill/>
        </p:spPr>
        <p:txBody>
          <a:bodyPr anchor="ctr"/>
          <a:lstStyle/>
          <a:p>
            <a:r>
              <a:rPr lang="en-US" dirty="0">
                <a:latin typeface="Söhne"/>
              </a:rPr>
              <a:t>Dataset Overview</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quarter" idx="13"/>
          </p:nvPr>
        </p:nvSpPr>
        <p:spPr>
          <a:xfrm>
            <a:off x="838200" y="1838099"/>
            <a:ext cx="8012113" cy="4284889"/>
          </a:xfrm>
          <a:noFill/>
        </p:spPr>
        <p:txBody>
          <a:bodyPr vert="horz" lIns="91440" tIns="45720" rIns="91440" bIns="45720" rtlCol="0" anchor="t">
            <a:normAutofit/>
          </a:bodyPr>
          <a:lstStyle/>
          <a:p>
            <a:pPr algn="l">
              <a:buFont typeface="Arial" panose="020B0604020202020204" pitchFamily="34" charset="0"/>
              <a:buChar char="•"/>
            </a:pPr>
            <a:r>
              <a:rPr lang="en-US" b="0" i="0" dirty="0">
                <a:solidFill>
                  <a:srgbClr val="0D0D0D"/>
                </a:solidFill>
                <a:effectLst/>
                <a:highlight>
                  <a:srgbClr val="FFFFFF"/>
                </a:highlight>
                <a:latin typeface="Söhne"/>
              </a:rPr>
              <a:t>The dataset provides a comprehensive overview of the usage behavior of approximately 9000 active Bank of America (BOA) credit card holders over the last 6 months.</a:t>
            </a:r>
          </a:p>
          <a:p>
            <a:pPr algn="l">
              <a:buFont typeface="Arial" panose="020B0604020202020204" pitchFamily="34" charset="0"/>
              <a:buChar char="•"/>
            </a:pPr>
            <a:r>
              <a:rPr lang="en-US" b="0" i="0" dirty="0">
                <a:solidFill>
                  <a:srgbClr val="0D0D0D"/>
                </a:solidFill>
                <a:effectLst/>
                <a:highlight>
                  <a:srgbClr val="FFFFFF"/>
                </a:highlight>
                <a:latin typeface="Söhne"/>
              </a:rPr>
              <a:t>It contains 18 variables that capture various aspects of customer behavior, financial activities, and credit card usage patterns</a:t>
            </a:r>
          </a:p>
          <a:p>
            <a:pPr algn="l">
              <a:buFont typeface="Arial" panose="020B0604020202020204" pitchFamily="34" charset="0"/>
              <a:buChar char="•"/>
            </a:pPr>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460478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4552722-37D6-A2F0-A043-901FAFE50759}"/>
              </a:ext>
            </a:extLst>
          </p:cNvPr>
          <p:cNvSpPr txBox="1"/>
          <p:nvPr/>
        </p:nvSpPr>
        <p:spPr>
          <a:xfrm>
            <a:off x="848563" y="790042"/>
            <a:ext cx="10402215" cy="5559552"/>
          </a:xfrm>
          <a:prstGeom prst="rect">
            <a:avLst/>
          </a:prstGeom>
          <a:noFill/>
        </p:spPr>
        <p:txBody>
          <a:bodyPr wrap="square" rtlCol="0">
            <a:spAutoFit/>
          </a:bodyPr>
          <a:lstStyle/>
          <a:p>
            <a:pPr algn="just">
              <a:buFont typeface="+mj-lt"/>
              <a:buAutoNum type="arabicPeriod"/>
            </a:pPr>
            <a:r>
              <a:rPr lang="en-US" b="0" i="0" dirty="0">
                <a:solidFill>
                  <a:srgbClr val="0D0D0D"/>
                </a:solidFill>
                <a:effectLst/>
                <a:highlight>
                  <a:srgbClr val="FFFFFF"/>
                </a:highlight>
                <a:latin typeface="Söhne"/>
                <a:ea typeface="Calibri" panose="020F0502020204030204" pitchFamily="34" charset="0"/>
                <a:cs typeface="Calibri" panose="020F0502020204030204" pitchFamily="34" charset="0"/>
              </a:rPr>
              <a:t>CUST_ID: Identification of Credit Card holder (Categorical)</a:t>
            </a:r>
          </a:p>
          <a:p>
            <a:pPr algn="just">
              <a:buFont typeface="+mj-lt"/>
              <a:buAutoNum type="arabicPeriod"/>
            </a:pPr>
            <a:r>
              <a:rPr lang="en-US" b="0" i="0" dirty="0">
                <a:solidFill>
                  <a:srgbClr val="0D0D0D"/>
                </a:solidFill>
                <a:effectLst/>
                <a:highlight>
                  <a:srgbClr val="FFFFFF"/>
                </a:highlight>
                <a:latin typeface="Söhne"/>
                <a:ea typeface="Calibri" panose="020F0502020204030204" pitchFamily="34" charset="0"/>
                <a:cs typeface="Calibri" panose="020F0502020204030204" pitchFamily="34" charset="0"/>
              </a:rPr>
              <a:t>BALANCE: Balance amount left in their account to make purchases</a:t>
            </a:r>
          </a:p>
          <a:p>
            <a:pPr algn="just">
              <a:buFont typeface="+mj-lt"/>
              <a:buAutoNum type="arabicPeriod"/>
            </a:pPr>
            <a:r>
              <a:rPr lang="en-US" b="0" i="0" dirty="0">
                <a:solidFill>
                  <a:srgbClr val="0D0D0D"/>
                </a:solidFill>
                <a:effectLst/>
                <a:highlight>
                  <a:srgbClr val="FFFFFF"/>
                </a:highlight>
                <a:latin typeface="Söhne"/>
                <a:ea typeface="Calibri" panose="020F0502020204030204" pitchFamily="34" charset="0"/>
                <a:cs typeface="Calibri" panose="020F0502020204030204" pitchFamily="34" charset="0"/>
              </a:rPr>
              <a:t>BALANCE_FREQUENCY: Frequency of updating balance (0 to 1)</a:t>
            </a:r>
          </a:p>
          <a:p>
            <a:pPr algn="just">
              <a:buFont typeface="+mj-lt"/>
              <a:buAutoNum type="arabicPeriod"/>
            </a:pPr>
            <a:r>
              <a:rPr lang="en-US" b="0" i="0" dirty="0">
                <a:solidFill>
                  <a:srgbClr val="0D0D0D"/>
                </a:solidFill>
                <a:effectLst/>
                <a:highlight>
                  <a:srgbClr val="FFFFFF"/>
                </a:highlight>
                <a:latin typeface="Söhne"/>
                <a:ea typeface="Calibri" panose="020F0502020204030204" pitchFamily="34" charset="0"/>
                <a:cs typeface="Calibri" panose="020F0502020204030204" pitchFamily="34" charset="0"/>
              </a:rPr>
              <a:t>PURCHASES: Number of purchases made from account</a:t>
            </a:r>
          </a:p>
          <a:p>
            <a:pPr algn="just">
              <a:buFont typeface="+mj-lt"/>
              <a:buAutoNum type="arabicPeriod"/>
            </a:pPr>
            <a:r>
              <a:rPr lang="en-US" b="0" i="0" dirty="0">
                <a:solidFill>
                  <a:srgbClr val="0D0D0D"/>
                </a:solidFill>
                <a:effectLst/>
                <a:highlight>
                  <a:srgbClr val="FFFFFF"/>
                </a:highlight>
                <a:latin typeface="Söhne"/>
                <a:ea typeface="Calibri" panose="020F0502020204030204" pitchFamily="34" charset="0"/>
                <a:cs typeface="Calibri" panose="020F0502020204030204" pitchFamily="34" charset="0"/>
              </a:rPr>
              <a:t>ONEOFF_PURCHASES: Maximum purchase amount done in one-go</a:t>
            </a:r>
          </a:p>
          <a:p>
            <a:pPr algn="just">
              <a:buFont typeface="+mj-lt"/>
              <a:buAutoNum type="arabicPeriod"/>
            </a:pPr>
            <a:r>
              <a:rPr lang="en-US" b="0" i="0" dirty="0">
                <a:solidFill>
                  <a:srgbClr val="0D0D0D"/>
                </a:solidFill>
                <a:effectLst/>
                <a:highlight>
                  <a:srgbClr val="FFFFFF"/>
                </a:highlight>
                <a:latin typeface="Söhne"/>
                <a:ea typeface="Calibri" panose="020F0502020204030204" pitchFamily="34" charset="0"/>
                <a:cs typeface="Calibri" panose="020F0502020204030204" pitchFamily="34" charset="0"/>
              </a:rPr>
              <a:t>INSTALLMENTS_PURCHASES: Amount of purchase done in installments</a:t>
            </a:r>
          </a:p>
          <a:p>
            <a:pPr algn="just">
              <a:buFont typeface="+mj-lt"/>
              <a:buAutoNum type="arabicPeriod"/>
            </a:pPr>
            <a:r>
              <a:rPr lang="en-US" b="0" i="0" dirty="0">
                <a:solidFill>
                  <a:srgbClr val="0D0D0D"/>
                </a:solidFill>
                <a:effectLst/>
                <a:highlight>
                  <a:srgbClr val="FFFFFF"/>
                </a:highlight>
                <a:latin typeface="Söhne"/>
                <a:ea typeface="Calibri" panose="020F0502020204030204" pitchFamily="34" charset="0"/>
                <a:cs typeface="Calibri" panose="020F0502020204030204" pitchFamily="34" charset="0"/>
              </a:rPr>
              <a:t>CASH_ADVANCE: Cash in advance given by the user</a:t>
            </a:r>
          </a:p>
          <a:p>
            <a:pPr algn="just">
              <a:buFont typeface="+mj-lt"/>
              <a:buAutoNum type="arabicPeriod"/>
            </a:pPr>
            <a:r>
              <a:rPr lang="en-US" b="0" i="0" dirty="0">
                <a:solidFill>
                  <a:srgbClr val="0D0D0D"/>
                </a:solidFill>
                <a:effectLst/>
                <a:highlight>
                  <a:srgbClr val="FFFFFF"/>
                </a:highlight>
                <a:latin typeface="Söhne"/>
                <a:ea typeface="Calibri" panose="020F0502020204030204" pitchFamily="34" charset="0"/>
                <a:cs typeface="Calibri" panose="020F0502020204030204" pitchFamily="34" charset="0"/>
              </a:rPr>
              <a:t>PURCHASES_FREQUENCY: Frequency of purchases (0 to 1)</a:t>
            </a:r>
          </a:p>
          <a:p>
            <a:pPr algn="just">
              <a:buFont typeface="+mj-lt"/>
              <a:buAutoNum type="arabicPeriod"/>
            </a:pPr>
            <a:r>
              <a:rPr lang="en-US" b="0" i="0" dirty="0">
                <a:solidFill>
                  <a:srgbClr val="0D0D0D"/>
                </a:solidFill>
                <a:effectLst/>
                <a:highlight>
                  <a:srgbClr val="FFFFFF"/>
                </a:highlight>
                <a:latin typeface="Söhne"/>
                <a:ea typeface="Calibri" panose="020F0502020204030204" pitchFamily="34" charset="0"/>
                <a:cs typeface="Calibri" panose="020F0502020204030204" pitchFamily="34" charset="0"/>
              </a:rPr>
              <a:t>ONEOFFPURCHASESFREQUENCY: Frequency of one-off purchases (0 to 1)</a:t>
            </a:r>
          </a:p>
          <a:p>
            <a:pPr algn="just">
              <a:buFont typeface="+mj-lt"/>
              <a:buAutoNum type="arabicPeriod"/>
            </a:pPr>
            <a:r>
              <a:rPr lang="en-US" b="0" i="0" dirty="0">
                <a:solidFill>
                  <a:srgbClr val="0D0D0D"/>
                </a:solidFill>
                <a:effectLst/>
                <a:highlight>
                  <a:srgbClr val="FFFFFF"/>
                </a:highlight>
                <a:latin typeface="Söhne"/>
                <a:ea typeface="Calibri" panose="020F0502020204030204" pitchFamily="34" charset="0"/>
                <a:cs typeface="Calibri" panose="020F0502020204030204" pitchFamily="34" charset="0"/>
              </a:rPr>
              <a:t>PURCHASESINSTALLMENTSFREQUENCY: Frequency of purchases in installments (0 to 1)</a:t>
            </a:r>
          </a:p>
          <a:p>
            <a:pPr algn="just">
              <a:buFont typeface="+mj-lt"/>
              <a:buAutoNum type="arabicPeriod"/>
            </a:pPr>
            <a:r>
              <a:rPr lang="en-US" b="0" i="0" dirty="0">
                <a:solidFill>
                  <a:srgbClr val="0D0D0D"/>
                </a:solidFill>
                <a:effectLst/>
                <a:highlight>
                  <a:srgbClr val="FFFFFF"/>
                </a:highlight>
                <a:latin typeface="Söhne"/>
                <a:ea typeface="Calibri" panose="020F0502020204030204" pitchFamily="34" charset="0"/>
                <a:cs typeface="Calibri" panose="020F0502020204030204" pitchFamily="34" charset="0"/>
              </a:rPr>
              <a:t>CASHADVANCEFREQUENCY: Frequency of cash advances (0 to 1)</a:t>
            </a:r>
          </a:p>
          <a:p>
            <a:pPr algn="just">
              <a:buFont typeface="+mj-lt"/>
              <a:buAutoNum type="arabicPeriod"/>
            </a:pPr>
            <a:r>
              <a:rPr lang="en-US" b="0" i="0" dirty="0">
                <a:solidFill>
                  <a:srgbClr val="0D0D0D"/>
                </a:solidFill>
                <a:effectLst/>
                <a:highlight>
                  <a:srgbClr val="FFFFFF"/>
                </a:highlight>
                <a:latin typeface="Söhne"/>
                <a:ea typeface="Calibri" panose="020F0502020204030204" pitchFamily="34" charset="0"/>
                <a:cs typeface="Calibri" panose="020F0502020204030204" pitchFamily="34" charset="0"/>
              </a:rPr>
              <a:t>CASHADVANCETRX: Number of transactions made with "Cash in Advance"</a:t>
            </a:r>
          </a:p>
          <a:p>
            <a:pPr algn="just">
              <a:buFont typeface="+mj-lt"/>
              <a:buAutoNum type="arabicPeriod"/>
            </a:pPr>
            <a:r>
              <a:rPr lang="en-US" b="0" i="0" dirty="0">
                <a:solidFill>
                  <a:srgbClr val="0D0D0D"/>
                </a:solidFill>
                <a:effectLst/>
                <a:highlight>
                  <a:srgbClr val="FFFFFF"/>
                </a:highlight>
                <a:latin typeface="Söhne"/>
                <a:ea typeface="Calibri" panose="020F0502020204030204" pitchFamily="34" charset="0"/>
                <a:cs typeface="Calibri" panose="020F0502020204030204" pitchFamily="34" charset="0"/>
              </a:rPr>
              <a:t>PURCHASES_TRX: Number of purchase transactions made</a:t>
            </a:r>
          </a:p>
          <a:p>
            <a:pPr algn="just">
              <a:buFont typeface="+mj-lt"/>
              <a:buAutoNum type="arabicPeriod"/>
            </a:pPr>
            <a:r>
              <a:rPr lang="en-US" b="0" i="0" dirty="0">
                <a:solidFill>
                  <a:srgbClr val="0D0D0D"/>
                </a:solidFill>
                <a:effectLst/>
                <a:highlight>
                  <a:srgbClr val="FFFFFF"/>
                </a:highlight>
                <a:latin typeface="Söhne"/>
                <a:ea typeface="Calibri" panose="020F0502020204030204" pitchFamily="34" charset="0"/>
                <a:cs typeface="Calibri" panose="020F0502020204030204" pitchFamily="34" charset="0"/>
              </a:rPr>
              <a:t>CREDIT_LIMIT: Limit of Credit Card for user</a:t>
            </a:r>
          </a:p>
          <a:p>
            <a:pPr algn="just">
              <a:buFont typeface="+mj-lt"/>
              <a:buAutoNum type="arabicPeriod"/>
            </a:pPr>
            <a:r>
              <a:rPr lang="en-US" b="0" i="0" dirty="0">
                <a:solidFill>
                  <a:srgbClr val="0D0D0D"/>
                </a:solidFill>
                <a:effectLst/>
                <a:highlight>
                  <a:srgbClr val="FFFFFF"/>
                </a:highlight>
                <a:latin typeface="Söhne"/>
                <a:ea typeface="Calibri" panose="020F0502020204030204" pitchFamily="34" charset="0"/>
                <a:cs typeface="Calibri" panose="020F0502020204030204" pitchFamily="34" charset="0"/>
              </a:rPr>
              <a:t>PAYMENTS: Amount of Payment done by user</a:t>
            </a:r>
          </a:p>
          <a:p>
            <a:pPr algn="just">
              <a:buFont typeface="+mj-lt"/>
              <a:buAutoNum type="arabicPeriod"/>
            </a:pPr>
            <a:r>
              <a:rPr lang="en-US" b="0" i="0" dirty="0">
                <a:solidFill>
                  <a:srgbClr val="0D0D0D"/>
                </a:solidFill>
                <a:effectLst/>
                <a:highlight>
                  <a:srgbClr val="FFFFFF"/>
                </a:highlight>
                <a:latin typeface="Söhne"/>
                <a:ea typeface="Calibri" panose="020F0502020204030204" pitchFamily="34" charset="0"/>
                <a:cs typeface="Calibri" panose="020F0502020204030204" pitchFamily="34" charset="0"/>
              </a:rPr>
              <a:t>MINIMUM_PAYMENTS: Minimum number of payments made by user</a:t>
            </a:r>
          </a:p>
          <a:p>
            <a:pPr algn="just">
              <a:buFont typeface="+mj-lt"/>
              <a:buAutoNum type="arabicPeriod"/>
            </a:pPr>
            <a:r>
              <a:rPr lang="en-US" b="0" i="0" dirty="0">
                <a:solidFill>
                  <a:srgbClr val="0D0D0D"/>
                </a:solidFill>
                <a:effectLst/>
                <a:highlight>
                  <a:srgbClr val="FFFFFF"/>
                </a:highlight>
                <a:latin typeface="Söhne"/>
                <a:ea typeface="Calibri" panose="020F0502020204030204" pitchFamily="34" charset="0"/>
                <a:cs typeface="Calibri" panose="020F0502020204030204" pitchFamily="34" charset="0"/>
              </a:rPr>
              <a:t>PRCFULLPAYMENT: Percent of full payment paid by user</a:t>
            </a:r>
          </a:p>
          <a:p>
            <a:pPr algn="just">
              <a:buFont typeface="+mj-lt"/>
              <a:buAutoNum type="arabicPeriod"/>
            </a:pPr>
            <a:r>
              <a:rPr lang="en-US" b="0" i="0" dirty="0">
                <a:solidFill>
                  <a:srgbClr val="0D0D0D"/>
                </a:solidFill>
                <a:effectLst/>
                <a:highlight>
                  <a:srgbClr val="FFFFFF"/>
                </a:highlight>
                <a:latin typeface="Söhne"/>
                <a:ea typeface="Calibri" panose="020F0502020204030204" pitchFamily="34" charset="0"/>
                <a:cs typeface="Calibri" panose="020F0502020204030204" pitchFamily="34" charset="0"/>
              </a:rPr>
              <a:t>TENURE: Tenure of credit card service for user</a:t>
            </a:r>
          </a:p>
          <a:p>
            <a:endParaRPr lang="en-US" dirty="0"/>
          </a:p>
        </p:txBody>
      </p:sp>
    </p:spTree>
    <p:extLst>
      <p:ext uri="{BB962C8B-B14F-4D97-AF65-F5344CB8AC3E}">
        <p14:creationId xmlns:p14="http://schemas.microsoft.com/office/powerpoint/2010/main" val="2927337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125"/>
            <a:ext cx="10515600" cy="1325563"/>
          </a:xfrm>
          <a:noFill/>
        </p:spPr>
        <p:txBody>
          <a:bodyPr anchor="ctr"/>
          <a:lstStyle/>
          <a:p>
            <a:r>
              <a:rPr lang="en-US" dirty="0"/>
              <a:t>Dataset Summary and Structure</a:t>
            </a:r>
          </a:p>
        </p:txBody>
      </p:sp>
      <p:sp>
        <p:nvSpPr>
          <p:cNvPr id="11" name="Rectangle 3">
            <a:extLst>
              <a:ext uri="{FF2B5EF4-FFF2-40B4-BE49-F238E27FC236}">
                <a16:creationId xmlns:a16="http://schemas.microsoft.com/office/drawing/2014/main" id="{A0B9FCE6-5974-F0C0-1924-B01DCDE6EE9B}"/>
              </a:ext>
            </a:extLst>
          </p:cNvPr>
          <p:cNvSpPr>
            <a:spLocks noGrp="1" noChangeArrowheads="1"/>
          </p:cNvSpPr>
          <p:nvPr>
            <p:ph sz="half" idx="1"/>
          </p:nvPr>
        </p:nvSpPr>
        <p:spPr bwMode="auto">
          <a:xfrm>
            <a:off x="838200" y="1342820"/>
            <a:ext cx="9915600"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D0D0D"/>
                </a:solidFill>
                <a:effectLst/>
                <a:latin typeface="Söhne"/>
              </a:rPr>
              <a:t>The </a:t>
            </a:r>
            <a:r>
              <a:rPr kumimoji="0" lang="en-US" altLang="en-US" b="1" i="0" u="none" strike="noStrike" cap="none" normalizeH="0" baseline="0" dirty="0">
                <a:ln>
                  <a:noFill/>
                </a:ln>
                <a:solidFill>
                  <a:srgbClr val="0D0D0D"/>
                </a:solidFill>
                <a:effectLst/>
                <a:latin typeface="Söhne Mono"/>
              </a:rPr>
              <a:t>CUST_ID</a:t>
            </a:r>
            <a:r>
              <a:rPr kumimoji="0" lang="en-US" altLang="en-US" b="0" i="0" u="none" strike="noStrike" cap="none" normalizeH="0" baseline="0" dirty="0">
                <a:ln>
                  <a:noFill/>
                </a:ln>
                <a:solidFill>
                  <a:srgbClr val="0D0D0D"/>
                </a:solidFill>
                <a:effectLst/>
                <a:latin typeface="Söhne"/>
              </a:rPr>
              <a:t> variable is initially stored as a character (chr) data type in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D0D0D"/>
                </a:solidFill>
                <a:effectLst/>
                <a:latin typeface="Söhne"/>
              </a:rPr>
              <a:t>Converting </a:t>
            </a:r>
            <a:r>
              <a:rPr kumimoji="0" lang="en-US" altLang="en-US" b="1" i="0" u="none" strike="noStrike" cap="none" normalizeH="0" baseline="0" dirty="0">
                <a:ln>
                  <a:noFill/>
                </a:ln>
                <a:solidFill>
                  <a:srgbClr val="0D0D0D"/>
                </a:solidFill>
                <a:effectLst/>
                <a:latin typeface="Söhne Mono"/>
              </a:rPr>
              <a:t>CUST_ID</a:t>
            </a:r>
            <a:r>
              <a:rPr kumimoji="0" lang="en-US" altLang="en-US" b="0" i="0" u="none" strike="noStrike" cap="none" normalizeH="0" baseline="0" dirty="0">
                <a:ln>
                  <a:noFill/>
                </a:ln>
                <a:solidFill>
                  <a:srgbClr val="0D0D0D"/>
                </a:solidFill>
                <a:effectLst/>
                <a:latin typeface="Söhne"/>
              </a:rPr>
              <a:t> into a factor variable can provide benefits such as efficient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0D0D0D"/>
                </a:solidFill>
                <a:effectLst/>
                <a:latin typeface="Söhne"/>
              </a:rPr>
              <a:t>memory usage and improved performance in certain analyses.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D0D0D"/>
                </a:solidFill>
                <a:effectLst/>
                <a:latin typeface="Söhne"/>
              </a:rPr>
              <a:t>By converting </a:t>
            </a:r>
            <a:r>
              <a:rPr kumimoji="0" lang="en-US" altLang="en-US" b="1" i="0" u="none" strike="noStrike" cap="none" normalizeH="0" baseline="0" dirty="0">
                <a:ln>
                  <a:noFill/>
                </a:ln>
                <a:solidFill>
                  <a:srgbClr val="0D0D0D"/>
                </a:solidFill>
                <a:effectLst/>
                <a:latin typeface="Söhne Mono"/>
              </a:rPr>
              <a:t>CUST_ID</a:t>
            </a:r>
            <a:r>
              <a:rPr kumimoji="0" lang="en-US" altLang="en-US" b="0" i="0" u="none" strike="noStrike" cap="none" normalizeH="0" baseline="0" dirty="0">
                <a:ln>
                  <a:noFill/>
                </a:ln>
                <a:solidFill>
                  <a:srgbClr val="0D0D0D"/>
                </a:solidFill>
                <a:effectLst/>
                <a:latin typeface="Söhne"/>
              </a:rPr>
              <a:t> to a factor, R treats it as a categorical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0D0D0D"/>
                </a:solidFill>
                <a:effectLst/>
                <a:latin typeface="Söhne"/>
              </a:rPr>
              <a:t>variable with distinct levels, which can be useful for categorical data analysis and visualization</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rgbClr val="0D0D0D"/>
              </a:solidFill>
              <a:latin typeface="Söhne"/>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0D0D0D"/>
                </a:solidFill>
                <a:effectLst/>
                <a:latin typeface="Söhne"/>
              </a:rPr>
              <a:t>Code-</a:t>
            </a:r>
            <a:r>
              <a:rPr kumimoji="0" lang="en-US" altLang="en-US" b="0" i="0" u="none" strike="noStrike" cap="none" normalizeH="0" baseline="0" dirty="0">
                <a:ln>
                  <a:noFill/>
                </a:ln>
                <a:solidFill>
                  <a:srgbClr val="0D0D0D"/>
                </a:solidFill>
                <a:effectLst/>
                <a:latin typeface="Söhne"/>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0D0D0D"/>
                </a:solidFill>
                <a:effectLst/>
                <a:latin typeface="Söhne"/>
              </a:rPr>
              <a:t>## Reading the Data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err="1">
                <a:ln>
                  <a:noFill/>
                </a:ln>
                <a:solidFill>
                  <a:srgbClr val="0D0D0D"/>
                </a:solidFill>
                <a:effectLst/>
                <a:latin typeface="Söhne"/>
              </a:rPr>
              <a:t>Setboa.data</a:t>
            </a:r>
            <a:r>
              <a:rPr kumimoji="0" lang="en-US" altLang="en-US" b="0" i="0" u="none" strike="noStrike" cap="none" normalizeH="0" baseline="0" dirty="0">
                <a:ln>
                  <a:noFill/>
                </a:ln>
                <a:solidFill>
                  <a:srgbClr val="0D0D0D"/>
                </a:solidFill>
                <a:effectLst/>
                <a:latin typeface="Söhne"/>
              </a:rPr>
              <a:t> &lt;- read.csv("BOA.csv.csv")</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0D0D0D"/>
                </a:solidFill>
                <a:effectLst/>
                <a:latin typeface="Söhne"/>
              </a:rPr>
              <a:t>##Using Dim, Summary and Str to read the data</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0D0D0D"/>
                </a:solidFill>
                <a:effectLst/>
                <a:latin typeface="Söhne"/>
              </a:rPr>
              <a:t>dim(</a:t>
            </a:r>
            <a:r>
              <a:rPr kumimoji="0" lang="en-US" altLang="en-US" b="0" i="0" u="none" strike="noStrike" cap="none" normalizeH="0" baseline="0" dirty="0" err="1">
                <a:ln>
                  <a:noFill/>
                </a:ln>
                <a:solidFill>
                  <a:srgbClr val="0D0D0D"/>
                </a:solidFill>
                <a:effectLst/>
                <a:latin typeface="Söhne"/>
              </a:rPr>
              <a:t>boa.data</a:t>
            </a:r>
            <a:r>
              <a:rPr kumimoji="0" lang="en-US" altLang="en-US" b="0" i="0" u="none" strike="noStrike" cap="none" normalizeH="0" baseline="0" dirty="0">
                <a:ln>
                  <a:noFill/>
                </a:ln>
                <a:solidFill>
                  <a:srgbClr val="0D0D0D"/>
                </a:solidFill>
                <a:effectLst/>
                <a:latin typeface="Söhne"/>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0D0D0D"/>
                </a:solidFill>
                <a:effectLst/>
                <a:latin typeface="Söhne"/>
              </a:rPr>
              <a:t>summary(</a:t>
            </a:r>
            <a:r>
              <a:rPr kumimoji="0" lang="en-US" altLang="en-US" b="0" i="0" u="none" strike="noStrike" cap="none" normalizeH="0" baseline="0" dirty="0" err="1">
                <a:ln>
                  <a:noFill/>
                </a:ln>
                <a:solidFill>
                  <a:srgbClr val="0D0D0D"/>
                </a:solidFill>
                <a:effectLst/>
                <a:latin typeface="Söhne"/>
              </a:rPr>
              <a:t>boa.data</a:t>
            </a:r>
            <a:r>
              <a:rPr kumimoji="0" lang="en-US" altLang="en-US" b="0" i="0" u="none" strike="noStrike" cap="none" normalizeH="0" baseline="0" dirty="0">
                <a:ln>
                  <a:noFill/>
                </a:ln>
                <a:solidFill>
                  <a:srgbClr val="0D0D0D"/>
                </a:solidFill>
                <a:effectLst/>
                <a:latin typeface="Söhne"/>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0D0D0D"/>
                </a:solidFill>
                <a:effectLst/>
                <a:latin typeface="Söhne"/>
              </a:rPr>
              <a:t>str(</a:t>
            </a:r>
            <a:r>
              <a:rPr kumimoji="0" lang="en-US" altLang="en-US" b="0" i="0" u="none" strike="noStrike" cap="none" normalizeH="0" baseline="0" dirty="0" err="1">
                <a:ln>
                  <a:noFill/>
                </a:ln>
                <a:solidFill>
                  <a:srgbClr val="0D0D0D"/>
                </a:solidFill>
                <a:effectLst/>
                <a:latin typeface="Söhne"/>
              </a:rPr>
              <a:t>boa.data</a:t>
            </a:r>
            <a:r>
              <a:rPr kumimoji="0" lang="en-US" altLang="en-US" b="0" i="0" u="none" strike="noStrike" cap="none" normalizeH="0" baseline="0" dirty="0">
                <a:ln>
                  <a:noFill/>
                </a:ln>
                <a:solidFill>
                  <a:srgbClr val="0D0D0D"/>
                </a:solidFill>
                <a:effectLst/>
                <a:latin typeface="Söhne"/>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0D0D0D"/>
                </a:solidFill>
                <a:effectLst/>
                <a:latin typeface="Söhne"/>
              </a:rPr>
              <a:t>## </a:t>
            </a:r>
            <a:r>
              <a:rPr kumimoji="0" lang="en-US" altLang="en-US" b="0" i="0" u="none" strike="noStrike" cap="none" normalizeH="0" baseline="0" dirty="0" err="1">
                <a:ln>
                  <a:noFill/>
                </a:ln>
                <a:solidFill>
                  <a:srgbClr val="0D0D0D"/>
                </a:solidFill>
                <a:effectLst/>
                <a:latin typeface="Söhne"/>
              </a:rPr>
              <a:t>Coverting</a:t>
            </a:r>
            <a:r>
              <a:rPr kumimoji="0" lang="en-US" altLang="en-US" b="0" i="0" u="none" strike="noStrike" cap="none" normalizeH="0" baseline="0" dirty="0">
                <a:ln>
                  <a:noFill/>
                </a:ln>
                <a:solidFill>
                  <a:srgbClr val="0D0D0D"/>
                </a:solidFill>
                <a:effectLst/>
                <a:latin typeface="Söhne"/>
              </a:rPr>
              <a:t> CUST_ID into Factor</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err="1">
                <a:ln>
                  <a:noFill/>
                </a:ln>
                <a:solidFill>
                  <a:srgbClr val="0D0D0D"/>
                </a:solidFill>
                <a:effectLst/>
                <a:latin typeface="Söhne"/>
              </a:rPr>
              <a:t>boa.data$CUST_ID</a:t>
            </a:r>
            <a:r>
              <a:rPr kumimoji="0" lang="en-US" altLang="en-US" b="0" i="0" u="none" strike="noStrike" cap="none" normalizeH="0" baseline="0" dirty="0">
                <a:ln>
                  <a:noFill/>
                </a:ln>
                <a:solidFill>
                  <a:srgbClr val="0D0D0D"/>
                </a:solidFill>
                <a:effectLst/>
                <a:latin typeface="Söhne"/>
              </a:rPr>
              <a:t> &lt;- factor(</a:t>
            </a:r>
            <a:r>
              <a:rPr kumimoji="0" lang="en-US" altLang="en-US" b="0" i="0" u="none" strike="noStrike" cap="none" normalizeH="0" baseline="0" dirty="0" err="1">
                <a:ln>
                  <a:noFill/>
                </a:ln>
                <a:solidFill>
                  <a:srgbClr val="0D0D0D"/>
                </a:solidFill>
                <a:effectLst/>
                <a:latin typeface="Söhne"/>
              </a:rPr>
              <a:t>boa.data$CUST_ID</a:t>
            </a:r>
            <a:r>
              <a:rPr kumimoji="0" lang="en-US" altLang="en-US" b="0" i="0" u="none" strike="noStrike" cap="none" normalizeH="0" baseline="0" dirty="0">
                <a:ln>
                  <a:noFill/>
                </a:ln>
                <a:solidFill>
                  <a:srgbClr val="0D0D0D"/>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3185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125"/>
            <a:ext cx="10515600" cy="1325563"/>
          </a:xfrm>
          <a:noFill/>
        </p:spPr>
        <p:txBody>
          <a:bodyPr anchor="ctr"/>
          <a:lstStyle/>
          <a:p>
            <a:r>
              <a:rPr lang="en-US" sz="4400" dirty="0">
                <a:latin typeface="Söhne"/>
              </a:rPr>
              <a:t>Visualization: Purchases histogram</a:t>
            </a:r>
          </a:p>
        </p:txBody>
      </p:sp>
      <p:sp>
        <p:nvSpPr>
          <p:cNvPr id="11" name="Rectangle 3">
            <a:extLst>
              <a:ext uri="{FF2B5EF4-FFF2-40B4-BE49-F238E27FC236}">
                <a16:creationId xmlns:a16="http://schemas.microsoft.com/office/drawing/2014/main" id="{A0B9FCE6-5974-F0C0-1924-B01DCDE6EE9B}"/>
              </a:ext>
            </a:extLst>
          </p:cNvPr>
          <p:cNvSpPr>
            <a:spLocks noGrp="1" noChangeArrowheads="1"/>
          </p:cNvSpPr>
          <p:nvPr>
            <p:ph sz="half" idx="1"/>
          </p:nvPr>
        </p:nvSpPr>
        <p:spPr bwMode="auto">
          <a:xfrm>
            <a:off x="838200" y="3651144"/>
            <a:ext cx="184731"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Speech Bubble: Oval 6">
            <a:extLst>
              <a:ext uri="{FF2B5EF4-FFF2-40B4-BE49-F238E27FC236}">
                <a16:creationId xmlns:a16="http://schemas.microsoft.com/office/drawing/2014/main" id="{DC9619B0-1273-41BF-1CB4-D3B12706DA7C}"/>
              </a:ext>
            </a:extLst>
          </p:cNvPr>
          <p:cNvSpPr/>
          <p:nvPr/>
        </p:nvSpPr>
        <p:spPr>
          <a:xfrm>
            <a:off x="7432244" y="1136011"/>
            <a:ext cx="4450082" cy="2838298"/>
          </a:xfrm>
          <a:prstGeom prst="wedgeEllipseCallout">
            <a:avLst>
              <a:gd name="adj1" fmla="val -64598"/>
              <a:gd name="adj2" fmla="val 3363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hist(</a:t>
            </a:r>
            <a:r>
              <a:rPr lang="en-US" dirty="0" err="1"/>
              <a:t>boa.data$PURCHASES</a:t>
            </a:r>
            <a:r>
              <a:rPr lang="en-US" dirty="0"/>
              <a:t>,     </a:t>
            </a:r>
          </a:p>
          <a:p>
            <a:pPr algn="ctr"/>
            <a:r>
              <a:rPr lang="en-US" dirty="0"/>
              <a:t> col = "</a:t>
            </a:r>
            <a:r>
              <a:rPr lang="en-US" dirty="0" err="1"/>
              <a:t>skyblue</a:t>
            </a:r>
            <a:r>
              <a:rPr lang="en-US" dirty="0"/>
              <a:t>",      border = "black",     main = "Distribution of Purchases",     </a:t>
            </a:r>
            <a:r>
              <a:rPr lang="en-US" dirty="0" err="1"/>
              <a:t>xlab</a:t>
            </a:r>
            <a:r>
              <a:rPr lang="en-US" dirty="0"/>
              <a:t> = "Purchases Amount",     </a:t>
            </a:r>
            <a:r>
              <a:rPr lang="en-US" dirty="0" err="1"/>
              <a:t>ylab</a:t>
            </a:r>
            <a:r>
              <a:rPr lang="en-US" dirty="0"/>
              <a:t> = "Frequency")</a:t>
            </a:r>
          </a:p>
        </p:txBody>
      </p:sp>
      <p:pic>
        <p:nvPicPr>
          <p:cNvPr id="12" name="Picture 11">
            <a:extLst>
              <a:ext uri="{FF2B5EF4-FFF2-40B4-BE49-F238E27FC236}">
                <a16:creationId xmlns:a16="http://schemas.microsoft.com/office/drawing/2014/main" id="{86B35AAF-5A54-AD84-01EB-A7F2499E19F0}"/>
              </a:ext>
            </a:extLst>
          </p:cNvPr>
          <p:cNvPicPr>
            <a:picLocks noChangeAspect="1"/>
          </p:cNvPicPr>
          <p:nvPr/>
        </p:nvPicPr>
        <p:blipFill>
          <a:blip r:embed="rId3"/>
          <a:stretch>
            <a:fillRect/>
          </a:stretch>
        </p:blipFill>
        <p:spPr>
          <a:xfrm>
            <a:off x="409793" y="1818373"/>
            <a:ext cx="6324925" cy="4311872"/>
          </a:xfrm>
          <a:prstGeom prst="rect">
            <a:avLst/>
          </a:prstGeom>
        </p:spPr>
      </p:pic>
    </p:spTree>
    <p:extLst>
      <p:ext uri="{BB962C8B-B14F-4D97-AF65-F5344CB8AC3E}">
        <p14:creationId xmlns:p14="http://schemas.microsoft.com/office/powerpoint/2010/main" val="1650033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125"/>
            <a:ext cx="10515600" cy="1325563"/>
          </a:xfrm>
          <a:noFill/>
        </p:spPr>
        <p:txBody>
          <a:bodyPr anchor="ctr"/>
          <a:lstStyle/>
          <a:p>
            <a:r>
              <a:rPr lang="en-US" dirty="0"/>
              <a:t>Removing </a:t>
            </a:r>
            <a:r>
              <a:rPr lang="en-US" dirty="0" err="1"/>
              <a:t>Cust_Id</a:t>
            </a:r>
            <a:endParaRPr lang="en-US" dirty="0"/>
          </a:p>
        </p:txBody>
      </p:sp>
      <p:sp>
        <p:nvSpPr>
          <p:cNvPr id="11" name="Rectangle 3">
            <a:extLst>
              <a:ext uri="{FF2B5EF4-FFF2-40B4-BE49-F238E27FC236}">
                <a16:creationId xmlns:a16="http://schemas.microsoft.com/office/drawing/2014/main" id="{A0B9FCE6-5974-F0C0-1924-B01DCDE6EE9B}"/>
              </a:ext>
            </a:extLst>
          </p:cNvPr>
          <p:cNvSpPr>
            <a:spLocks noGrp="1" noChangeArrowheads="1"/>
          </p:cNvSpPr>
          <p:nvPr>
            <p:ph sz="half" idx="1"/>
          </p:nvPr>
        </p:nvSpPr>
        <p:spPr bwMode="auto">
          <a:xfrm>
            <a:off x="838200" y="3035593"/>
            <a:ext cx="10330328" cy="18774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b="0" i="0" dirty="0">
                <a:solidFill>
                  <a:srgbClr val="0D0D0D"/>
                </a:solidFill>
                <a:effectLst/>
                <a:highlight>
                  <a:srgbClr val="FFFFFF"/>
                </a:highlight>
                <a:latin typeface="Söhne"/>
              </a:rPr>
              <a:t>By removing CUST_ID from the dataset, we can streamline the analysis process, improve the relevance of the variables</a:t>
            </a:r>
          </a:p>
          <a:p>
            <a:pPr marL="0" marR="0" lvl="0" indent="0" algn="l" defTabSz="914400" rtl="0" eaLnBrk="0" fontAlgn="base" latinLnBrk="0" hangingPunct="0">
              <a:lnSpc>
                <a:spcPct val="100000"/>
              </a:lnSpc>
              <a:spcBef>
                <a:spcPct val="0"/>
              </a:spcBef>
              <a:spcAft>
                <a:spcPct val="0"/>
              </a:spcAft>
              <a:buClrTx/>
              <a:buSzTx/>
              <a:buFontTx/>
              <a:buNone/>
              <a:tabLst/>
            </a:pPr>
            <a:r>
              <a:rPr lang="en-US" sz="1600" b="0" i="0" dirty="0">
                <a:solidFill>
                  <a:srgbClr val="0D0D0D"/>
                </a:solidFill>
                <a:effectLst/>
                <a:highlight>
                  <a:srgbClr val="FFFFFF"/>
                </a:highlight>
                <a:latin typeface="Söhne"/>
              </a:rPr>
              <a:t> under consideration and focus on extracting meaningful insights related to the usage behavior of BOA credit card holders.</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D0D0D"/>
              </a:solidFill>
              <a:highlight>
                <a:srgbClr val="FFFFFF"/>
              </a:highligh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lang="pt-BR" sz="1600" b="1" dirty="0">
                <a:solidFill>
                  <a:srgbClr val="0D0D0D"/>
                </a:solidFill>
                <a:highlight>
                  <a:srgbClr val="FFFFFF"/>
                </a:highlight>
                <a:latin typeface="Söhne"/>
              </a:rPr>
              <a:t>Code-</a:t>
            </a:r>
          </a:p>
          <a:p>
            <a:pPr marL="0" marR="0" lvl="0" indent="0" algn="l" defTabSz="914400" rtl="0" eaLnBrk="0" fontAlgn="base" latinLnBrk="0" hangingPunct="0">
              <a:lnSpc>
                <a:spcPct val="100000"/>
              </a:lnSpc>
              <a:spcBef>
                <a:spcPct val="0"/>
              </a:spcBef>
              <a:spcAft>
                <a:spcPct val="0"/>
              </a:spcAft>
              <a:buClrTx/>
              <a:buSzTx/>
              <a:buFontTx/>
              <a:buNone/>
              <a:tabLst/>
            </a:pPr>
            <a:r>
              <a:rPr lang="pt-BR" sz="1600" dirty="0">
                <a:solidFill>
                  <a:srgbClr val="0D0D0D"/>
                </a:solidFill>
                <a:highlight>
                  <a:srgbClr val="FFFFFF"/>
                </a:highlight>
                <a:latin typeface="Söhne"/>
              </a:rPr>
              <a:t>boa</a:t>
            </a:r>
            <a:r>
              <a:rPr lang="pt-BR" sz="1600" b="0" i="0" dirty="0">
                <a:solidFill>
                  <a:srgbClr val="0D0D0D"/>
                </a:solidFill>
                <a:effectLst/>
                <a:highlight>
                  <a:srgbClr val="FFFFFF"/>
                </a:highlight>
                <a:latin typeface="Söhne"/>
              </a:rPr>
              <a:t>_data &lt;- boa.data[, -2]</a:t>
            </a:r>
            <a:endParaRPr lang="en-US" sz="1600" b="0" i="0" dirty="0">
              <a:solidFill>
                <a:srgbClr val="0D0D0D"/>
              </a:solidFill>
              <a:effectLst/>
              <a:highlight>
                <a:srgbClr val="FFFFFF"/>
              </a:highligh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6108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125"/>
            <a:ext cx="10515600" cy="1325563"/>
          </a:xfrm>
          <a:noFill/>
        </p:spPr>
        <p:txBody>
          <a:bodyPr anchor="ctr"/>
          <a:lstStyle/>
          <a:p>
            <a:r>
              <a:rPr lang="en-US" dirty="0"/>
              <a:t>Customer Segmentation</a:t>
            </a:r>
          </a:p>
        </p:txBody>
      </p:sp>
      <p:sp>
        <p:nvSpPr>
          <p:cNvPr id="4" name="TextBox 3">
            <a:extLst>
              <a:ext uri="{FF2B5EF4-FFF2-40B4-BE49-F238E27FC236}">
                <a16:creationId xmlns:a16="http://schemas.microsoft.com/office/drawing/2014/main" id="{64EEA902-04BC-FDCF-A22E-BA5121D6A0DA}"/>
              </a:ext>
            </a:extLst>
          </p:cNvPr>
          <p:cNvSpPr txBox="1"/>
          <p:nvPr/>
        </p:nvSpPr>
        <p:spPr>
          <a:xfrm rot="10800000" flipV="1">
            <a:off x="387706" y="2112282"/>
            <a:ext cx="10307116" cy="3139321"/>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D0D0D"/>
                </a:solidFill>
                <a:effectLst/>
                <a:highlight>
                  <a:srgbClr val="FFFFFF"/>
                </a:highlight>
                <a:latin typeface="Söhne"/>
              </a:rPr>
              <a:t>Customer segmentation is the process of dividing a customer base into groups or segments that share similar characteristics, behaviors, or needs.</a:t>
            </a:r>
          </a:p>
          <a:p>
            <a:pPr marL="285750" indent="-285750" algn="just">
              <a:buFont typeface="Arial" panose="020B0604020202020204" pitchFamily="34" charset="0"/>
              <a:buChar char="•"/>
            </a:pPr>
            <a:r>
              <a:rPr lang="en-US" b="0" i="0" dirty="0">
                <a:solidFill>
                  <a:srgbClr val="0D0D0D"/>
                </a:solidFill>
                <a:effectLst/>
                <a:highlight>
                  <a:srgbClr val="FFFFFF"/>
                </a:highlight>
                <a:latin typeface="Söhne"/>
              </a:rPr>
              <a:t>Targeted marketing involves identifying specific customer segments and developing marketing strategies tailored to each segment.</a:t>
            </a:r>
          </a:p>
          <a:p>
            <a:pPr marL="285750" indent="-285750" algn="just">
              <a:buFont typeface="Arial" panose="020B0604020202020204" pitchFamily="34" charset="0"/>
              <a:buChar char="•"/>
            </a:pPr>
            <a:r>
              <a:rPr lang="en-US" b="0" i="0" dirty="0">
                <a:solidFill>
                  <a:srgbClr val="0D0D0D"/>
                </a:solidFill>
                <a:effectLst/>
                <a:highlight>
                  <a:srgbClr val="FFFFFF"/>
                </a:highlight>
                <a:latin typeface="Söhne"/>
              </a:rPr>
              <a:t>Clustering methods, such as hierarchical clustering (</a:t>
            </a:r>
            <a:r>
              <a:rPr lang="en-US" b="0" i="0" dirty="0" err="1">
                <a:solidFill>
                  <a:srgbClr val="0D0D0D"/>
                </a:solidFill>
                <a:effectLst/>
                <a:highlight>
                  <a:srgbClr val="FFFFFF"/>
                </a:highlight>
                <a:latin typeface="Söhne"/>
              </a:rPr>
              <a:t>hclust</a:t>
            </a:r>
            <a:r>
              <a:rPr lang="en-US" b="0" i="0" dirty="0">
                <a:solidFill>
                  <a:srgbClr val="0D0D0D"/>
                </a:solidFill>
                <a:effectLst/>
                <a:highlight>
                  <a:srgbClr val="FFFFFF"/>
                </a:highlight>
                <a:latin typeface="Söhne"/>
              </a:rPr>
              <a:t>), k-means clustering (</a:t>
            </a:r>
            <a:r>
              <a:rPr lang="en-US" b="0" i="0" dirty="0" err="1">
                <a:solidFill>
                  <a:srgbClr val="0D0D0D"/>
                </a:solidFill>
                <a:effectLst/>
                <a:highlight>
                  <a:srgbClr val="FFFFFF"/>
                </a:highlight>
                <a:latin typeface="Söhne"/>
              </a:rPr>
              <a:t>kmeans</a:t>
            </a:r>
            <a:r>
              <a:rPr lang="en-US" b="0" i="0" dirty="0">
                <a:solidFill>
                  <a:srgbClr val="0D0D0D"/>
                </a:solidFill>
                <a:effectLst/>
                <a:highlight>
                  <a:srgbClr val="FFFFFF"/>
                </a:highlight>
                <a:latin typeface="Söhne"/>
              </a:rPr>
              <a:t>), and model-based clustering (</a:t>
            </a:r>
            <a:r>
              <a:rPr lang="en-US" b="0" i="0" dirty="0" err="1">
                <a:solidFill>
                  <a:srgbClr val="0D0D0D"/>
                </a:solidFill>
                <a:effectLst/>
                <a:highlight>
                  <a:srgbClr val="FFFFFF"/>
                </a:highlight>
                <a:latin typeface="Söhne"/>
              </a:rPr>
              <a:t>Mclust</a:t>
            </a:r>
            <a:r>
              <a:rPr lang="en-US" b="0" i="0" dirty="0">
                <a:solidFill>
                  <a:srgbClr val="0D0D0D"/>
                </a:solidFill>
                <a:effectLst/>
                <a:highlight>
                  <a:srgbClr val="FFFFFF"/>
                </a:highlight>
                <a:latin typeface="Söhne"/>
              </a:rPr>
              <a:t>), are commonly used for customer segmentation.</a:t>
            </a:r>
          </a:p>
          <a:p>
            <a:pPr marL="285750" indent="-285750" algn="just">
              <a:buFont typeface="Arial" panose="020B0604020202020204" pitchFamily="34" charset="0"/>
              <a:buChar char="•"/>
            </a:pPr>
            <a:r>
              <a:rPr lang="en-US" b="0" i="0" dirty="0">
                <a:solidFill>
                  <a:srgbClr val="0D0D0D"/>
                </a:solidFill>
                <a:effectLst/>
                <a:highlight>
                  <a:srgbClr val="FFFFFF"/>
                </a:highlight>
                <a:latin typeface="Söhne"/>
              </a:rPr>
              <a:t>Clustering methods provide a systematic approach to segmenting customers based on objective criteria, reducing subjectivity in the segmentation process</a:t>
            </a:r>
          </a:p>
          <a:p>
            <a:pPr marL="285750" indent="-285750" algn="just">
              <a:buFont typeface="Arial" panose="020B0604020202020204" pitchFamily="34" charset="0"/>
              <a:buChar char="•"/>
            </a:pPr>
            <a:r>
              <a:rPr lang="en-US" b="0" i="0" dirty="0">
                <a:solidFill>
                  <a:srgbClr val="0D0D0D"/>
                </a:solidFill>
                <a:effectLst/>
                <a:highlight>
                  <a:srgbClr val="FFFFFF"/>
                </a:highlight>
                <a:latin typeface="Söhne"/>
              </a:rPr>
              <a:t>customer segmentation is a fundamental strategy in targeted marketing, and clustering methods play a crucial role in identifying and understanding distinct customer segments for personalized marketing initiatives.</a:t>
            </a:r>
            <a:endParaRPr lang="en-US" dirty="0"/>
          </a:p>
        </p:txBody>
      </p:sp>
    </p:spTree>
    <p:extLst>
      <p:ext uri="{BB962C8B-B14F-4D97-AF65-F5344CB8AC3E}">
        <p14:creationId xmlns:p14="http://schemas.microsoft.com/office/powerpoint/2010/main" val="972647893"/>
      </p:ext>
    </p:extLst>
  </p:cSld>
  <p:clrMapOvr>
    <a:masterClrMapping/>
  </p:clrMapOvr>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30005B-6102-4F3C-A26F-485DF1BF971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3.xml><?xml version="1.0" encoding="utf-8"?>
<ds:datastoreItem xmlns:ds="http://schemas.openxmlformats.org/officeDocument/2006/customXml" ds:itemID="{2BC90B52-91C7-4BE9-8AE0-180FFFE110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{447291C5-8BBF-4DE3-B3BA-508E20F440FF}tf78504181_win32</Template>
  <TotalTime>87</TotalTime>
  <Words>1290</Words>
  <Application>Microsoft Office PowerPoint</Application>
  <PresentationFormat>Widescreen</PresentationFormat>
  <Paragraphs>140</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Aptos</vt:lpstr>
      <vt:lpstr>Arial</vt:lpstr>
      <vt:lpstr>Avenir Next LT Pro</vt:lpstr>
      <vt:lpstr>Avenir Next LT Pro Light</vt:lpstr>
      <vt:lpstr>Calibri</vt:lpstr>
      <vt:lpstr>Söhne</vt:lpstr>
      <vt:lpstr>Söhne Mono</vt:lpstr>
      <vt:lpstr>Tw Cen MT</vt:lpstr>
      <vt:lpstr>Custom</vt:lpstr>
      <vt:lpstr>Bank of America Marketing Strategy</vt:lpstr>
      <vt:lpstr>Agenda</vt:lpstr>
      <vt:lpstr>Introduction about Bank of America</vt:lpstr>
      <vt:lpstr>Dataset Overview</vt:lpstr>
      <vt:lpstr>PowerPoint Presentation</vt:lpstr>
      <vt:lpstr>Dataset Summary and Structure</vt:lpstr>
      <vt:lpstr>Visualization: Purchases histogram</vt:lpstr>
      <vt:lpstr>Removing Cust_Id</vt:lpstr>
      <vt:lpstr>Customer Segmentation</vt:lpstr>
      <vt:lpstr>Clustering Methods</vt:lpstr>
      <vt:lpstr>Hclust</vt:lpstr>
      <vt:lpstr>PowerPoint Presentation</vt:lpstr>
      <vt:lpstr>Kmeans</vt:lpstr>
      <vt:lpstr>PowerPoint Presentation</vt:lpstr>
      <vt:lpstr>Mclust</vt:lpstr>
      <vt:lpstr>Mclust</vt:lpstr>
      <vt:lpstr>PowerPoint Presentation</vt:lpstr>
      <vt:lpstr>Marketing Strategy recommendations</vt:lpstr>
      <vt:lpstr>Marketing Strategy recommendations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America Marketing Strategy</dc:title>
  <dc:creator>Shreya M</dc:creator>
  <cp:lastModifiedBy>Shreya M</cp:lastModifiedBy>
  <cp:revision>1</cp:revision>
  <dcterms:created xsi:type="dcterms:W3CDTF">2024-04-19T21:34:50Z</dcterms:created>
  <dcterms:modified xsi:type="dcterms:W3CDTF">2024-04-19T23:02:36Z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