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8288000" cy="10287000"/>
  <p:notesSz cx="6858000" cy="9144000"/>
  <p:embeddedFontLst>
    <p:embeddedFont>
      <p:font typeface="Canva Sans" panose="020B0604020202020204" charset="0"/>
      <p:regular r:id="rId22"/>
    </p:embeddedFont>
    <p:embeddedFont>
      <p:font typeface="Montserrat" panose="00000500000000000000" pitchFamily="2" charset="0"/>
      <p:regular r:id="rId23"/>
    </p:embeddedFont>
    <p:embeddedFont>
      <p:font typeface="Montserrat Bold" panose="00000800000000000000" charset="0"/>
      <p:regular r:id="rId24"/>
    </p:embeddedFont>
    <p:embeddedFont>
      <p:font typeface="Poppins" panose="00000500000000000000" pitchFamily="2" charset="0"/>
      <p:regular r:id="rId25"/>
    </p:embeddedFont>
    <p:embeddedFont>
      <p:font typeface="Poppins Bold" panose="00000800000000000000"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9" d="100"/>
          <a:sy n="59" d="100"/>
        </p:scale>
        <p:origin x="898"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097502" y="5590237"/>
            <a:ext cx="14099416" cy="1409941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391331" y="4468737"/>
            <a:ext cx="8015383" cy="3186901"/>
          </a:xfrm>
          <a:prstGeom prst="rect">
            <a:avLst/>
          </a:prstGeom>
        </p:spPr>
        <p:txBody>
          <a:bodyPr lIns="0" tIns="0" rIns="0" bIns="0" rtlCol="0" anchor="t">
            <a:spAutoFit/>
          </a:bodyPr>
          <a:lstStyle/>
          <a:p>
            <a:pPr algn="l">
              <a:lnSpc>
                <a:spcPts val="12819"/>
              </a:lnSpc>
              <a:spcBef>
                <a:spcPct val="0"/>
              </a:spcBef>
            </a:pPr>
            <a:r>
              <a:rPr lang="en-US" sz="9156" b="1">
                <a:solidFill>
                  <a:srgbClr val="051D40"/>
                </a:solidFill>
                <a:latin typeface="Montserrat Bold"/>
                <a:ea typeface="Montserrat Bold"/>
                <a:cs typeface="Montserrat Bold"/>
                <a:sym typeface="Montserrat Bold"/>
              </a:rPr>
              <a:t>PROJECT REPORT</a:t>
            </a:r>
          </a:p>
        </p:txBody>
      </p:sp>
      <p:grpSp>
        <p:nvGrpSpPr>
          <p:cNvPr id="6" name="Group 6"/>
          <p:cNvGrpSpPr/>
          <p:nvPr/>
        </p:nvGrpSpPr>
        <p:grpSpPr>
          <a:xfrm>
            <a:off x="16420234" y="-1717598"/>
            <a:ext cx="3735531" cy="3735531"/>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en-US"/>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747857" y="-643475"/>
            <a:ext cx="1286950" cy="1286950"/>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929195" y="8389571"/>
            <a:ext cx="3735531" cy="3735531"/>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en-US"/>
            </a:p>
          </p:txBody>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5" name="Freeform 15"/>
          <p:cNvSpPr/>
          <p:nvPr/>
        </p:nvSpPr>
        <p:spPr>
          <a:xfrm>
            <a:off x="8757394" y="7522582"/>
            <a:ext cx="8779632" cy="1733977"/>
          </a:xfrm>
          <a:custGeom>
            <a:avLst/>
            <a:gdLst/>
            <a:ahLst/>
            <a:cxnLst/>
            <a:rect l="l" t="t" r="r" b="b"/>
            <a:pathLst>
              <a:path w="8779632" h="1733977">
                <a:moveTo>
                  <a:pt x="0" y="0"/>
                </a:moveTo>
                <a:lnTo>
                  <a:pt x="8779632" y="0"/>
                </a:lnTo>
                <a:lnTo>
                  <a:pt x="8779632" y="1733977"/>
                </a:lnTo>
                <a:lnTo>
                  <a:pt x="0" y="1733977"/>
                </a:lnTo>
                <a:lnTo>
                  <a:pt x="0" y="0"/>
                </a:lnTo>
                <a:close/>
              </a:path>
            </a:pathLst>
          </a:custGeom>
          <a:blipFill>
            <a:blip r:embed="rId2"/>
            <a:stretch>
              <a:fillRect/>
            </a:stretch>
          </a:blipFill>
        </p:spPr>
        <p:txBody>
          <a:bodyPr/>
          <a:lstStyle/>
          <a:p>
            <a:endParaRPr lang="en-US"/>
          </a:p>
        </p:txBody>
      </p:sp>
      <p:grpSp>
        <p:nvGrpSpPr>
          <p:cNvPr id="16" name="Group 16"/>
          <p:cNvGrpSpPr>
            <a:grpSpLocks noChangeAspect="1"/>
          </p:cNvGrpSpPr>
          <p:nvPr/>
        </p:nvGrpSpPr>
        <p:grpSpPr>
          <a:xfrm>
            <a:off x="8573918" y="3143201"/>
            <a:ext cx="9146584" cy="5246370"/>
            <a:chOff x="0" y="0"/>
            <a:chExt cx="7981950" cy="4578350"/>
          </a:xfrm>
        </p:grpSpPr>
        <p:sp>
          <p:nvSpPr>
            <p:cNvPr id="17" name="Freeform 17"/>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242424"/>
            </a:solidFill>
          </p:spPr>
          <p:txBody>
            <a:bodyPr/>
            <a:lstStyle/>
            <a:p>
              <a:endParaRPr lang="en-US"/>
            </a:p>
          </p:txBody>
        </p:sp>
        <p:sp>
          <p:nvSpPr>
            <p:cNvPr id="18" name="Freeform 18"/>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E9E9E9"/>
            </a:solidFill>
          </p:spPr>
          <p:txBody>
            <a:bodyPr/>
            <a:lstStyle/>
            <a:p>
              <a:endParaRPr lang="en-US"/>
            </a:p>
          </p:txBody>
        </p:sp>
        <p:sp>
          <p:nvSpPr>
            <p:cNvPr id="19" name="Freeform 19"/>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CCCCCC"/>
            </a:solidFill>
          </p:spPr>
          <p:txBody>
            <a:bodyPr/>
            <a:lstStyle/>
            <a:p>
              <a:endParaRPr lang="en-US"/>
            </a:p>
          </p:txBody>
        </p:sp>
        <p:sp>
          <p:nvSpPr>
            <p:cNvPr id="20" name="Freeform 20"/>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CCCCCC"/>
            </a:solidFill>
          </p:spPr>
          <p:txBody>
            <a:bodyPr/>
            <a:lstStyle/>
            <a:p>
              <a:endParaRPr lang="en-US"/>
            </a:p>
          </p:txBody>
        </p:sp>
        <p:sp>
          <p:nvSpPr>
            <p:cNvPr id="21" name="Freeform 21"/>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t="-8221" b="-8221"/>
              </a:stretch>
            </a:blipFill>
          </p:spPr>
          <p:txBody>
            <a:bodyPr/>
            <a:lstStyle/>
            <a:p>
              <a:endParaRPr lang="en-US"/>
            </a:p>
          </p:txBody>
        </p:sp>
      </p:grpSp>
      <p:sp>
        <p:nvSpPr>
          <p:cNvPr id="22" name="TextBox 22"/>
          <p:cNvSpPr txBox="1"/>
          <p:nvPr/>
        </p:nvSpPr>
        <p:spPr>
          <a:xfrm>
            <a:off x="1028700" y="3792983"/>
            <a:ext cx="5349646" cy="488316"/>
          </a:xfrm>
          <a:prstGeom prst="rect">
            <a:avLst/>
          </a:prstGeom>
        </p:spPr>
        <p:txBody>
          <a:bodyPr lIns="0" tIns="0" rIns="0" bIns="0" rtlCol="0" anchor="t">
            <a:spAutoFit/>
          </a:bodyPr>
          <a:lstStyle/>
          <a:p>
            <a:pPr algn="ctr">
              <a:lnSpc>
                <a:spcPts val="4059"/>
              </a:lnSpc>
            </a:pPr>
            <a:r>
              <a:rPr lang="en-US" sz="2899">
                <a:solidFill>
                  <a:srgbClr val="000000"/>
                </a:solidFill>
                <a:latin typeface="Montserrat"/>
                <a:ea typeface="Montserrat"/>
                <a:cs typeface="Montserrat"/>
                <a:sym typeface="Montserrat"/>
              </a:rPr>
              <a:t>PREDICTIVE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47242" y="242294"/>
            <a:ext cx="17793515" cy="9802411"/>
            <a:chOff x="0" y="0"/>
            <a:chExt cx="4982580" cy="2744893"/>
          </a:xfrm>
        </p:grpSpPr>
        <p:sp>
          <p:nvSpPr>
            <p:cNvPr id="3" name="Freeform 3"/>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4" name="TextBox 4"/>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2297323" y="8420693"/>
            <a:ext cx="4154377" cy="582587"/>
          </a:xfrm>
          <a:custGeom>
            <a:avLst/>
            <a:gdLst/>
            <a:ahLst/>
            <a:cxnLst/>
            <a:rect l="l" t="t" r="r" b="b"/>
            <a:pathLst>
              <a:path w="4154377" h="582587">
                <a:moveTo>
                  <a:pt x="0" y="0"/>
                </a:moveTo>
                <a:lnTo>
                  <a:pt x="4154377" y="0"/>
                </a:lnTo>
                <a:lnTo>
                  <a:pt x="4154377" y="582587"/>
                </a:lnTo>
                <a:lnTo>
                  <a:pt x="0" y="582587"/>
                </a:lnTo>
                <a:lnTo>
                  <a:pt x="0" y="0"/>
                </a:lnTo>
                <a:close/>
              </a:path>
            </a:pathLst>
          </a:custGeom>
          <a:blipFill>
            <a:blip r:embed="rId2"/>
            <a:stretch>
              <a:fillRect t="-40835"/>
            </a:stretch>
          </a:blipFill>
        </p:spPr>
        <p:txBody>
          <a:bodyPr/>
          <a:lstStyle/>
          <a:p>
            <a:endParaRPr lang="en-US"/>
          </a:p>
        </p:txBody>
      </p:sp>
      <p:sp>
        <p:nvSpPr>
          <p:cNvPr id="6" name="AutoShape 6"/>
          <p:cNvSpPr/>
          <p:nvPr/>
        </p:nvSpPr>
        <p:spPr>
          <a:xfrm>
            <a:off x="2297323" y="5227111"/>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7" name="Freeform 7"/>
          <p:cNvSpPr/>
          <p:nvPr/>
        </p:nvSpPr>
        <p:spPr>
          <a:xfrm>
            <a:off x="7067092" y="8420693"/>
            <a:ext cx="4154377" cy="582587"/>
          </a:xfrm>
          <a:custGeom>
            <a:avLst/>
            <a:gdLst/>
            <a:ahLst/>
            <a:cxnLst/>
            <a:rect l="l" t="t" r="r" b="b"/>
            <a:pathLst>
              <a:path w="4154377" h="582587">
                <a:moveTo>
                  <a:pt x="0" y="0"/>
                </a:moveTo>
                <a:lnTo>
                  <a:pt x="4154377" y="0"/>
                </a:lnTo>
                <a:lnTo>
                  <a:pt x="4154377" y="582587"/>
                </a:lnTo>
                <a:lnTo>
                  <a:pt x="0" y="582587"/>
                </a:lnTo>
                <a:lnTo>
                  <a:pt x="0" y="0"/>
                </a:lnTo>
                <a:close/>
              </a:path>
            </a:pathLst>
          </a:custGeom>
          <a:blipFill>
            <a:blip r:embed="rId2"/>
            <a:stretch>
              <a:fillRect t="-40835"/>
            </a:stretch>
          </a:blipFill>
        </p:spPr>
        <p:txBody>
          <a:bodyPr/>
          <a:lstStyle/>
          <a:p>
            <a:endParaRPr lang="en-US"/>
          </a:p>
        </p:txBody>
      </p:sp>
      <p:sp>
        <p:nvSpPr>
          <p:cNvPr id="8" name="AutoShape 8"/>
          <p:cNvSpPr/>
          <p:nvPr/>
        </p:nvSpPr>
        <p:spPr>
          <a:xfrm>
            <a:off x="7066494" y="5227111"/>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9" name="Freeform 9"/>
          <p:cNvSpPr/>
          <p:nvPr/>
        </p:nvSpPr>
        <p:spPr>
          <a:xfrm>
            <a:off x="11836861" y="8420693"/>
            <a:ext cx="4154377" cy="582587"/>
          </a:xfrm>
          <a:custGeom>
            <a:avLst/>
            <a:gdLst/>
            <a:ahLst/>
            <a:cxnLst/>
            <a:rect l="l" t="t" r="r" b="b"/>
            <a:pathLst>
              <a:path w="4154377" h="582587">
                <a:moveTo>
                  <a:pt x="0" y="0"/>
                </a:moveTo>
                <a:lnTo>
                  <a:pt x="4154377" y="0"/>
                </a:lnTo>
                <a:lnTo>
                  <a:pt x="4154377" y="582587"/>
                </a:lnTo>
                <a:lnTo>
                  <a:pt x="0" y="582587"/>
                </a:lnTo>
                <a:lnTo>
                  <a:pt x="0" y="0"/>
                </a:lnTo>
                <a:close/>
              </a:path>
            </a:pathLst>
          </a:custGeom>
          <a:blipFill>
            <a:blip r:embed="rId2"/>
            <a:stretch>
              <a:fillRect t="-40835"/>
            </a:stretch>
          </a:blipFill>
        </p:spPr>
        <p:txBody>
          <a:bodyPr/>
          <a:lstStyle/>
          <a:p>
            <a:endParaRPr lang="en-US"/>
          </a:p>
        </p:txBody>
      </p:sp>
      <p:sp>
        <p:nvSpPr>
          <p:cNvPr id="10" name="AutoShape 10"/>
          <p:cNvSpPr/>
          <p:nvPr/>
        </p:nvSpPr>
        <p:spPr>
          <a:xfrm>
            <a:off x="11836861" y="5227111"/>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11" name="Freeform 11"/>
          <p:cNvSpPr/>
          <p:nvPr/>
        </p:nvSpPr>
        <p:spPr>
          <a:xfrm>
            <a:off x="3205105" y="2886075"/>
            <a:ext cx="1357052" cy="1598125"/>
          </a:xfrm>
          <a:custGeom>
            <a:avLst/>
            <a:gdLst/>
            <a:ahLst/>
            <a:cxnLst/>
            <a:rect l="l" t="t" r="r" b="b"/>
            <a:pathLst>
              <a:path w="1357052" h="1598125">
                <a:moveTo>
                  <a:pt x="0" y="0"/>
                </a:moveTo>
                <a:lnTo>
                  <a:pt x="1357052" y="0"/>
                </a:lnTo>
                <a:lnTo>
                  <a:pt x="1357052" y="1598125"/>
                </a:lnTo>
                <a:lnTo>
                  <a:pt x="0" y="15981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12"/>
          <p:cNvSpPr/>
          <p:nvPr/>
        </p:nvSpPr>
        <p:spPr>
          <a:xfrm>
            <a:off x="7668677" y="2976233"/>
            <a:ext cx="1849201" cy="1331425"/>
          </a:xfrm>
          <a:custGeom>
            <a:avLst/>
            <a:gdLst/>
            <a:ahLst/>
            <a:cxnLst/>
            <a:rect l="l" t="t" r="r" b="b"/>
            <a:pathLst>
              <a:path w="1849201" h="1331425">
                <a:moveTo>
                  <a:pt x="0" y="0"/>
                </a:moveTo>
                <a:lnTo>
                  <a:pt x="1849201" y="0"/>
                </a:lnTo>
                <a:lnTo>
                  <a:pt x="1849201" y="1331425"/>
                </a:lnTo>
                <a:lnTo>
                  <a:pt x="0" y="13314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a:off x="12987477" y="2695614"/>
            <a:ext cx="1852584" cy="1788586"/>
          </a:xfrm>
          <a:custGeom>
            <a:avLst/>
            <a:gdLst/>
            <a:ahLst/>
            <a:cxnLst/>
            <a:rect l="l" t="t" r="r" b="b"/>
            <a:pathLst>
              <a:path w="1852584" h="1788586">
                <a:moveTo>
                  <a:pt x="0" y="0"/>
                </a:moveTo>
                <a:lnTo>
                  <a:pt x="1852584" y="0"/>
                </a:lnTo>
                <a:lnTo>
                  <a:pt x="1852584" y="1788586"/>
                </a:lnTo>
                <a:lnTo>
                  <a:pt x="0" y="17885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TextBox 14"/>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15" name="TextBox 15"/>
          <p:cNvSpPr txBox="1"/>
          <p:nvPr/>
        </p:nvSpPr>
        <p:spPr>
          <a:xfrm>
            <a:off x="2584630" y="5385450"/>
            <a:ext cx="3579202" cy="2671182"/>
          </a:xfrm>
          <a:prstGeom prst="rect">
            <a:avLst/>
          </a:prstGeom>
        </p:spPr>
        <p:txBody>
          <a:bodyPr lIns="0" tIns="0" rIns="0" bIns="0" rtlCol="0" anchor="t">
            <a:spAutoFit/>
          </a:bodyPr>
          <a:lstStyle/>
          <a:p>
            <a:pPr marL="369268" lvl="1" indent="-184634" algn="l">
              <a:lnSpc>
                <a:spcPts val="2394"/>
              </a:lnSpc>
              <a:buFont typeface="Arial"/>
              <a:buChar char="•"/>
            </a:pPr>
            <a:r>
              <a:rPr lang="en-US" sz="1710" spc="-34">
                <a:solidFill>
                  <a:srgbClr val="145DA0"/>
                </a:solidFill>
                <a:latin typeface="Poppins"/>
                <a:ea typeface="Poppins"/>
                <a:cs typeface="Poppins"/>
                <a:sym typeface="Poppins"/>
              </a:rPr>
              <a:t>Accuracy: 93.7%</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Precision: 91.5% (when we predict default, we're usually right)</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Recall: 89.2% (we catch most of the actual defaults)</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F1 Score: 90.3%</a:t>
            </a:r>
          </a:p>
          <a:p>
            <a:pPr algn="l">
              <a:lnSpc>
                <a:spcPts val="2394"/>
              </a:lnSpc>
            </a:pPr>
            <a:endParaRPr lang="en-US" sz="1710" spc="-34">
              <a:solidFill>
                <a:srgbClr val="145DA0"/>
              </a:solidFill>
              <a:latin typeface="Poppins"/>
              <a:ea typeface="Poppins"/>
              <a:cs typeface="Poppins"/>
              <a:sym typeface="Poppins"/>
            </a:endParaRPr>
          </a:p>
          <a:p>
            <a:pPr algn="ctr">
              <a:lnSpc>
                <a:spcPts val="2394"/>
              </a:lnSpc>
            </a:pPr>
            <a:endParaRPr lang="en-US" sz="1710" spc="-34">
              <a:solidFill>
                <a:srgbClr val="145DA0"/>
              </a:solidFill>
              <a:latin typeface="Poppins"/>
              <a:ea typeface="Poppins"/>
              <a:cs typeface="Poppins"/>
              <a:sym typeface="Poppins"/>
            </a:endParaRPr>
          </a:p>
        </p:txBody>
      </p:sp>
      <p:sp>
        <p:nvSpPr>
          <p:cNvPr id="16" name="TextBox 16"/>
          <p:cNvSpPr txBox="1"/>
          <p:nvPr/>
        </p:nvSpPr>
        <p:spPr>
          <a:xfrm>
            <a:off x="2584630" y="4608025"/>
            <a:ext cx="349099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Model Performance</a:t>
            </a:r>
          </a:p>
        </p:txBody>
      </p:sp>
      <p:sp>
        <p:nvSpPr>
          <p:cNvPr id="17" name="TextBox 17"/>
          <p:cNvSpPr txBox="1"/>
          <p:nvPr/>
        </p:nvSpPr>
        <p:spPr>
          <a:xfrm>
            <a:off x="7353801" y="5454236"/>
            <a:ext cx="3579202" cy="2966457"/>
          </a:xfrm>
          <a:prstGeom prst="rect">
            <a:avLst/>
          </a:prstGeom>
        </p:spPr>
        <p:txBody>
          <a:bodyPr lIns="0" tIns="0" rIns="0" bIns="0" rtlCol="0" anchor="t">
            <a:spAutoFit/>
          </a:bodyPr>
          <a:lstStyle/>
          <a:p>
            <a:pPr marL="369268" lvl="1" indent="-184634" algn="l">
              <a:lnSpc>
                <a:spcPts val="2394"/>
              </a:lnSpc>
              <a:buFont typeface="Arial"/>
              <a:buChar char="•"/>
            </a:pPr>
            <a:r>
              <a:rPr lang="en-US" sz="1710" spc="-34">
                <a:solidFill>
                  <a:srgbClr val="145DA0"/>
                </a:solidFill>
                <a:latin typeface="Poppins"/>
                <a:ea typeface="Poppins"/>
                <a:cs typeface="Poppins"/>
                <a:sym typeface="Poppins"/>
              </a:rPr>
              <a:t>Credit score (29% importance)</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Loan interest rate (17% importance)</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Loan-to-income ratio (14% importance)</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Previous default history (11% importance)</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Employment experience (8% importance)</a:t>
            </a:r>
          </a:p>
          <a:p>
            <a:pPr algn="l">
              <a:lnSpc>
                <a:spcPts val="2394"/>
              </a:lnSpc>
            </a:pPr>
            <a:endParaRPr lang="en-US" sz="1710" spc="-34">
              <a:solidFill>
                <a:srgbClr val="145DA0"/>
              </a:solidFill>
              <a:latin typeface="Poppins"/>
              <a:ea typeface="Poppins"/>
              <a:cs typeface="Poppins"/>
              <a:sym typeface="Poppins"/>
            </a:endParaRPr>
          </a:p>
        </p:txBody>
      </p:sp>
      <p:sp>
        <p:nvSpPr>
          <p:cNvPr id="18" name="TextBox 18"/>
          <p:cNvSpPr txBox="1"/>
          <p:nvPr/>
        </p:nvSpPr>
        <p:spPr>
          <a:xfrm>
            <a:off x="7066494" y="4608025"/>
            <a:ext cx="4102217"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Key Predictive Factors</a:t>
            </a:r>
          </a:p>
        </p:txBody>
      </p:sp>
      <p:sp>
        <p:nvSpPr>
          <p:cNvPr id="19" name="TextBox 19"/>
          <p:cNvSpPr txBox="1"/>
          <p:nvPr/>
        </p:nvSpPr>
        <p:spPr>
          <a:xfrm>
            <a:off x="12124168" y="5385450"/>
            <a:ext cx="3579202" cy="2671182"/>
          </a:xfrm>
          <a:prstGeom prst="rect">
            <a:avLst/>
          </a:prstGeom>
        </p:spPr>
        <p:txBody>
          <a:bodyPr lIns="0" tIns="0" rIns="0" bIns="0" rtlCol="0" anchor="t">
            <a:spAutoFit/>
          </a:bodyPr>
          <a:lstStyle/>
          <a:p>
            <a:pPr marL="369268" lvl="1" indent="-184634" algn="l">
              <a:lnSpc>
                <a:spcPts val="2394"/>
              </a:lnSpc>
              <a:buFont typeface="Arial"/>
              <a:buChar char="•"/>
            </a:pPr>
            <a:r>
              <a:rPr lang="en-US" sz="1710" spc="-34">
                <a:solidFill>
                  <a:srgbClr val="145DA0"/>
                </a:solidFill>
                <a:latin typeface="Poppins"/>
                <a:ea typeface="Poppins"/>
                <a:cs typeface="Poppins"/>
                <a:sym typeface="Poppins"/>
              </a:rPr>
              <a:t>Risk-based loan approval process</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Personalized interest rate determination</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Early intervention for high-risk loans</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Clear explanation of decisions to applicants and regulators</a:t>
            </a:r>
          </a:p>
          <a:p>
            <a:pPr algn="l">
              <a:lnSpc>
                <a:spcPts val="2394"/>
              </a:lnSpc>
            </a:pPr>
            <a:endParaRPr lang="en-US" sz="1710" spc="-34">
              <a:solidFill>
                <a:srgbClr val="145DA0"/>
              </a:solidFill>
              <a:latin typeface="Poppins"/>
              <a:ea typeface="Poppins"/>
              <a:cs typeface="Poppins"/>
              <a:sym typeface="Poppins"/>
            </a:endParaRPr>
          </a:p>
        </p:txBody>
      </p:sp>
      <p:sp>
        <p:nvSpPr>
          <p:cNvPr id="20" name="TextBox 20"/>
          <p:cNvSpPr txBox="1"/>
          <p:nvPr/>
        </p:nvSpPr>
        <p:spPr>
          <a:xfrm>
            <a:off x="11500124" y="4608025"/>
            <a:ext cx="482785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Business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656283" y="-2445901"/>
            <a:ext cx="15178802" cy="1517880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007842" y="-1797460"/>
            <a:ext cx="13881919" cy="138819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954991" y="2337294"/>
            <a:ext cx="6033363" cy="795506"/>
          </a:xfrm>
          <a:prstGeom prst="rect">
            <a:avLst/>
          </a:prstGeom>
        </p:spPr>
        <p:txBody>
          <a:bodyPr lIns="0" tIns="0" rIns="0" bIns="0" rtlCol="0" anchor="t">
            <a:spAutoFit/>
          </a:bodyPr>
          <a:lstStyle/>
          <a:p>
            <a:pPr marL="0" lvl="0" indent="0" algn="l">
              <a:lnSpc>
                <a:spcPts val="6553"/>
              </a:lnSpc>
              <a:spcBef>
                <a:spcPct val="0"/>
              </a:spcBef>
            </a:pPr>
            <a:r>
              <a:rPr lang="en-US" sz="4680" b="1">
                <a:solidFill>
                  <a:srgbClr val="FDFDFD"/>
                </a:solidFill>
                <a:latin typeface="Montserrat Bold"/>
                <a:ea typeface="Montserrat Bold"/>
                <a:cs typeface="Montserrat Bold"/>
                <a:sym typeface="Montserrat Bold"/>
              </a:rPr>
              <a:t>Random Forest</a:t>
            </a:r>
          </a:p>
        </p:txBody>
      </p:sp>
      <p:sp>
        <p:nvSpPr>
          <p:cNvPr id="9" name="TextBox 9"/>
          <p:cNvSpPr txBox="1"/>
          <p:nvPr/>
        </p:nvSpPr>
        <p:spPr>
          <a:xfrm>
            <a:off x="10423198" y="693532"/>
            <a:ext cx="6135912" cy="5322730"/>
          </a:xfrm>
          <a:prstGeom prst="rect">
            <a:avLst/>
          </a:prstGeom>
        </p:spPr>
        <p:txBody>
          <a:bodyPr lIns="0" tIns="0" rIns="0" bIns="0" rtlCol="0" anchor="t">
            <a:spAutoFit/>
          </a:bodyPr>
          <a:lstStyle/>
          <a:p>
            <a:pPr algn="l">
              <a:lnSpc>
                <a:spcPts val="4888"/>
              </a:lnSpc>
            </a:pPr>
            <a:r>
              <a:rPr lang="en-US" sz="3491" b="1" spc="-69">
                <a:solidFill>
                  <a:srgbClr val="145DA0"/>
                </a:solidFill>
                <a:latin typeface="Poppins Bold"/>
                <a:ea typeface="Poppins Bold"/>
                <a:cs typeface="Poppins Bold"/>
                <a:sym typeface="Poppins Bold"/>
              </a:rPr>
              <a:t>How It Works?</a:t>
            </a:r>
          </a:p>
          <a:p>
            <a:pPr marL="452516" lvl="1" indent="-226258" algn="l">
              <a:lnSpc>
                <a:spcPts val="2934"/>
              </a:lnSpc>
              <a:buFont typeface="Arial"/>
              <a:buChar char="•"/>
            </a:pPr>
            <a:r>
              <a:rPr lang="en-US" sz="2095" spc="-41">
                <a:solidFill>
                  <a:srgbClr val="145DA0"/>
                </a:solidFill>
                <a:latin typeface="Poppins"/>
                <a:ea typeface="Poppins"/>
                <a:cs typeface="Poppins"/>
                <a:sym typeface="Poppins"/>
              </a:rPr>
              <a:t>Creates Multiple Decision Trees (The "Forest")</a:t>
            </a:r>
          </a:p>
          <a:p>
            <a:pPr marL="452516" lvl="1" indent="-226258" algn="l">
              <a:lnSpc>
                <a:spcPts val="2934"/>
              </a:lnSpc>
              <a:buFont typeface="Arial"/>
              <a:buChar char="•"/>
            </a:pPr>
            <a:r>
              <a:rPr lang="en-US" sz="2095" spc="-41">
                <a:solidFill>
                  <a:srgbClr val="145DA0"/>
                </a:solidFill>
                <a:latin typeface="Poppins"/>
                <a:ea typeface="Poppins"/>
                <a:cs typeface="Poppins"/>
                <a:sym typeface="Poppins"/>
              </a:rPr>
              <a:t>Uses "Bagging" (Bootstrap Aggregating)</a:t>
            </a:r>
          </a:p>
          <a:p>
            <a:pPr marL="452516" lvl="1" indent="-226258" algn="l">
              <a:lnSpc>
                <a:spcPts val="2934"/>
              </a:lnSpc>
              <a:buFont typeface="Arial"/>
              <a:buChar char="•"/>
            </a:pPr>
            <a:r>
              <a:rPr lang="en-US" sz="2095" spc="-41">
                <a:solidFill>
                  <a:srgbClr val="145DA0"/>
                </a:solidFill>
                <a:latin typeface="Poppins"/>
                <a:ea typeface="Poppins"/>
                <a:cs typeface="Poppins"/>
                <a:sym typeface="Poppins"/>
              </a:rPr>
              <a:t> Random Feature Selection</a:t>
            </a:r>
          </a:p>
          <a:p>
            <a:pPr marL="452516" lvl="1" indent="-226258" algn="l">
              <a:lnSpc>
                <a:spcPts val="2934"/>
              </a:lnSpc>
              <a:buFont typeface="Arial"/>
              <a:buChar char="•"/>
            </a:pPr>
            <a:r>
              <a:rPr lang="en-US" sz="2095" spc="-41">
                <a:solidFill>
                  <a:srgbClr val="145DA0"/>
                </a:solidFill>
                <a:latin typeface="Poppins"/>
                <a:ea typeface="Poppins"/>
                <a:cs typeface="Poppins"/>
                <a:sym typeface="Poppins"/>
              </a:rPr>
              <a:t>Voting for the Final Decision</a:t>
            </a:r>
          </a:p>
          <a:p>
            <a:pPr marL="452516" lvl="1" indent="-226258" algn="l">
              <a:lnSpc>
                <a:spcPts val="2934"/>
              </a:lnSpc>
              <a:buFont typeface="Arial"/>
              <a:buChar char="•"/>
            </a:pPr>
            <a:r>
              <a:rPr lang="en-US" sz="2095" spc="-41">
                <a:solidFill>
                  <a:srgbClr val="145DA0"/>
                </a:solidFill>
                <a:latin typeface="Poppins"/>
                <a:ea typeface="Poppins"/>
                <a:cs typeface="Poppins"/>
                <a:sym typeface="Poppins"/>
              </a:rPr>
              <a:t>Example decision path:</a:t>
            </a:r>
          </a:p>
          <a:p>
            <a:pPr algn="l">
              <a:lnSpc>
                <a:spcPts val="2794"/>
              </a:lnSpc>
            </a:pPr>
            <a:r>
              <a:rPr lang="en-US" sz="1995" spc="-39">
                <a:solidFill>
                  <a:srgbClr val="145DA0"/>
                </a:solidFill>
                <a:latin typeface="Poppins"/>
                <a:ea typeface="Poppins"/>
                <a:cs typeface="Poppins"/>
                <a:sym typeface="Poppins"/>
              </a:rPr>
              <a:t>       Tree 1: Checks income → Approve.</a:t>
            </a:r>
          </a:p>
          <a:p>
            <a:pPr algn="l">
              <a:lnSpc>
                <a:spcPts val="2794"/>
              </a:lnSpc>
            </a:pPr>
            <a:r>
              <a:rPr lang="en-US" sz="1995" spc="-39">
                <a:solidFill>
                  <a:srgbClr val="145DA0"/>
                </a:solidFill>
                <a:latin typeface="Poppins"/>
                <a:ea typeface="Poppins"/>
                <a:cs typeface="Poppins"/>
                <a:sym typeface="Poppins"/>
              </a:rPr>
              <a:t>       Tree 2: Checks credit score → Reject.</a:t>
            </a:r>
          </a:p>
          <a:p>
            <a:pPr algn="l">
              <a:lnSpc>
                <a:spcPts val="2794"/>
              </a:lnSpc>
            </a:pPr>
            <a:r>
              <a:rPr lang="en-US" sz="1995" spc="-39">
                <a:solidFill>
                  <a:srgbClr val="145DA0"/>
                </a:solidFill>
                <a:latin typeface="Poppins"/>
                <a:ea typeface="Poppins"/>
                <a:cs typeface="Poppins"/>
                <a:sym typeface="Poppins"/>
              </a:rPr>
              <a:t>       Tree 3: Checks employment history → Approve.</a:t>
            </a:r>
          </a:p>
          <a:p>
            <a:pPr algn="l">
              <a:lnSpc>
                <a:spcPts val="2794"/>
              </a:lnSpc>
            </a:pPr>
            <a:r>
              <a:rPr lang="en-US" sz="1995" spc="-39">
                <a:solidFill>
                  <a:srgbClr val="145DA0"/>
                </a:solidFill>
                <a:latin typeface="Poppins"/>
                <a:ea typeface="Poppins"/>
                <a:cs typeface="Poppins"/>
                <a:sym typeface="Poppins"/>
              </a:rPr>
              <a:t>       Final Decision: Majority says Approve (2 out of 3).</a:t>
            </a:r>
          </a:p>
          <a:p>
            <a:pPr algn="l">
              <a:lnSpc>
                <a:spcPts val="2654"/>
              </a:lnSpc>
            </a:pPr>
            <a:endParaRPr lang="en-US" sz="1995" spc="-39">
              <a:solidFill>
                <a:srgbClr val="145DA0"/>
              </a:solidFill>
              <a:latin typeface="Poppins"/>
              <a:ea typeface="Poppins"/>
              <a:cs typeface="Poppins"/>
              <a:sym typeface="Poppins"/>
            </a:endParaRPr>
          </a:p>
        </p:txBody>
      </p:sp>
      <p:grpSp>
        <p:nvGrpSpPr>
          <p:cNvPr id="10" name="Group 10"/>
          <p:cNvGrpSpPr/>
          <p:nvPr/>
        </p:nvGrpSpPr>
        <p:grpSpPr>
          <a:xfrm>
            <a:off x="9116794" y="788782"/>
            <a:ext cx="712128" cy="712128"/>
            <a:chOff x="0" y="0"/>
            <a:chExt cx="949504" cy="949504"/>
          </a:xfrm>
        </p:grpSpPr>
        <p:sp>
          <p:nvSpPr>
            <p:cNvPr id="11" name="Freeform 11"/>
            <p:cNvSpPr/>
            <p:nvPr/>
          </p:nvSpPr>
          <p:spPr>
            <a:xfrm>
              <a:off x="0" y="0"/>
              <a:ext cx="949504" cy="949504"/>
            </a:xfrm>
            <a:custGeom>
              <a:avLst/>
              <a:gdLst/>
              <a:ahLst/>
              <a:cxnLst/>
              <a:rect l="l" t="t" r="r" b="b"/>
              <a:pathLst>
                <a:path w="949504" h="949504">
                  <a:moveTo>
                    <a:pt x="0" y="0"/>
                  </a:moveTo>
                  <a:lnTo>
                    <a:pt x="949504" y="0"/>
                  </a:lnTo>
                  <a:lnTo>
                    <a:pt x="949504" y="949504"/>
                  </a:lnTo>
                  <a:lnTo>
                    <a:pt x="0" y="94950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2" name="TextBox 12"/>
            <p:cNvSpPr txBox="1"/>
            <p:nvPr/>
          </p:nvSpPr>
          <p:spPr>
            <a:xfrm>
              <a:off x="96705" y="194841"/>
              <a:ext cx="756093" cy="521721"/>
            </a:xfrm>
            <a:prstGeom prst="rect">
              <a:avLst/>
            </a:prstGeom>
          </p:spPr>
          <p:txBody>
            <a:bodyPr lIns="0" tIns="0" rIns="0" bIns="0" rtlCol="0" anchor="t">
              <a:spAutoFit/>
            </a:bodyPr>
            <a:lstStyle/>
            <a:p>
              <a:pPr marL="0" lvl="0" indent="0" algn="ctr">
                <a:lnSpc>
                  <a:spcPts val="3348"/>
                </a:lnSpc>
                <a:spcBef>
                  <a:spcPct val="0"/>
                </a:spcBef>
              </a:pPr>
              <a:r>
                <a:rPr lang="en-US" sz="2392">
                  <a:solidFill>
                    <a:srgbClr val="FDFDFD"/>
                  </a:solidFill>
                  <a:latin typeface="Montserrat"/>
                  <a:ea typeface="Montserrat"/>
                  <a:cs typeface="Montserrat"/>
                  <a:sym typeface="Montserrat"/>
                </a:rPr>
                <a:t>01</a:t>
              </a:r>
            </a:p>
          </p:txBody>
        </p:sp>
      </p:grpSp>
      <p:grpSp>
        <p:nvGrpSpPr>
          <p:cNvPr id="13" name="Group 13"/>
          <p:cNvGrpSpPr/>
          <p:nvPr/>
        </p:nvGrpSpPr>
        <p:grpSpPr>
          <a:xfrm>
            <a:off x="9144000" y="6434294"/>
            <a:ext cx="684922" cy="684922"/>
            <a:chOff x="0" y="0"/>
            <a:chExt cx="913229" cy="913229"/>
          </a:xfrm>
        </p:grpSpPr>
        <p:sp>
          <p:nvSpPr>
            <p:cNvPr id="14" name="Freeform 14"/>
            <p:cNvSpPr/>
            <p:nvPr/>
          </p:nvSpPr>
          <p:spPr>
            <a:xfrm>
              <a:off x="0" y="0"/>
              <a:ext cx="913229" cy="913229"/>
            </a:xfrm>
            <a:custGeom>
              <a:avLst/>
              <a:gdLst/>
              <a:ahLst/>
              <a:cxnLst/>
              <a:rect l="l" t="t" r="r" b="b"/>
              <a:pathLst>
                <a:path w="913229" h="913229">
                  <a:moveTo>
                    <a:pt x="0" y="0"/>
                  </a:moveTo>
                  <a:lnTo>
                    <a:pt x="913229" y="0"/>
                  </a:lnTo>
                  <a:lnTo>
                    <a:pt x="913229" y="913229"/>
                  </a:lnTo>
                  <a:lnTo>
                    <a:pt x="0" y="91322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5" name="TextBox 15"/>
            <p:cNvSpPr txBox="1"/>
            <p:nvPr/>
          </p:nvSpPr>
          <p:spPr>
            <a:xfrm>
              <a:off x="93011" y="176417"/>
              <a:ext cx="727208" cy="512770"/>
            </a:xfrm>
            <a:prstGeom prst="rect">
              <a:avLst/>
            </a:prstGeom>
          </p:spPr>
          <p:txBody>
            <a:bodyPr lIns="0" tIns="0" rIns="0" bIns="0" rtlCol="0" anchor="t">
              <a:spAutoFit/>
            </a:bodyPr>
            <a:lstStyle/>
            <a:p>
              <a:pPr marL="0" lvl="0" indent="0" algn="ctr">
                <a:lnSpc>
                  <a:spcPts val="3220"/>
                </a:lnSpc>
                <a:spcBef>
                  <a:spcPct val="0"/>
                </a:spcBef>
              </a:pPr>
              <a:r>
                <a:rPr lang="en-US" sz="2300">
                  <a:solidFill>
                    <a:srgbClr val="FDFDFD"/>
                  </a:solidFill>
                  <a:latin typeface="Montserrat"/>
                  <a:ea typeface="Montserrat"/>
                  <a:cs typeface="Montserrat"/>
                  <a:sym typeface="Montserrat"/>
                </a:rPr>
                <a:t>02</a:t>
              </a:r>
            </a:p>
          </p:txBody>
        </p:sp>
      </p:grpSp>
      <p:grpSp>
        <p:nvGrpSpPr>
          <p:cNvPr id="16" name="Group 16"/>
          <p:cNvGrpSpPr/>
          <p:nvPr/>
        </p:nvGrpSpPr>
        <p:grpSpPr>
          <a:xfrm>
            <a:off x="7905455" y="2656032"/>
            <a:ext cx="373607" cy="3736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18" name="TextBox 1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19" name="Group 19"/>
          <p:cNvGrpSpPr/>
          <p:nvPr/>
        </p:nvGrpSpPr>
        <p:grpSpPr>
          <a:xfrm>
            <a:off x="8315313" y="4180490"/>
            <a:ext cx="373607" cy="3736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1" name="TextBox 21"/>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2" name="Group 22"/>
          <p:cNvGrpSpPr/>
          <p:nvPr/>
        </p:nvGrpSpPr>
        <p:grpSpPr>
          <a:xfrm>
            <a:off x="7944228" y="7402839"/>
            <a:ext cx="373607" cy="3736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4" name="TextBox 2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5" name="Group 25"/>
          <p:cNvGrpSpPr/>
          <p:nvPr/>
        </p:nvGrpSpPr>
        <p:grpSpPr>
          <a:xfrm>
            <a:off x="8309460" y="5760481"/>
            <a:ext cx="373607" cy="3736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7" name="TextBox 27"/>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8" name="TextBox 28"/>
          <p:cNvSpPr txBox="1"/>
          <p:nvPr/>
        </p:nvSpPr>
        <p:spPr>
          <a:xfrm>
            <a:off x="10448047" y="6339044"/>
            <a:ext cx="6135912" cy="2779555"/>
          </a:xfrm>
          <a:prstGeom prst="rect">
            <a:avLst/>
          </a:prstGeom>
        </p:spPr>
        <p:txBody>
          <a:bodyPr lIns="0" tIns="0" rIns="0" bIns="0" rtlCol="0" anchor="t">
            <a:spAutoFit/>
          </a:bodyPr>
          <a:lstStyle/>
          <a:p>
            <a:pPr algn="l">
              <a:lnSpc>
                <a:spcPts val="4888"/>
              </a:lnSpc>
            </a:pPr>
            <a:r>
              <a:rPr lang="en-US" sz="3491" b="1" spc="-69">
                <a:solidFill>
                  <a:srgbClr val="145DA0"/>
                </a:solidFill>
                <a:latin typeface="Poppins Bold"/>
                <a:ea typeface="Poppins Bold"/>
                <a:cs typeface="Poppins Bold"/>
                <a:sym typeface="Poppins Bold"/>
              </a:rPr>
              <a:t>Key Advantages</a:t>
            </a:r>
          </a:p>
          <a:p>
            <a:pPr marL="452514" lvl="1" indent="-226257" algn="l">
              <a:lnSpc>
                <a:spcPts val="2934"/>
              </a:lnSpc>
              <a:buFont typeface="Arial"/>
              <a:buChar char="•"/>
            </a:pPr>
            <a:r>
              <a:rPr lang="en-US" sz="2095" spc="-41">
                <a:solidFill>
                  <a:srgbClr val="145DA0"/>
                </a:solidFill>
                <a:latin typeface="Poppins"/>
                <a:ea typeface="Poppins"/>
                <a:cs typeface="Poppins"/>
                <a:sym typeface="Poppins"/>
              </a:rPr>
              <a:t>Handles Large Datasets Well</a:t>
            </a:r>
          </a:p>
          <a:p>
            <a:pPr marL="452514" lvl="1" indent="-226257" algn="l">
              <a:lnSpc>
                <a:spcPts val="2934"/>
              </a:lnSpc>
              <a:buFont typeface="Arial"/>
              <a:buChar char="•"/>
            </a:pPr>
            <a:r>
              <a:rPr lang="en-US" sz="2095" spc="-41">
                <a:solidFill>
                  <a:srgbClr val="145DA0"/>
                </a:solidFill>
                <a:latin typeface="Poppins"/>
                <a:ea typeface="Poppins"/>
                <a:cs typeface="Poppins"/>
                <a:sym typeface="Poppins"/>
              </a:rPr>
              <a:t>Reduces Overfitting</a:t>
            </a:r>
          </a:p>
          <a:p>
            <a:pPr marL="452514" lvl="1" indent="-226257" algn="l">
              <a:lnSpc>
                <a:spcPts val="2934"/>
              </a:lnSpc>
              <a:buFont typeface="Arial"/>
              <a:buChar char="•"/>
            </a:pPr>
            <a:r>
              <a:rPr lang="en-US" sz="2095" spc="-41">
                <a:solidFill>
                  <a:srgbClr val="145DA0"/>
                </a:solidFill>
                <a:latin typeface="Poppins"/>
                <a:ea typeface="Poppins"/>
                <a:cs typeface="Poppins"/>
                <a:sym typeface="Poppins"/>
              </a:rPr>
              <a:t>Works with Missing Data</a:t>
            </a:r>
          </a:p>
          <a:p>
            <a:pPr algn="l">
              <a:lnSpc>
                <a:spcPts val="2794"/>
              </a:lnSpc>
            </a:pPr>
            <a:endParaRPr lang="en-US" sz="2095" spc="-41">
              <a:solidFill>
                <a:srgbClr val="145DA0"/>
              </a:solidFill>
              <a:latin typeface="Poppins"/>
              <a:ea typeface="Poppins"/>
              <a:cs typeface="Poppins"/>
              <a:sym typeface="Poppins"/>
            </a:endParaRPr>
          </a:p>
          <a:p>
            <a:pPr algn="l">
              <a:lnSpc>
                <a:spcPts val="2654"/>
              </a:lnSpc>
            </a:pPr>
            <a:endParaRPr lang="en-US" sz="2095" spc="-41">
              <a:solidFill>
                <a:srgbClr val="145DA0"/>
              </a:solidFill>
              <a:latin typeface="Poppins"/>
              <a:ea typeface="Poppins"/>
              <a:cs typeface="Poppins"/>
              <a:sym typeface="Poppins"/>
            </a:endParaRPr>
          </a:p>
          <a:p>
            <a:pPr algn="l">
              <a:lnSpc>
                <a:spcPts val="2654"/>
              </a:lnSpc>
            </a:pPr>
            <a:endParaRPr lang="en-US" sz="2095" spc="-41">
              <a:solidFill>
                <a:srgbClr val="145DA0"/>
              </a:solidFill>
              <a:latin typeface="Poppins"/>
              <a:ea typeface="Poppins"/>
              <a:cs typeface="Poppins"/>
              <a:sym typeface="Poppins"/>
            </a:endParaRPr>
          </a:p>
        </p:txBody>
      </p:sp>
      <p:sp>
        <p:nvSpPr>
          <p:cNvPr id="29" name="TextBox 29"/>
          <p:cNvSpPr txBox="1"/>
          <p:nvPr/>
        </p:nvSpPr>
        <p:spPr>
          <a:xfrm>
            <a:off x="640657" y="4023472"/>
            <a:ext cx="5079241" cy="4527756"/>
          </a:xfrm>
          <a:prstGeom prst="rect">
            <a:avLst/>
          </a:prstGeom>
        </p:spPr>
        <p:txBody>
          <a:bodyPr lIns="0" tIns="0" rIns="0" bIns="0" rtlCol="0" anchor="t">
            <a:spAutoFit/>
          </a:bodyPr>
          <a:lstStyle/>
          <a:p>
            <a:pPr algn="ctr">
              <a:lnSpc>
                <a:spcPts val="4013"/>
              </a:lnSpc>
              <a:spcBef>
                <a:spcPct val="0"/>
              </a:spcBef>
            </a:pPr>
            <a:r>
              <a:rPr lang="en-US" sz="2866">
                <a:solidFill>
                  <a:srgbClr val="FFFFFF"/>
                </a:solidFill>
                <a:latin typeface="Montserrat"/>
                <a:ea typeface="Montserrat"/>
                <a:cs typeface="Montserrat"/>
                <a:sym typeface="Montserrat"/>
              </a:rPr>
              <a:t>A Random Forest is a powerful machine learning algorithm that combines multiple decision trees to make better predictions. It works like a team of experts voting on the best answer instead of relying on just one opinion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47242" y="242294"/>
            <a:ext cx="17793515" cy="9802411"/>
            <a:chOff x="0" y="0"/>
            <a:chExt cx="4982580" cy="2744893"/>
          </a:xfrm>
        </p:grpSpPr>
        <p:sp>
          <p:nvSpPr>
            <p:cNvPr id="3" name="Freeform 3"/>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4" name="TextBox 4"/>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1216430" y="3186942"/>
            <a:ext cx="4796513" cy="3194553"/>
          </a:xfrm>
          <a:custGeom>
            <a:avLst/>
            <a:gdLst/>
            <a:ahLst/>
            <a:cxnLst/>
            <a:rect l="l" t="t" r="r" b="b"/>
            <a:pathLst>
              <a:path w="4796513" h="3194553">
                <a:moveTo>
                  <a:pt x="0" y="0"/>
                </a:moveTo>
                <a:lnTo>
                  <a:pt x="4796513" y="0"/>
                </a:lnTo>
                <a:lnTo>
                  <a:pt x="4796513" y="3194553"/>
                </a:lnTo>
                <a:lnTo>
                  <a:pt x="0" y="3194553"/>
                </a:lnTo>
                <a:lnTo>
                  <a:pt x="0" y="0"/>
                </a:lnTo>
                <a:close/>
              </a:path>
            </a:pathLst>
          </a:custGeom>
          <a:blipFill>
            <a:blip r:embed="rId2"/>
            <a:stretch>
              <a:fillRect/>
            </a:stretch>
          </a:blipFill>
        </p:spPr>
        <p:txBody>
          <a:bodyPr/>
          <a:lstStyle/>
          <a:p>
            <a:endParaRPr lang="en-US"/>
          </a:p>
        </p:txBody>
      </p:sp>
      <p:sp>
        <p:nvSpPr>
          <p:cNvPr id="6" name="Freeform 6"/>
          <p:cNvSpPr/>
          <p:nvPr/>
        </p:nvSpPr>
        <p:spPr>
          <a:xfrm>
            <a:off x="6370131" y="3419053"/>
            <a:ext cx="5646238" cy="2962442"/>
          </a:xfrm>
          <a:custGeom>
            <a:avLst/>
            <a:gdLst/>
            <a:ahLst/>
            <a:cxnLst/>
            <a:rect l="l" t="t" r="r" b="b"/>
            <a:pathLst>
              <a:path w="5646238" h="2962442">
                <a:moveTo>
                  <a:pt x="0" y="0"/>
                </a:moveTo>
                <a:lnTo>
                  <a:pt x="5646238" y="0"/>
                </a:lnTo>
                <a:lnTo>
                  <a:pt x="5646238" y="2962442"/>
                </a:lnTo>
                <a:lnTo>
                  <a:pt x="0" y="2962442"/>
                </a:lnTo>
                <a:lnTo>
                  <a:pt x="0" y="0"/>
                </a:lnTo>
                <a:close/>
              </a:path>
            </a:pathLst>
          </a:custGeom>
          <a:blipFill>
            <a:blip r:embed="rId3"/>
            <a:stretch>
              <a:fillRect/>
            </a:stretch>
          </a:blipFill>
        </p:spPr>
        <p:txBody>
          <a:bodyPr/>
          <a:lstStyle/>
          <a:p>
            <a:endParaRPr lang="en-US"/>
          </a:p>
        </p:txBody>
      </p:sp>
      <p:sp>
        <p:nvSpPr>
          <p:cNvPr id="7" name="Freeform 7"/>
          <p:cNvSpPr/>
          <p:nvPr/>
        </p:nvSpPr>
        <p:spPr>
          <a:xfrm>
            <a:off x="13503387" y="3371617"/>
            <a:ext cx="3188194" cy="3098470"/>
          </a:xfrm>
          <a:custGeom>
            <a:avLst/>
            <a:gdLst/>
            <a:ahLst/>
            <a:cxnLst/>
            <a:rect l="l" t="t" r="r" b="b"/>
            <a:pathLst>
              <a:path w="3188194" h="3098470">
                <a:moveTo>
                  <a:pt x="0" y="0"/>
                </a:moveTo>
                <a:lnTo>
                  <a:pt x="3188193" y="0"/>
                </a:lnTo>
                <a:lnTo>
                  <a:pt x="3188193" y="3098469"/>
                </a:lnTo>
                <a:lnTo>
                  <a:pt x="0" y="3098469"/>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9" name="TextBox 9"/>
          <p:cNvSpPr txBox="1"/>
          <p:nvPr/>
        </p:nvSpPr>
        <p:spPr>
          <a:xfrm>
            <a:off x="1869191" y="7119269"/>
            <a:ext cx="349099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Confusion Matrix</a:t>
            </a:r>
          </a:p>
        </p:txBody>
      </p:sp>
      <p:sp>
        <p:nvSpPr>
          <p:cNvPr id="10" name="TextBox 10"/>
          <p:cNvSpPr txBox="1"/>
          <p:nvPr/>
        </p:nvSpPr>
        <p:spPr>
          <a:xfrm>
            <a:off x="6657393" y="6937553"/>
            <a:ext cx="482785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Feature Importance</a:t>
            </a:r>
          </a:p>
        </p:txBody>
      </p:sp>
      <p:sp>
        <p:nvSpPr>
          <p:cNvPr id="11" name="TextBox 11"/>
          <p:cNvSpPr txBox="1"/>
          <p:nvPr/>
        </p:nvSpPr>
        <p:spPr>
          <a:xfrm>
            <a:off x="12780644" y="6755836"/>
            <a:ext cx="482785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Random Forest Visualization</a:t>
            </a:r>
          </a:p>
        </p:txBody>
      </p:sp>
      <p:sp>
        <p:nvSpPr>
          <p:cNvPr id="12" name="TextBox 12"/>
          <p:cNvSpPr txBox="1"/>
          <p:nvPr/>
        </p:nvSpPr>
        <p:spPr>
          <a:xfrm>
            <a:off x="1662930" y="7765615"/>
            <a:ext cx="3903514" cy="799169"/>
          </a:xfrm>
          <a:prstGeom prst="rect">
            <a:avLst/>
          </a:prstGeom>
        </p:spPr>
        <p:txBody>
          <a:bodyPr lIns="0" tIns="0" rIns="0" bIns="0" rtlCol="0" anchor="t">
            <a:spAutoFit/>
          </a:bodyPr>
          <a:lstStyle/>
          <a:p>
            <a:pPr algn="ctr">
              <a:lnSpc>
                <a:spcPts val="2151"/>
              </a:lnSpc>
              <a:spcBef>
                <a:spcPct val="0"/>
              </a:spcBef>
            </a:pPr>
            <a:r>
              <a:rPr lang="en-US" sz="1536">
                <a:solidFill>
                  <a:srgbClr val="000000"/>
                </a:solidFill>
                <a:latin typeface="Montserrat"/>
                <a:ea typeface="Montserrat"/>
                <a:cs typeface="Montserrat"/>
                <a:sym typeface="Montserrat"/>
              </a:rPr>
              <a:t>This evaluates your model's performance by showing how many predictions were correct vs. incorrect.</a:t>
            </a:r>
          </a:p>
        </p:txBody>
      </p:sp>
      <p:sp>
        <p:nvSpPr>
          <p:cNvPr id="13" name="TextBox 13"/>
          <p:cNvSpPr txBox="1"/>
          <p:nvPr/>
        </p:nvSpPr>
        <p:spPr>
          <a:xfrm>
            <a:off x="7368806" y="7765615"/>
            <a:ext cx="3405024" cy="799169"/>
          </a:xfrm>
          <a:prstGeom prst="rect">
            <a:avLst/>
          </a:prstGeom>
        </p:spPr>
        <p:txBody>
          <a:bodyPr lIns="0" tIns="0" rIns="0" bIns="0" rtlCol="0" anchor="t">
            <a:spAutoFit/>
          </a:bodyPr>
          <a:lstStyle/>
          <a:p>
            <a:pPr algn="ctr">
              <a:lnSpc>
                <a:spcPts val="2151"/>
              </a:lnSpc>
              <a:spcBef>
                <a:spcPct val="0"/>
              </a:spcBef>
            </a:pPr>
            <a:r>
              <a:rPr lang="en-US" sz="1536">
                <a:solidFill>
                  <a:srgbClr val="000000"/>
                </a:solidFill>
                <a:latin typeface="Montserrat"/>
                <a:ea typeface="Montserrat"/>
                <a:cs typeface="Montserrat"/>
                <a:sym typeface="Montserrat"/>
              </a:rPr>
              <a:t>This shows which variables have the greatest impact on the decision-making process.</a:t>
            </a:r>
          </a:p>
        </p:txBody>
      </p:sp>
      <p:sp>
        <p:nvSpPr>
          <p:cNvPr id="14" name="TextBox 14"/>
          <p:cNvSpPr txBox="1"/>
          <p:nvPr/>
        </p:nvSpPr>
        <p:spPr>
          <a:xfrm>
            <a:off x="13503387" y="7520802"/>
            <a:ext cx="3382365" cy="1332569"/>
          </a:xfrm>
          <a:prstGeom prst="rect">
            <a:avLst/>
          </a:prstGeom>
        </p:spPr>
        <p:txBody>
          <a:bodyPr lIns="0" tIns="0" rIns="0" bIns="0" rtlCol="0" anchor="t">
            <a:spAutoFit/>
          </a:bodyPr>
          <a:lstStyle/>
          <a:p>
            <a:pPr algn="ctr">
              <a:lnSpc>
                <a:spcPts val="2151"/>
              </a:lnSpc>
              <a:spcBef>
                <a:spcPct val="0"/>
              </a:spcBef>
            </a:pPr>
            <a:r>
              <a:rPr lang="en-US" sz="1536">
                <a:solidFill>
                  <a:srgbClr val="000000"/>
                </a:solidFill>
                <a:latin typeface="Montserrat"/>
                <a:ea typeface="Montserrat"/>
                <a:cs typeface="Montserrat"/>
                <a:sym typeface="Montserrat"/>
              </a:rPr>
              <a:t>This is the actual tree structure showing how decisions are made. It illustrates the step-by-step rules the model uses to classify loans as default or non-default.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47242" y="242294"/>
            <a:ext cx="17793515" cy="9802411"/>
            <a:chOff x="0" y="0"/>
            <a:chExt cx="4982580" cy="2744893"/>
          </a:xfrm>
        </p:grpSpPr>
        <p:sp>
          <p:nvSpPr>
            <p:cNvPr id="3" name="Freeform 3"/>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4" name="TextBox 4"/>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2297323" y="8420693"/>
            <a:ext cx="4154377" cy="582587"/>
          </a:xfrm>
          <a:custGeom>
            <a:avLst/>
            <a:gdLst/>
            <a:ahLst/>
            <a:cxnLst/>
            <a:rect l="l" t="t" r="r" b="b"/>
            <a:pathLst>
              <a:path w="4154377" h="582587">
                <a:moveTo>
                  <a:pt x="0" y="0"/>
                </a:moveTo>
                <a:lnTo>
                  <a:pt x="4154377" y="0"/>
                </a:lnTo>
                <a:lnTo>
                  <a:pt x="4154377" y="582587"/>
                </a:lnTo>
                <a:lnTo>
                  <a:pt x="0" y="582587"/>
                </a:lnTo>
                <a:lnTo>
                  <a:pt x="0" y="0"/>
                </a:lnTo>
                <a:close/>
              </a:path>
            </a:pathLst>
          </a:custGeom>
          <a:blipFill>
            <a:blip r:embed="rId2"/>
            <a:stretch>
              <a:fillRect t="-40835"/>
            </a:stretch>
          </a:blipFill>
        </p:spPr>
        <p:txBody>
          <a:bodyPr/>
          <a:lstStyle/>
          <a:p>
            <a:endParaRPr lang="en-US"/>
          </a:p>
        </p:txBody>
      </p:sp>
      <p:sp>
        <p:nvSpPr>
          <p:cNvPr id="6" name="AutoShape 6"/>
          <p:cNvSpPr/>
          <p:nvPr/>
        </p:nvSpPr>
        <p:spPr>
          <a:xfrm>
            <a:off x="2297323" y="5227111"/>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7" name="Freeform 7"/>
          <p:cNvSpPr/>
          <p:nvPr/>
        </p:nvSpPr>
        <p:spPr>
          <a:xfrm>
            <a:off x="7067092" y="8420693"/>
            <a:ext cx="4154377" cy="582587"/>
          </a:xfrm>
          <a:custGeom>
            <a:avLst/>
            <a:gdLst/>
            <a:ahLst/>
            <a:cxnLst/>
            <a:rect l="l" t="t" r="r" b="b"/>
            <a:pathLst>
              <a:path w="4154377" h="582587">
                <a:moveTo>
                  <a:pt x="0" y="0"/>
                </a:moveTo>
                <a:lnTo>
                  <a:pt x="4154377" y="0"/>
                </a:lnTo>
                <a:lnTo>
                  <a:pt x="4154377" y="582587"/>
                </a:lnTo>
                <a:lnTo>
                  <a:pt x="0" y="582587"/>
                </a:lnTo>
                <a:lnTo>
                  <a:pt x="0" y="0"/>
                </a:lnTo>
                <a:close/>
              </a:path>
            </a:pathLst>
          </a:custGeom>
          <a:blipFill>
            <a:blip r:embed="rId2"/>
            <a:stretch>
              <a:fillRect t="-40835"/>
            </a:stretch>
          </a:blipFill>
        </p:spPr>
        <p:txBody>
          <a:bodyPr/>
          <a:lstStyle/>
          <a:p>
            <a:endParaRPr lang="en-US"/>
          </a:p>
        </p:txBody>
      </p:sp>
      <p:sp>
        <p:nvSpPr>
          <p:cNvPr id="8" name="AutoShape 8"/>
          <p:cNvSpPr/>
          <p:nvPr/>
        </p:nvSpPr>
        <p:spPr>
          <a:xfrm>
            <a:off x="7066494" y="5227111"/>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9" name="Freeform 9"/>
          <p:cNvSpPr/>
          <p:nvPr/>
        </p:nvSpPr>
        <p:spPr>
          <a:xfrm>
            <a:off x="11836861" y="8420693"/>
            <a:ext cx="4154377" cy="582587"/>
          </a:xfrm>
          <a:custGeom>
            <a:avLst/>
            <a:gdLst/>
            <a:ahLst/>
            <a:cxnLst/>
            <a:rect l="l" t="t" r="r" b="b"/>
            <a:pathLst>
              <a:path w="4154377" h="582587">
                <a:moveTo>
                  <a:pt x="0" y="0"/>
                </a:moveTo>
                <a:lnTo>
                  <a:pt x="4154377" y="0"/>
                </a:lnTo>
                <a:lnTo>
                  <a:pt x="4154377" y="582587"/>
                </a:lnTo>
                <a:lnTo>
                  <a:pt x="0" y="582587"/>
                </a:lnTo>
                <a:lnTo>
                  <a:pt x="0" y="0"/>
                </a:lnTo>
                <a:close/>
              </a:path>
            </a:pathLst>
          </a:custGeom>
          <a:blipFill>
            <a:blip r:embed="rId2"/>
            <a:stretch>
              <a:fillRect t="-40835"/>
            </a:stretch>
          </a:blipFill>
        </p:spPr>
        <p:txBody>
          <a:bodyPr/>
          <a:lstStyle/>
          <a:p>
            <a:endParaRPr lang="en-US"/>
          </a:p>
        </p:txBody>
      </p:sp>
      <p:sp>
        <p:nvSpPr>
          <p:cNvPr id="10" name="AutoShape 10"/>
          <p:cNvSpPr/>
          <p:nvPr/>
        </p:nvSpPr>
        <p:spPr>
          <a:xfrm>
            <a:off x="11836861" y="5227111"/>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11" name="Freeform 11"/>
          <p:cNvSpPr/>
          <p:nvPr/>
        </p:nvSpPr>
        <p:spPr>
          <a:xfrm>
            <a:off x="3205105" y="2886075"/>
            <a:ext cx="1357052" cy="1598125"/>
          </a:xfrm>
          <a:custGeom>
            <a:avLst/>
            <a:gdLst/>
            <a:ahLst/>
            <a:cxnLst/>
            <a:rect l="l" t="t" r="r" b="b"/>
            <a:pathLst>
              <a:path w="1357052" h="1598125">
                <a:moveTo>
                  <a:pt x="0" y="0"/>
                </a:moveTo>
                <a:lnTo>
                  <a:pt x="1357052" y="0"/>
                </a:lnTo>
                <a:lnTo>
                  <a:pt x="1357052" y="1598125"/>
                </a:lnTo>
                <a:lnTo>
                  <a:pt x="0" y="15981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2" name="Freeform 12"/>
          <p:cNvSpPr/>
          <p:nvPr/>
        </p:nvSpPr>
        <p:spPr>
          <a:xfrm>
            <a:off x="7668677" y="2976233"/>
            <a:ext cx="1849201" cy="1331425"/>
          </a:xfrm>
          <a:custGeom>
            <a:avLst/>
            <a:gdLst/>
            <a:ahLst/>
            <a:cxnLst/>
            <a:rect l="l" t="t" r="r" b="b"/>
            <a:pathLst>
              <a:path w="1849201" h="1331425">
                <a:moveTo>
                  <a:pt x="0" y="0"/>
                </a:moveTo>
                <a:lnTo>
                  <a:pt x="1849201" y="0"/>
                </a:lnTo>
                <a:lnTo>
                  <a:pt x="1849201" y="1331425"/>
                </a:lnTo>
                <a:lnTo>
                  <a:pt x="0" y="13314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a:off x="12987477" y="2695614"/>
            <a:ext cx="1852584" cy="1788586"/>
          </a:xfrm>
          <a:custGeom>
            <a:avLst/>
            <a:gdLst/>
            <a:ahLst/>
            <a:cxnLst/>
            <a:rect l="l" t="t" r="r" b="b"/>
            <a:pathLst>
              <a:path w="1852584" h="1788586">
                <a:moveTo>
                  <a:pt x="0" y="0"/>
                </a:moveTo>
                <a:lnTo>
                  <a:pt x="1852584" y="0"/>
                </a:lnTo>
                <a:lnTo>
                  <a:pt x="1852584" y="1788586"/>
                </a:lnTo>
                <a:lnTo>
                  <a:pt x="0" y="17885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4" name="TextBox 14"/>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15" name="TextBox 15"/>
          <p:cNvSpPr txBox="1"/>
          <p:nvPr/>
        </p:nvSpPr>
        <p:spPr>
          <a:xfrm>
            <a:off x="2584630" y="5385450"/>
            <a:ext cx="3579202" cy="899532"/>
          </a:xfrm>
          <a:prstGeom prst="rect">
            <a:avLst/>
          </a:prstGeom>
        </p:spPr>
        <p:txBody>
          <a:bodyPr lIns="0" tIns="0" rIns="0" bIns="0" rtlCol="0" anchor="t">
            <a:spAutoFit/>
          </a:bodyPr>
          <a:lstStyle/>
          <a:p>
            <a:pPr marL="369268" lvl="1" indent="-184634" algn="l">
              <a:lnSpc>
                <a:spcPts val="2394"/>
              </a:lnSpc>
              <a:buFont typeface="Arial"/>
              <a:buChar char="•"/>
            </a:pPr>
            <a:r>
              <a:rPr lang="en-US" sz="1710" spc="-34">
                <a:solidFill>
                  <a:srgbClr val="145DA0"/>
                </a:solidFill>
                <a:latin typeface="Poppins"/>
                <a:ea typeface="Poppins"/>
                <a:cs typeface="Poppins"/>
                <a:sym typeface="Poppins"/>
              </a:rPr>
              <a:t>Accuracy: 87%</a:t>
            </a:r>
          </a:p>
          <a:p>
            <a:pPr algn="l">
              <a:lnSpc>
                <a:spcPts val="2394"/>
              </a:lnSpc>
            </a:pPr>
            <a:endParaRPr lang="en-US" sz="1710" spc="-34">
              <a:solidFill>
                <a:srgbClr val="145DA0"/>
              </a:solidFill>
              <a:latin typeface="Poppins"/>
              <a:ea typeface="Poppins"/>
              <a:cs typeface="Poppins"/>
              <a:sym typeface="Poppins"/>
            </a:endParaRPr>
          </a:p>
          <a:p>
            <a:pPr algn="ctr">
              <a:lnSpc>
                <a:spcPts val="2394"/>
              </a:lnSpc>
            </a:pPr>
            <a:endParaRPr lang="en-US" sz="1710" spc="-34">
              <a:solidFill>
                <a:srgbClr val="145DA0"/>
              </a:solidFill>
              <a:latin typeface="Poppins"/>
              <a:ea typeface="Poppins"/>
              <a:cs typeface="Poppins"/>
              <a:sym typeface="Poppins"/>
            </a:endParaRPr>
          </a:p>
        </p:txBody>
      </p:sp>
      <p:sp>
        <p:nvSpPr>
          <p:cNvPr id="16" name="TextBox 16"/>
          <p:cNvSpPr txBox="1"/>
          <p:nvPr/>
        </p:nvSpPr>
        <p:spPr>
          <a:xfrm>
            <a:off x="2584630" y="4608025"/>
            <a:ext cx="349099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Model Performance</a:t>
            </a:r>
          </a:p>
        </p:txBody>
      </p:sp>
      <p:sp>
        <p:nvSpPr>
          <p:cNvPr id="17" name="TextBox 17"/>
          <p:cNvSpPr txBox="1"/>
          <p:nvPr/>
        </p:nvSpPr>
        <p:spPr>
          <a:xfrm>
            <a:off x="7363326" y="5454236"/>
            <a:ext cx="3579202" cy="2671182"/>
          </a:xfrm>
          <a:prstGeom prst="rect">
            <a:avLst/>
          </a:prstGeom>
        </p:spPr>
        <p:txBody>
          <a:bodyPr lIns="0" tIns="0" rIns="0" bIns="0" rtlCol="0" anchor="t">
            <a:spAutoFit/>
          </a:bodyPr>
          <a:lstStyle/>
          <a:p>
            <a:pPr marL="369268" lvl="1" indent="-184634" algn="l">
              <a:lnSpc>
                <a:spcPts val="2394"/>
              </a:lnSpc>
              <a:buFont typeface="Arial"/>
              <a:buChar char="•"/>
            </a:pPr>
            <a:r>
              <a:rPr lang="en-US" sz="1710" spc="-34">
                <a:solidFill>
                  <a:srgbClr val="145DA0"/>
                </a:solidFill>
                <a:latin typeface="Poppins"/>
                <a:ea typeface="Poppins"/>
                <a:cs typeface="Poppins"/>
                <a:sym typeface="Poppins"/>
              </a:rPr>
              <a:t>Loan_Default (51% importance)</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Loan Percent Income (15% importance)</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Loan Interest Rate  (14% importance)</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Income (8% importance)</a:t>
            </a:r>
          </a:p>
          <a:p>
            <a:pPr algn="l">
              <a:lnSpc>
                <a:spcPts val="2394"/>
              </a:lnSpc>
            </a:pPr>
            <a:endParaRPr lang="en-US" sz="1710" spc="-34">
              <a:solidFill>
                <a:srgbClr val="145DA0"/>
              </a:solidFill>
              <a:latin typeface="Poppins"/>
              <a:ea typeface="Poppins"/>
              <a:cs typeface="Poppins"/>
              <a:sym typeface="Poppins"/>
            </a:endParaRPr>
          </a:p>
          <a:p>
            <a:pPr algn="l">
              <a:lnSpc>
                <a:spcPts val="2394"/>
              </a:lnSpc>
            </a:pPr>
            <a:endParaRPr lang="en-US" sz="1710" spc="-34">
              <a:solidFill>
                <a:srgbClr val="145DA0"/>
              </a:solidFill>
              <a:latin typeface="Poppins"/>
              <a:ea typeface="Poppins"/>
              <a:cs typeface="Poppins"/>
              <a:sym typeface="Poppins"/>
            </a:endParaRPr>
          </a:p>
        </p:txBody>
      </p:sp>
      <p:sp>
        <p:nvSpPr>
          <p:cNvPr id="18" name="TextBox 18"/>
          <p:cNvSpPr txBox="1"/>
          <p:nvPr/>
        </p:nvSpPr>
        <p:spPr>
          <a:xfrm>
            <a:off x="7066494" y="4608025"/>
            <a:ext cx="4102217"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Key Predictive Factors</a:t>
            </a:r>
          </a:p>
        </p:txBody>
      </p:sp>
      <p:sp>
        <p:nvSpPr>
          <p:cNvPr id="19" name="TextBox 19"/>
          <p:cNvSpPr txBox="1"/>
          <p:nvPr/>
        </p:nvSpPr>
        <p:spPr>
          <a:xfrm>
            <a:off x="12124168" y="5385450"/>
            <a:ext cx="3579202" cy="1785357"/>
          </a:xfrm>
          <a:prstGeom prst="rect">
            <a:avLst/>
          </a:prstGeom>
        </p:spPr>
        <p:txBody>
          <a:bodyPr lIns="0" tIns="0" rIns="0" bIns="0" rtlCol="0" anchor="t">
            <a:spAutoFit/>
          </a:bodyPr>
          <a:lstStyle/>
          <a:p>
            <a:pPr marL="369268" lvl="1" indent="-184634" algn="l">
              <a:lnSpc>
                <a:spcPts val="2394"/>
              </a:lnSpc>
              <a:buFont typeface="Arial"/>
              <a:buChar char="•"/>
            </a:pPr>
            <a:r>
              <a:rPr lang="en-US" sz="1710" spc="-34">
                <a:solidFill>
                  <a:srgbClr val="145DA0"/>
                </a:solidFill>
                <a:latin typeface="Poppins"/>
                <a:ea typeface="Poppins"/>
                <a:cs typeface="Poppins"/>
                <a:sym typeface="Poppins"/>
              </a:rPr>
              <a:t>Loan Approval Automation</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Dynamic Credit Risk Pricing</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Early Warning System for Defaults</a:t>
            </a:r>
          </a:p>
          <a:p>
            <a:pPr marL="369268" lvl="1" indent="-184634" algn="l">
              <a:lnSpc>
                <a:spcPts val="2394"/>
              </a:lnSpc>
              <a:buFont typeface="Arial"/>
              <a:buChar char="•"/>
            </a:pPr>
            <a:r>
              <a:rPr lang="en-US" sz="1710" spc="-34">
                <a:solidFill>
                  <a:srgbClr val="145DA0"/>
                </a:solidFill>
                <a:latin typeface="Poppins"/>
                <a:ea typeface="Poppins"/>
                <a:cs typeface="Poppins"/>
                <a:sym typeface="Poppins"/>
              </a:rPr>
              <a:t>Portfolio Risk Management</a:t>
            </a:r>
          </a:p>
          <a:p>
            <a:pPr algn="l">
              <a:lnSpc>
                <a:spcPts val="2394"/>
              </a:lnSpc>
            </a:pPr>
            <a:endParaRPr lang="en-US" sz="1710" spc="-34">
              <a:solidFill>
                <a:srgbClr val="145DA0"/>
              </a:solidFill>
              <a:latin typeface="Poppins"/>
              <a:ea typeface="Poppins"/>
              <a:cs typeface="Poppins"/>
              <a:sym typeface="Poppins"/>
            </a:endParaRPr>
          </a:p>
        </p:txBody>
      </p:sp>
      <p:sp>
        <p:nvSpPr>
          <p:cNvPr id="20" name="TextBox 20"/>
          <p:cNvSpPr txBox="1"/>
          <p:nvPr/>
        </p:nvSpPr>
        <p:spPr>
          <a:xfrm>
            <a:off x="11500124" y="4608025"/>
            <a:ext cx="482785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Business Applications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656283" y="-2445901"/>
            <a:ext cx="15178802" cy="1517880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007842" y="-1797460"/>
            <a:ext cx="13881919" cy="138819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954991" y="2337294"/>
            <a:ext cx="6033363" cy="795506"/>
          </a:xfrm>
          <a:prstGeom prst="rect">
            <a:avLst/>
          </a:prstGeom>
        </p:spPr>
        <p:txBody>
          <a:bodyPr lIns="0" tIns="0" rIns="0" bIns="0" rtlCol="0" anchor="t">
            <a:spAutoFit/>
          </a:bodyPr>
          <a:lstStyle/>
          <a:p>
            <a:pPr marL="0" lvl="0" indent="0" algn="l">
              <a:lnSpc>
                <a:spcPts val="6553"/>
              </a:lnSpc>
              <a:spcBef>
                <a:spcPct val="0"/>
              </a:spcBef>
            </a:pPr>
            <a:r>
              <a:rPr lang="en-US" sz="4680" b="1">
                <a:solidFill>
                  <a:srgbClr val="FDFDFD"/>
                </a:solidFill>
                <a:latin typeface="Montserrat Bold"/>
                <a:ea typeface="Montserrat Bold"/>
                <a:cs typeface="Montserrat Bold"/>
                <a:sym typeface="Montserrat Bold"/>
              </a:rPr>
              <a:t>Naive Bayes</a:t>
            </a:r>
          </a:p>
        </p:txBody>
      </p:sp>
      <p:sp>
        <p:nvSpPr>
          <p:cNvPr id="9" name="TextBox 9"/>
          <p:cNvSpPr txBox="1"/>
          <p:nvPr/>
        </p:nvSpPr>
        <p:spPr>
          <a:xfrm>
            <a:off x="10423198" y="693532"/>
            <a:ext cx="6135912" cy="4151155"/>
          </a:xfrm>
          <a:prstGeom prst="rect">
            <a:avLst/>
          </a:prstGeom>
        </p:spPr>
        <p:txBody>
          <a:bodyPr lIns="0" tIns="0" rIns="0" bIns="0" rtlCol="0" anchor="t">
            <a:spAutoFit/>
          </a:bodyPr>
          <a:lstStyle/>
          <a:p>
            <a:pPr algn="l">
              <a:lnSpc>
                <a:spcPts val="4888"/>
              </a:lnSpc>
            </a:pPr>
            <a:r>
              <a:rPr lang="en-US" sz="3491" b="1" spc="-69">
                <a:solidFill>
                  <a:srgbClr val="145DA0"/>
                </a:solidFill>
                <a:latin typeface="Poppins Bold"/>
                <a:ea typeface="Poppins Bold"/>
                <a:cs typeface="Poppins Bold"/>
                <a:sym typeface="Poppins Bold"/>
              </a:rPr>
              <a:t>How It Works?</a:t>
            </a:r>
          </a:p>
          <a:p>
            <a:pPr marL="430926" lvl="1" indent="-215463" algn="l">
              <a:lnSpc>
                <a:spcPts val="2794"/>
              </a:lnSpc>
              <a:buFont typeface="Arial"/>
              <a:buChar char="•"/>
            </a:pPr>
            <a:r>
              <a:rPr lang="en-US" sz="1995" spc="-39">
                <a:solidFill>
                  <a:srgbClr val="145DA0"/>
                </a:solidFill>
                <a:latin typeface="Poppins"/>
                <a:ea typeface="Poppins"/>
                <a:cs typeface="Poppins"/>
                <a:sym typeface="Poppins"/>
              </a:rPr>
              <a:t>Training:</a:t>
            </a:r>
          </a:p>
          <a:p>
            <a:pPr marL="430926" lvl="1" indent="-215463" algn="l">
              <a:lnSpc>
                <a:spcPts val="2794"/>
              </a:lnSpc>
              <a:buFont typeface="Arial"/>
              <a:buChar char="•"/>
            </a:pPr>
            <a:r>
              <a:rPr lang="en-US" sz="1995" spc="-39">
                <a:solidFill>
                  <a:srgbClr val="145DA0"/>
                </a:solidFill>
                <a:latin typeface="Poppins"/>
                <a:ea typeface="Poppins"/>
                <a:cs typeface="Poppins"/>
                <a:sym typeface="Poppins"/>
              </a:rPr>
              <a:t>Learns from historical data by computing the prior probability of each outcome and the likelihood of feature values.</a:t>
            </a:r>
          </a:p>
          <a:p>
            <a:pPr marL="430926" lvl="1" indent="-215463" algn="l">
              <a:lnSpc>
                <a:spcPts val="2794"/>
              </a:lnSpc>
              <a:buFont typeface="Arial"/>
              <a:buChar char="•"/>
            </a:pPr>
            <a:r>
              <a:rPr lang="en-US" sz="1995" spc="-39">
                <a:solidFill>
                  <a:srgbClr val="145DA0"/>
                </a:solidFill>
                <a:latin typeface="Poppins"/>
                <a:ea typeface="Poppins"/>
                <a:cs typeface="Poppins"/>
                <a:sym typeface="Poppins"/>
              </a:rPr>
              <a:t>Prediction:</a:t>
            </a:r>
          </a:p>
          <a:p>
            <a:pPr marL="430926" lvl="1" indent="-215463" algn="l">
              <a:lnSpc>
                <a:spcPts val="2794"/>
              </a:lnSpc>
              <a:buFont typeface="Arial"/>
              <a:buChar char="•"/>
            </a:pPr>
            <a:r>
              <a:rPr lang="en-US" sz="1995" spc="-39">
                <a:solidFill>
                  <a:srgbClr val="145DA0"/>
                </a:solidFill>
                <a:latin typeface="Poppins"/>
                <a:ea typeface="Poppins"/>
                <a:cs typeface="Poppins"/>
                <a:sym typeface="Poppins"/>
              </a:rPr>
              <a:t>For a new application, it calculates the posterior probability for each outcome and selects the one with the highest probability.</a:t>
            </a:r>
          </a:p>
          <a:p>
            <a:pPr algn="l">
              <a:lnSpc>
                <a:spcPts val="2794"/>
              </a:lnSpc>
            </a:pPr>
            <a:endParaRPr lang="en-US" sz="1995" spc="-39">
              <a:solidFill>
                <a:srgbClr val="145DA0"/>
              </a:solidFill>
              <a:latin typeface="Poppins"/>
              <a:ea typeface="Poppins"/>
              <a:cs typeface="Poppins"/>
              <a:sym typeface="Poppins"/>
            </a:endParaRPr>
          </a:p>
          <a:p>
            <a:pPr algn="l">
              <a:lnSpc>
                <a:spcPts val="2654"/>
              </a:lnSpc>
            </a:pPr>
            <a:endParaRPr lang="en-US" sz="1995" spc="-39">
              <a:solidFill>
                <a:srgbClr val="145DA0"/>
              </a:solidFill>
              <a:latin typeface="Poppins"/>
              <a:ea typeface="Poppins"/>
              <a:cs typeface="Poppins"/>
              <a:sym typeface="Poppins"/>
            </a:endParaRPr>
          </a:p>
        </p:txBody>
      </p:sp>
      <p:grpSp>
        <p:nvGrpSpPr>
          <p:cNvPr id="10" name="Group 10"/>
          <p:cNvGrpSpPr/>
          <p:nvPr/>
        </p:nvGrpSpPr>
        <p:grpSpPr>
          <a:xfrm>
            <a:off x="9116794" y="788782"/>
            <a:ext cx="712128" cy="712128"/>
            <a:chOff x="0" y="0"/>
            <a:chExt cx="949504" cy="949504"/>
          </a:xfrm>
        </p:grpSpPr>
        <p:sp>
          <p:nvSpPr>
            <p:cNvPr id="11" name="Freeform 11"/>
            <p:cNvSpPr/>
            <p:nvPr/>
          </p:nvSpPr>
          <p:spPr>
            <a:xfrm>
              <a:off x="0" y="0"/>
              <a:ext cx="949504" cy="949504"/>
            </a:xfrm>
            <a:custGeom>
              <a:avLst/>
              <a:gdLst/>
              <a:ahLst/>
              <a:cxnLst/>
              <a:rect l="l" t="t" r="r" b="b"/>
              <a:pathLst>
                <a:path w="949504" h="949504">
                  <a:moveTo>
                    <a:pt x="0" y="0"/>
                  </a:moveTo>
                  <a:lnTo>
                    <a:pt x="949504" y="0"/>
                  </a:lnTo>
                  <a:lnTo>
                    <a:pt x="949504" y="949504"/>
                  </a:lnTo>
                  <a:lnTo>
                    <a:pt x="0" y="94950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2" name="TextBox 12"/>
            <p:cNvSpPr txBox="1"/>
            <p:nvPr/>
          </p:nvSpPr>
          <p:spPr>
            <a:xfrm>
              <a:off x="96705" y="194841"/>
              <a:ext cx="756093" cy="521721"/>
            </a:xfrm>
            <a:prstGeom prst="rect">
              <a:avLst/>
            </a:prstGeom>
          </p:spPr>
          <p:txBody>
            <a:bodyPr lIns="0" tIns="0" rIns="0" bIns="0" rtlCol="0" anchor="t">
              <a:spAutoFit/>
            </a:bodyPr>
            <a:lstStyle/>
            <a:p>
              <a:pPr marL="0" lvl="0" indent="0" algn="ctr">
                <a:lnSpc>
                  <a:spcPts val="3348"/>
                </a:lnSpc>
                <a:spcBef>
                  <a:spcPct val="0"/>
                </a:spcBef>
              </a:pPr>
              <a:r>
                <a:rPr lang="en-US" sz="2392">
                  <a:solidFill>
                    <a:srgbClr val="FDFDFD"/>
                  </a:solidFill>
                  <a:latin typeface="Montserrat"/>
                  <a:ea typeface="Montserrat"/>
                  <a:cs typeface="Montserrat"/>
                  <a:sym typeface="Montserrat"/>
                </a:rPr>
                <a:t>01</a:t>
              </a:r>
            </a:p>
          </p:txBody>
        </p:sp>
      </p:grpSp>
      <p:grpSp>
        <p:nvGrpSpPr>
          <p:cNvPr id="13" name="Group 13"/>
          <p:cNvGrpSpPr/>
          <p:nvPr/>
        </p:nvGrpSpPr>
        <p:grpSpPr>
          <a:xfrm>
            <a:off x="9144000" y="5947284"/>
            <a:ext cx="684922" cy="684922"/>
            <a:chOff x="0" y="0"/>
            <a:chExt cx="913229" cy="913229"/>
          </a:xfrm>
        </p:grpSpPr>
        <p:sp>
          <p:nvSpPr>
            <p:cNvPr id="14" name="Freeform 14"/>
            <p:cNvSpPr/>
            <p:nvPr/>
          </p:nvSpPr>
          <p:spPr>
            <a:xfrm>
              <a:off x="0" y="0"/>
              <a:ext cx="913229" cy="913229"/>
            </a:xfrm>
            <a:custGeom>
              <a:avLst/>
              <a:gdLst/>
              <a:ahLst/>
              <a:cxnLst/>
              <a:rect l="l" t="t" r="r" b="b"/>
              <a:pathLst>
                <a:path w="913229" h="913229">
                  <a:moveTo>
                    <a:pt x="0" y="0"/>
                  </a:moveTo>
                  <a:lnTo>
                    <a:pt x="913229" y="0"/>
                  </a:lnTo>
                  <a:lnTo>
                    <a:pt x="913229" y="913229"/>
                  </a:lnTo>
                  <a:lnTo>
                    <a:pt x="0" y="91322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5" name="TextBox 15"/>
            <p:cNvSpPr txBox="1"/>
            <p:nvPr/>
          </p:nvSpPr>
          <p:spPr>
            <a:xfrm>
              <a:off x="93011" y="176417"/>
              <a:ext cx="727208" cy="512770"/>
            </a:xfrm>
            <a:prstGeom prst="rect">
              <a:avLst/>
            </a:prstGeom>
          </p:spPr>
          <p:txBody>
            <a:bodyPr lIns="0" tIns="0" rIns="0" bIns="0" rtlCol="0" anchor="t">
              <a:spAutoFit/>
            </a:bodyPr>
            <a:lstStyle/>
            <a:p>
              <a:pPr marL="0" lvl="0" indent="0" algn="ctr">
                <a:lnSpc>
                  <a:spcPts val="3220"/>
                </a:lnSpc>
                <a:spcBef>
                  <a:spcPct val="0"/>
                </a:spcBef>
              </a:pPr>
              <a:r>
                <a:rPr lang="en-US" sz="2300">
                  <a:solidFill>
                    <a:srgbClr val="FDFDFD"/>
                  </a:solidFill>
                  <a:latin typeface="Montserrat"/>
                  <a:ea typeface="Montserrat"/>
                  <a:cs typeface="Montserrat"/>
                  <a:sym typeface="Montserrat"/>
                </a:rPr>
                <a:t>02</a:t>
              </a:r>
            </a:p>
          </p:txBody>
        </p:sp>
      </p:grpSp>
      <p:grpSp>
        <p:nvGrpSpPr>
          <p:cNvPr id="16" name="Group 16"/>
          <p:cNvGrpSpPr/>
          <p:nvPr/>
        </p:nvGrpSpPr>
        <p:grpSpPr>
          <a:xfrm>
            <a:off x="7905455" y="2656032"/>
            <a:ext cx="373607" cy="3736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18" name="TextBox 1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19" name="Group 19"/>
          <p:cNvGrpSpPr/>
          <p:nvPr/>
        </p:nvGrpSpPr>
        <p:grpSpPr>
          <a:xfrm>
            <a:off x="8315313" y="4180490"/>
            <a:ext cx="373607" cy="373607"/>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1" name="TextBox 21"/>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2" name="Group 22"/>
          <p:cNvGrpSpPr/>
          <p:nvPr/>
        </p:nvGrpSpPr>
        <p:grpSpPr>
          <a:xfrm>
            <a:off x="7944228" y="7402839"/>
            <a:ext cx="373607" cy="3736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4" name="TextBox 2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5" name="Group 25"/>
          <p:cNvGrpSpPr/>
          <p:nvPr/>
        </p:nvGrpSpPr>
        <p:grpSpPr>
          <a:xfrm>
            <a:off x="8309460" y="5760481"/>
            <a:ext cx="373607" cy="37360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7" name="TextBox 27"/>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8" name="TextBox 28"/>
          <p:cNvSpPr txBox="1"/>
          <p:nvPr/>
        </p:nvSpPr>
        <p:spPr>
          <a:xfrm>
            <a:off x="10423198" y="5852034"/>
            <a:ext cx="6135912" cy="4836955"/>
          </a:xfrm>
          <a:prstGeom prst="rect">
            <a:avLst/>
          </a:prstGeom>
        </p:spPr>
        <p:txBody>
          <a:bodyPr lIns="0" tIns="0" rIns="0" bIns="0" rtlCol="0" anchor="t">
            <a:spAutoFit/>
          </a:bodyPr>
          <a:lstStyle/>
          <a:p>
            <a:pPr algn="l">
              <a:lnSpc>
                <a:spcPts val="4888"/>
              </a:lnSpc>
            </a:pPr>
            <a:r>
              <a:rPr lang="en-US" sz="3491" b="1" spc="-69">
                <a:solidFill>
                  <a:srgbClr val="145DA0"/>
                </a:solidFill>
                <a:latin typeface="Poppins Bold"/>
                <a:ea typeface="Poppins Bold"/>
                <a:cs typeface="Poppins Bold"/>
                <a:sym typeface="Poppins Bold"/>
              </a:rPr>
              <a:t>Key Advantages</a:t>
            </a:r>
            <a:r>
              <a:rPr lang="en-US" sz="3491" spc="-69">
                <a:solidFill>
                  <a:srgbClr val="145DA0"/>
                </a:solidFill>
                <a:latin typeface="Poppins"/>
                <a:ea typeface="Poppins"/>
                <a:cs typeface="Poppins"/>
                <a:sym typeface="Poppins"/>
              </a:rPr>
              <a:t>.</a:t>
            </a:r>
          </a:p>
          <a:p>
            <a:pPr marL="430925" lvl="1" indent="-215462" algn="l">
              <a:lnSpc>
                <a:spcPts val="2794"/>
              </a:lnSpc>
              <a:buFont typeface="Arial"/>
              <a:buChar char="•"/>
            </a:pPr>
            <a:r>
              <a:rPr lang="en-US" sz="1995" spc="-39">
                <a:solidFill>
                  <a:srgbClr val="145DA0"/>
                </a:solidFill>
                <a:latin typeface="Poppins"/>
                <a:ea typeface="Poppins"/>
                <a:cs typeface="Poppins"/>
                <a:sym typeface="Poppins"/>
              </a:rPr>
              <a:t>Data &amp; Preprocessing:</a:t>
            </a:r>
          </a:p>
          <a:p>
            <a:pPr marL="430925" lvl="1" indent="-215462" algn="l">
              <a:lnSpc>
                <a:spcPts val="2794"/>
              </a:lnSpc>
              <a:buFont typeface="Arial"/>
              <a:buChar char="•"/>
            </a:pPr>
            <a:r>
              <a:rPr lang="en-US" sz="1995" spc="-39">
                <a:solidFill>
                  <a:srgbClr val="145DA0"/>
                </a:solidFill>
                <a:latin typeface="Poppins"/>
                <a:ea typeface="Poppins"/>
                <a:cs typeface="Poppins"/>
                <a:sym typeface="Poppins"/>
              </a:rPr>
              <a:t>Used a dataset with features like age, income, credit score, employment experience, etc.</a:t>
            </a:r>
          </a:p>
          <a:p>
            <a:pPr marL="430925" lvl="1" indent="-215462" algn="l">
              <a:lnSpc>
                <a:spcPts val="2794"/>
              </a:lnSpc>
              <a:buFont typeface="Arial"/>
              <a:buChar char="•"/>
            </a:pPr>
            <a:r>
              <a:rPr lang="en-US" sz="1995" spc="-39">
                <a:solidFill>
                  <a:srgbClr val="145DA0"/>
                </a:solidFill>
                <a:latin typeface="Poppins"/>
                <a:ea typeface="Poppins"/>
                <a:cs typeface="Poppins"/>
                <a:sym typeface="Poppins"/>
              </a:rPr>
              <a:t>Converted categorical columns (gender, education, home ownership, loan intent, loan default history) to numeric using Label Encoding.</a:t>
            </a:r>
          </a:p>
          <a:p>
            <a:pPr marL="430925" lvl="1" indent="-215462" algn="l">
              <a:lnSpc>
                <a:spcPts val="2794"/>
              </a:lnSpc>
              <a:buFont typeface="Arial"/>
              <a:buChar char="•"/>
            </a:pPr>
            <a:r>
              <a:rPr lang="en-US" sz="1995" spc="-39">
                <a:solidFill>
                  <a:srgbClr val="145DA0"/>
                </a:solidFill>
                <a:latin typeface="Poppins"/>
                <a:ea typeface="Poppins"/>
                <a:cs typeface="Poppins"/>
                <a:sym typeface="Poppins"/>
              </a:rPr>
              <a:t>Defined the target variable as the loan status.</a:t>
            </a:r>
          </a:p>
          <a:p>
            <a:pPr algn="l">
              <a:lnSpc>
                <a:spcPts val="2794"/>
              </a:lnSpc>
            </a:pPr>
            <a:endParaRPr lang="en-US" sz="1995" spc="-39">
              <a:solidFill>
                <a:srgbClr val="145DA0"/>
              </a:solidFill>
              <a:latin typeface="Poppins"/>
              <a:ea typeface="Poppins"/>
              <a:cs typeface="Poppins"/>
              <a:sym typeface="Poppins"/>
            </a:endParaRPr>
          </a:p>
          <a:p>
            <a:pPr algn="l">
              <a:lnSpc>
                <a:spcPts val="2794"/>
              </a:lnSpc>
            </a:pPr>
            <a:endParaRPr lang="en-US" sz="1995" spc="-39">
              <a:solidFill>
                <a:srgbClr val="145DA0"/>
              </a:solidFill>
              <a:latin typeface="Poppins"/>
              <a:ea typeface="Poppins"/>
              <a:cs typeface="Poppins"/>
              <a:sym typeface="Poppins"/>
            </a:endParaRPr>
          </a:p>
          <a:p>
            <a:pPr algn="l">
              <a:lnSpc>
                <a:spcPts val="2654"/>
              </a:lnSpc>
            </a:pPr>
            <a:endParaRPr lang="en-US" sz="1995" spc="-39">
              <a:solidFill>
                <a:srgbClr val="145DA0"/>
              </a:solidFill>
              <a:latin typeface="Poppins"/>
              <a:ea typeface="Poppins"/>
              <a:cs typeface="Poppins"/>
              <a:sym typeface="Poppins"/>
            </a:endParaRPr>
          </a:p>
          <a:p>
            <a:pPr algn="l">
              <a:lnSpc>
                <a:spcPts val="2654"/>
              </a:lnSpc>
            </a:pPr>
            <a:endParaRPr lang="en-US" sz="1995" spc="-39">
              <a:solidFill>
                <a:srgbClr val="145DA0"/>
              </a:solidFill>
              <a:latin typeface="Poppins"/>
              <a:ea typeface="Poppins"/>
              <a:cs typeface="Poppins"/>
              <a:sym typeface="Poppins"/>
            </a:endParaRPr>
          </a:p>
        </p:txBody>
      </p:sp>
      <p:sp>
        <p:nvSpPr>
          <p:cNvPr id="29" name="TextBox 2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
        <p:nvSpPr>
          <p:cNvPr id="30" name="TextBox 30"/>
          <p:cNvSpPr txBox="1"/>
          <p:nvPr/>
        </p:nvSpPr>
        <p:spPr>
          <a:xfrm>
            <a:off x="640657" y="4023472"/>
            <a:ext cx="5079241" cy="4022931"/>
          </a:xfrm>
          <a:prstGeom prst="rect">
            <a:avLst/>
          </a:prstGeom>
        </p:spPr>
        <p:txBody>
          <a:bodyPr lIns="0" tIns="0" rIns="0" bIns="0" rtlCol="0" anchor="t">
            <a:spAutoFit/>
          </a:bodyPr>
          <a:lstStyle/>
          <a:p>
            <a:pPr algn="ctr">
              <a:lnSpc>
                <a:spcPts val="4013"/>
              </a:lnSpc>
              <a:spcBef>
                <a:spcPct val="0"/>
              </a:spcBef>
            </a:pPr>
            <a:r>
              <a:rPr lang="en-US" sz="2866">
                <a:solidFill>
                  <a:srgbClr val="FFFFFF"/>
                </a:solidFill>
                <a:latin typeface="Montserrat"/>
                <a:ea typeface="Montserrat"/>
                <a:cs typeface="Montserrat"/>
                <a:sym typeface="Montserrat"/>
              </a:rPr>
              <a:t>Naive Bayes is a probabilistic classifier that applies Bayes’ Theorem with the assumption of feature independence, making it simple yet powerful for classification tasks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2297043" y="3143322"/>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3" name="Freeform 3"/>
          <p:cNvSpPr/>
          <p:nvPr/>
        </p:nvSpPr>
        <p:spPr>
          <a:xfrm>
            <a:off x="2297043" y="4679412"/>
            <a:ext cx="13627991" cy="3083333"/>
          </a:xfrm>
          <a:custGeom>
            <a:avLst/>
            <a:gdLst/>
            <a:ahLst/>
            <a:cxnLst/>
            <a:rect l="l" t="t" r="r" b="b"/>
            <a:pathLst>
              <a:path w="13627991" h="3083333">
                <a:moveTo>
                  <a:pt x="0" y="0"/>
                </a:moveTo>
                <a:lnTo>
                  <a:pt x="13627991" y="0"/>
                </a:lnTo>
                <a:lnTo>
                  <a:pt x="13627991" y="3083334"/>
                </a:lnTo>
                <a:lnTo>
                  <a:pt x="0" y="3083334"/>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5" name="TextBox 5"/>
          <p:cNvSpPr txBox="1"/>
          <p:nvPr/>
        </p:nvSpPr>
        <p:spPr>
          <a:xfrm>
            <a:off x="1465119" y="2196853"/>
            <a:ext cx="5550071" cy="692095"/>
          </a:xfrm>
          <a:prstGeom prst="rect">
            <a:avLst/>
          </a:prstGeom>
        </p:spPr>
        <p:txBody>
          <a:bodyPr lIns="0" tIns="0" rIns="0" bIns="0" rtlCol="0" anchor="t">
            <a:spAutoFit/>
          </a:bodyPr>
          <a:lstStyle/>
          <a:p>
            <a:pPr algn="ctr">
              <a:lnSpc>
                <a:spcPts val="5416"/>
              </a:lnSpc>
              <a:spcBef>
                <a:spcPct val="0"/>
              </a:spcBef>
            </a:pPr>
            <a:r>
              <a:rPr lang="en-US" sz="3868" b="1">
                <a:solidFill>
                  <a:srgbClr val="145DA0"/>
                </a:solidFill>
                <a:latin typeface="Poppins Bold"/>
                <a:ea typeface="Poppins Bold"/>
                <a:cs typeface="Poppins Bold"/>
                <a:sym typeface="Poppins Bold"/>
              </a:rPr>
              <a:t>LabelEncoder</a:t>
            </a:r>
          </a:p>
        </p:txBody>
      </p:sp>
      <p:sp>
        <p:nvSpPr>
          <p:cNvPr id="6" name="TextBox 6"/>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grpSp>
        <p:nvGrpSpPr>
          <p:cNvPr id="7" name="Group 7"/>
          <p:cNvGrpSpPr/>
          <p:nvPr/>
        </p:nvGrpSpPr>
        <p:grpSpPr>
          <a:xfrm>
            <a:off x="247242" y="242294"/>
            <a:ext cx="17793515" cy="9802411"/>
            <a:chOff x="0" y="0"/>
            <a:chExt cx="4982580" cy="2744893"/>
          </a:xfrm>
        </p:grpSpPr>
        <p:sp>
          <p:nvSpPr>
            <p:cNvPr id="8" name="Freeform 8"/>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9" name="TextBox 9"/>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2297043" y="3143322"/>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3" name="Freeform 3"/>
          <p:cNvSpPr/>
          <p:nvPr/>
        </p:nvSpPr>
        <p:spPr>
          <a:xfrm>
            <a:off x="1832635" y="4279203"/>
            <a:ext cx="11253786" cy="1896491"/>
          </a:xfrm>
          <a:custGeom>
            <a:avLst/>
            <a:gdLst/>
            <a:ahLst/>
            <a:cxnLst/>
            <a:rect l="l" t="t" r="r" b="b"/>
            <a:pathLst>
              <a:path w="11253786" h="1896491">
                <a:moveTo>
                  <a:pt x="0" y="0"/>
                </a:moveTo>
                <a:lnTo>
                  <a:pt x="11253786" y="0"/>
                </a:lnTo>
                <a:lnTo>
                  <a:pt x="11253786" y="1896491"/>
                </a:lnTo>
                <a:lnTo>
                  <a:pt x="0" y="1896491"/>
                </a:lnTo>
                <a:lnTo>
                  <a:pt x="0" y="0"/>
                </a:lnTo>
                <a:close/>
              </a:path>
            </a:pathLst>
          </a:custGeom>
          <a:blipFill>
            <a:blip r:embed="rId2"/>
            <a:stretch>
              <a:fillRect t="-8853"/>
            </a:stretch>
          </a:blipFill>
        </p:spPr>
        <p:txBody>
          <a:bodyPr/>
          <a:lstStyle/>
          <a:p>
            <a:endParaRPr lang="en-US"/>
          </a:p>
        </p:txBody>
      </p:sp>
      <p:sp>
        <p:nvSpPr>
          <p:cNvPr id="4" name="TextBox 4"/>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5" name="TextBox 5"/>
          <p:cNvSpPr txBox="1"/>
          <p:nvPr/>
        </p:nvSpPr>
        <p:spPr>
          <a:xfrm>
            <a:off x="2297323" y="3472259"/>
            <a:ext cx="5358810" cy="1207153"/>
          </a:xfrm>
          <a:prstGeom prst="rect">
            <a:avLst/>
          </a:prstGeom>
        </p:spPr>
        <p:txBody>
          <a:bodyPr lIns="0" tIns="0" rIns="0" bIns="0" rtlCol="0" anchor="t">
            <a:spAutoFit/>
          </a:bodyPr>
          <a:lstStyle/>
          <a:p>
            <a:pPr marL="488224" lvl="1" indent="-244112" algn="l">
              <a:lnSpc>
                <a:spcPts val="3165"/>
              </a:lnSpc>
              <a:buFont typeface="Arial"/>
              <a:buChar char="•"/>
            </a:pPr>
            <a:r>
              <a:rPr lang="en-US" sz="2261" spc="-45">
                <a:solidFill>
                  <a:srgbClr val="145DA0"/>
                </a:solidFill>
                <a:latin typeface="Poppins"/>
                <a:ea typeface="Poppins"/>
                <a:cs typeface="Poppins"/>
                <a:sym typeface="Poppins"/>
              </a:rPr>
              <a:t>Accuracy: 81.84%</a:t>
            </a:r>
          </a:p>
          <a:p>
            <a:pPr algn="l">
              <a:lnSpc>
                <a:spcPts val="3165"/>
              </a:lnSpc>
            </a:pPr>
            <a:endParaRPr lang="en-US" sz="2261" spc="-45">
              <a:solidFill>
                <a:srgbClr val="145DA0"/>
              </a:solidFill>
              <a:latin typeface="Poppins"/>
              <a:ea typeface="Poppins"/>
              <a:cs typeface="Poppins"/>
              <a:sym typeface="Poppins"/>
            </a:endParaRPr>
          </a:p>
          <a:p>
            <a:pPr algn="ctr">
              <a:lnSpc>
                <a:spcPts val="3165"/>
              </a:lnSpc>
            </a:pPr>
            <a:endParaRPr lang="en-US" sz="2261" spc="-45">
              <a:solidFill>
                <a:srgbClr val="145DA0"/>
              </a:solidFill>
              <a:latin typeface="Poppins"/>
              <a:ea typeface="Poppins"/>
              <a:cs typeface="Poppins"/>
              <a:sym typeface="Poppins"/>
            </a:endParaRPr>
          </a:p>
        </p:txBody>
      </p:sp>
      <p:sp>
        <p:nvSpPr>
          <p:cNvPr id="6" name="TextBox 6"/>
          <p:cNvSpPr txBox="1"/>
          <p:nvPr/>
        </p:nvSpPr>
        <p:spPr>
          <a:xfrm>
            <a:off x="1981313" y="2539358"/>
            <a:ext cx="5550071" cy="692095"/>
          </a:xfrm>
          <a:prstGeom prst="rect">
            <a:avLst/>
          </a:prstGeom>
        </p:spPr>
        <p:txBody>
          <a:bodyPr lIns="0" tIns="0" rIns="0" bIns="0" rtlCol="0" anchor="t">
            <a:spAutoFit/>
          </a:bodyPr>
          <a:lstStyle/>
          <a:p>
            <a:pPr algn="ctr">
              <a:lnSpc>
                <a:spcPts val="5416"/>
              </a:lnSpc>
              <a:spcBef>
                <a:spcPct val="0"/>
              </a:spcBef>
            </a:pPr>
            <a:r>
              <a:rPr lang="en-US" sz="3868" b="1">
                <a:solidFill>
                  <a:srgbClr val="145DA0"/>
                </a:solidFill>
                <a:latin typeface="Poppins Bold"/>
                <a:ea typeface="Poppins Bold"/>
                <a:cs typeface="Poppins Bold"/>
                <a:sym typeface="Poppins Bold"/>
              </a:rPr>
              <a:t>Model Performance</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grpSp>
        <p:nvGrpSpPr>
          <p:cNvPr id="8" name="Group 8"/>
          <p:cNvGrpSpPr/>
          <p:nvPr/>
        </p:nvGrpSpPr>
        <p:grpSpPr>
          <a:xfrm>
            <a:off x="247242" y="242294"/>
            <a:ext cx="17793515" cy="9802411"/>
            <a:chOff x="0" y="0"/>
            <a:chExt cx="4982580" cy="2744893"/>
          </a:xfrm>
        </p:grpSpPr>
        <p:sp>
          <p:nvSpPr>
            <p:cNvPr id="9" name="Freeform 9"/>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10" name="TextBox 10"/>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AutoShape 2"/>
          <p:cNvSpPr/>
          <p:nvPr/>
        </p:nvSpPr>
        <p:spPr>
          <a:xfrm>
            <a:off x="2297043" y="3143322"/>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3" name="Freeform 3"/>
          <p:cNvSpPr/>
          <p:nvPr/>
        </p:nvSpPr>
        <p:spPr>
          <a:xfrm>
            <a:off x="1028700" y="4679412"/>
            <a:ext cx="16230600" cy="2292572"/>
          </a:xfrm>
          <a:custGeom>
            <a:avLst/>
            <a:gdLst/>
            <a:ahLst/>
            <a:cxnLst/>
            <a:rect l="l" t="t" r="r" b="b"/>
            <a:pathLst>
              <a:path w="16230600" h="2292572">
                <a:moveTo>
                  <a:pt x="0" y="0"/>
                </a:moveTo>
                <a:lnTo>
                  <a:pt x="16230600" y="0"/>
                </a:lnTo>
                <a:lnTo>
                  <a:pt x="16230600" y="2292573"/>
                </a:lnTo>
                <a:lnTo>
                  <a:pt x="0" y="2292573"/>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5" name="TextBox 5"/>
          <p:cNvSpPr txBox="1"/>
          <p:nvPr/>
        </p:nvSpPr>
        <p:spPr>
          <a:xfrm>
            <a:off x="1028700" y="3393489"/>
            <a:ext cx="6676446" cy="511651"/>
          </a:xfrm>
          <a:prstGeom prst="rect">
            <a:avLst/>
          </a:prstGeom>
        </p:spPr>
        <p:txBody>
          <a:bodyPr lIns="0" tIns="0" rIns="0" bIns="0" rtlCol="0" anchor="t">
            <a:spAutoFit/>
          </a:bodyPr>
          <a:lstStyle/>
          <a:p>
            <a:pPr algn="ctr">
              <a:lnSpc>
                <a:spcPts val="3944"/>
              </a:lnSpc>
            </a:pPr>
            <a:r>
              <a:rPr lang="en-US" sz="2817" spc="-56">
                <a:solidFill>
                  <a:srgbClr val="145DA0"/>
                </a:solidFill>
                <a:latin typeface="Poppins"/>
                <a:ea typeface="Poppins"/>
                <a:cs typeface="Poppins"/>
                <a:sym typeface="Poppins"/>
              </a:rPr>
              <a:t>Prediction for loan status</a:t>
            </a:r>
          </a:p>
        </p:txBody>
      </p:sp>
      <p:sp>
        <p:nvSpPr>
          <p:cNvPr id="6" name="TextBox 6"/>
          <p:cNvSpPr txBox="1"/>
          <p:nvPr/>
        </p:nvSpPr>
        <p:spPr>
          <a:xfrm>
            <a:off x="1981313" y="2539358"/>
            <a:ext cx="5550071" cy="692095"/>
          </a:xfrm>
          <a:prstGeom prst="rect">
            <a:avLst/>
          </a:prstGeom>
        </p:spPr>
        <p:txBody>
          <a:bodyPr lIns="0" tIns="0" rIns="0" bIns="0" rtlCol="0" anchor="t">
            <a:spAutoFit/>
          </a:bodyPr>
          <a:lstStyle/>
          <a:p>
            <a:pPr algn="ctr">
              <a:lnSpc>
                <a:spcPts val="5416"/>
              </a:lnSpc>
              <a:spcBef>
                <a:spcPct val="0"/>
              </a:spcBef>
            </a:pPr>
            <a:r>
              <a:rPr lang="en-US" sz="3868" b="1">
                <a:solidFill>
                  <a:srgbClr val="145DA0"/>
                </a:solidFill>
                <a:latin typeface="Poppins Bold"/>
                <a:ea typeface="Poppins Bold"/>
                <a:cs typeface="Poppins Bold"/>
                <a:sym typeface="Poppins Bold"/>
              </a:rPr>
              <a:t>Model Performance</a:t>
            </a:r>
          </a:p>
        </p:txBody>
      </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grpSp>
        <p:nvGrpSpPr>
          <p:cNvPr id="8" name="Group 8"/>
          <p:cNvGrpSpPr/>
          <p:nvPr/>
        </p:nvGrpSpPr>
        <p:grpSpPr>
          <a:xfrm>
            <a:off x="247242" y="242294"/>
            <a:ext cx="17793515" cy="9802411"/>
            <a:chOff x="0" y="0"/>
            <a:chExt cx="4982580" cy="2744893"/>
          </a:xfrm>
        </p:grpSpPr>
        <p:sp>
          <p:nvSpPr>
            <p:cNvPr id="9" name="Freeform 9"/>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10" name="TextBox 10"/>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47242" y="242294"/>
            <a:ext cx="17793515" cy="9802411"/>
            <a:chOff x="0" y="0"/>
            <a:chExt cx="4982580" cy="2744893"/>
          </a:xfrm>
        </p:grpSpPr>
        <p:sp>
          <p:nvSpPr>
            <p:cNvPr id="3" name="Freeform 3"/>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4" name="TextBox 4"/>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AutoShape 5"/>
          <p:cNvSpPr/>
          <p:nvPr/>
        </p:nvSpPr>
        <p:spPr>
          <a:xfrm>
            <a:off x="2279719" y="3162372"/>
            <a:ext cx="4154377" cy="0"/>
          </a:xfrm>
          <a:prstGeom prst="line">
            <a:avLst/>
          </a:prstGeom>
          <a:ln w="38100" cap="flat">
            <a:solidFill>
              <a:srgbClr val="145DA0"/>
            </a:solidFill>
            <a:prstDash val="solid"/>
            <a:headEnd type="none" w="sm" len="sm"/>
            <a:tailEnd type="none" w="sm" len="sm"/>
          </a:ln>
        </p:spPr>
        <p:txBody>
          <a:bodyPr/>
          <a:lstStyle/>
          <a:p>
            <a:endParaRPr lang="en-US"/>
          </a:p>
        </p:txBody>
      </p:sp>
      <p:sp>
        <p:nvSpPr>
          <p:cNvPr id="6" name="TextBox 6"/>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7" name="TextBox 7"/>
          <p:cNvSpPr txBox="1"/>
          <p:nvPr/>
        </p:nvSpPr>
        <p:spPr>
          <a:xfrm>
            <a:off x="2279719" y="3705297"/>
            <a:ext cx="11707093" cy="2966988"/>
          </a:xfrm>
          <a:prstGeom prst="rect">
            <a:avLst/>
          </a:prstGeom>
        </p:spPr>
        <p:txBody>
          <a:bodyPr lIns="0" tIns="0" rIns="0" bIns="0" rtlCol="0" anchor="t">
            <a:spAutoFit/>
          </a:bodyPr>
          <a:lstStyle/>
          <a:p>
            <a:pPr marL="452869" lvl="1" indent="-226434" algn="l">
              <a:lnSpc>
                <a:spcPts val="2936"/>
              </a:lnSpc>
              <a:buFont typeface="Arial"/>
              <a:buChar char="•"/>
            </a:pPr>
            <a:r>
              <a:rPr lang="en-US" sz="2097" spc="-41">
                <a:solidFill>
                  <a:srgbClr val="145DA0"/>
                </a:solidFill>
                <a:latin typeface="Poppins"/>
                <a:ea typeface="Poppins"/>
                <a:cs typeface="Poppins"/>
                <a:sym typeface="Poppins"/>
              </a:rPr>
              <a:t>Loan Approval Automation:</a:t>
            </a:r>
          </a:p>
          <a:p>
            <a:pPr marL="452869" lvl="1" indent="-226434" algn="l">
              <a:lnSpc>
                <a:spcPts val="2936"/>
              </a:lnSpc>
              <a:buFont typeface="Arial"/>
              <a:buChar char="•"/>
            </a:pPr>
            <a:r>
              <a:rPr lang="en-US" sz="2097" spc="-41">
                <a:solidFill>
                  <a:srgbClr val="145DA0"/>
                </a:solidFill>
                <a:latin typeface="Poppins"/>
                <a:ea typeface="Poppins"/>
                <a:cs typeface="Poppins"/>
                <a:sym typeface="Poppins"/>
              </a:rPr>
              <a:t>Streamlines the decision-making process and reduces manual intervention.</a:t>
            </a:r>
          </a:p>
          <a:p>
            <a:pPr marL="452869" lvl="1" indent="-226434" algn="l">
              <a:lnSpc>
                <a:spcPts val="2936"/>
              </a:lnSpc>
              <a:buFont typeface="Arial"/>
              <a:buChar char="•"/>
            </a:pPr>
            <a:r>
              <a:rPr lang="en-US" sz="2097" spc="-41">
                <a:solidFill>
                  <a:srgbClr val="145DA0"/>
                </a:solidFill>
                <a:latin typeface="Poppins"/>
                <a:ea typeface="Poppins"/>
                <a:cs typeface="Poppins"/>
                <a:sym typeface="Poppins"/>
              </a:rPr>
              <a:t>Credit Risk Assessment:</a:t>
            </a:r>
          </a:p>
          <a:p>
            <a:pPr marL="452869" lvl="1" indent="-226434" algn="l">
              <a:lnSpc>
                <a:spcPts val="2936"/>
              </a:lnSpc>
              <a:buFont typeface="Arial"/>
              <a:buChar char="•"/>
            </a:pPr>
            <a:r>
              <a:rPr lang="en-US" sz="2097" spc="-41">
                <a:solidFill>
                  <a:srgbClr val="145DA0"/>
                </a:solidFill>
                <a:latin typeface="Poppins"/>
                <a:ea typeface="Poppins"/>
                <a:cs typeface="Poppins"/>
                <a:sym typeface="Poppins"/>
              </a:rPr>
              <a:t>Helps determine credit risk and adjust loan terms accordingly.</a:t>
            </a:r>
          </a:p>
          <a:p>
            <a:pPr marL="452869" lvl="1" indent="-226434" algn="l">
              <a:lnSpc>
                <a:spcPts val="2936"/>
              </a:lnSpc>
              <a:buFont typeface="Arial"/>
              <a:buChar char="•"/>
            </a:pPr>
            <a:r>
              <a:rPr lang="en-US" sz="2097" spc="-41">
                <a:solidFill>
                  <a:srgbClr val="145DA0"/>
                </a:solidFill>
                <a:latin typeface="Poppins"/>
                <a:ea typeface="Poppins"/>
                <a:cs typeface="Poppins"/>
                <a:sym typeface="Poppins"/>
              </a:rPr>
              <a:t>Fraud Detection:</a:t>
            </a:r>
          </a:p>
          <a:p>
            <a:pPr marL="452869" lvl="1" indent="-226434" algn="l">
              <a:lnSpc>
                <a:spcPts val="2936"/>
              </a:lnSpc>
              <a:buFont typeface="Arial"/>
              <a:buChar char="•"/>
            </a:pPr>
            <a:r>
              <a:rPr lang="en-US" sz="2097" spc="-41">
                <a:solidFill>
                  <a:srgbClr val="145DA0"/>
                </a:solidFill>
                <a:latin typeface="Poppins"/>
                <a:ea typeface="Poppins"/>
                <a:cs typeface="Poppins"/>
                <a:sym typeface="Poppins"/>
              </a:rPr>
              <a:t>Can be adapted to flag potentially fraudulent applications by monitoring deviations in predicted probabilities.</a:t>
            </a:r>
          </a:p>
          <a:p>
            <a:pPr algn="l">
              <a:lnSpc>
                <a:spcPts val="2936"/>
              </a:lnSpc>
            </a:pPr>
            <a:endParaRPr lang="en-US" sz="2097" spc="-41">
              <a:solidFill>
                <a:srgbClr val="145DA0"/>
              </a:solidFill>
              <a:latin typeface="Poppins"/>
              <a:ea typeface="Poppins"/>
              <a:cs typeface="Poppins"/>
              <a:sym typeface="Poppins"/>
            </a:endParaRPr>
          </a:p>
        </p:txBody>
      </p:sp>
      <p:sp>
        <p:nvSpPr>
          <p:cNvPr id="8" name="TextBox 8"/>
          <p:cNvSpPr txBox="1"/>
          <p:nvPr/>
        </p:nvSpPr>
        <p:spPr>
          <a:xfrm>
            <a:off x="1437010" y="2569832"/>
            <a:ext cx="6479486" cy="573490"/>
          </a:xfrm>
          <a:prstGeom prst="rect">
            <a:avLst/>
          </a:prstGeom>
        </p:spPr>
        <p:txBody>
          <a:bodyPr lIns="0" tIns="0" rIns="0" bIns="0" rtlCol="0" anchor="t">
            <a:spAutoFit/>
          </a:bodyPr>
          <a:lstStyle/>
          <a:p>
            <a:pPr algn="ctr">
              <a:lnSpc>
                <a:spcPts val="4572"/>
              </a:lnSpc>
              <a:spcBef>
                <a:spcPct val="0"/>
              </a:spcBef>
            </a:pPr>
            <a:r>
              <a:rPr lang="en-US" sz="3266" b="1">
                <a:solidFill>
                  <a:srgbClr val="145DA0"/>
                </a:solidFill>
                <a:latin typeface="Poppins Bold"/>
                <a:ea typeface="Poppins Bold"/>
                <a:cs typeface="Poppins Bold"/>
                <a:sym typeface="Poppins Bold"/>
              </a:rPr>
              <a:t>Business Applications</a:t>
            </a:r>
          </a:p>
        </p:txBody>
      </p:sp>
      <p:sp>
        <p:nvSpPr>
          <p:cNvPr id="9" name="TextBox 9"/>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88217" y="9258300"/>
            <a:ext cx="18476217" cy="1028700"/>
            <a:chOff x="0" y="0"/>
            <a:chExt cx="4866164" cy="270933"/>
          </a:xfrm>
        </p:grpSpPr>
        <p:sp>
          <p:nvSpPr>
            <p:cNvPr id="3" name="Freeform 3"/>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5B98BA"/>
            </a:solidFill>
            <a:ln cap="sq">
              <a:noFill/>
              <a:prstDash val="solid"/>
              <a:miter/>
            </a:ln>
          </p:spPr>
          <p:txBody>
            <a:bodyPr/>
            <a:lstStyle/>
            <a:p>
              <a:endParaRPr lang="en-US"/>
            </a:p>
          </p:txBody>
        </p:sp>
        <p:sp>
          <p:nvSpPr>
            <p:cNvPr id="4" name="TextBox 4"/>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369312" y="0"/>
            <a:ext cx="19040592" cy="3334053"/>
            <a:chOff x="0" y="0"/>
            <a:chExt cx="5014806" cy="878105"/>
          </a:xfrm>
        </p:grpSpPr>
        <p:sp>
          <p:nvSpPr>
            <p:cNvPr id="6" name="Freeform 6"/>
            <p:cNvSpPr/>
            <p:nvPr/>
          </p:nvSpPr>
          <p:spPr>
            <a:xfrm>
              <a:off x="0" y="0"/>
              <a:ext cx="5014806" cy="878105"/>
            </a:xfrm>
            <a:custGeom>
              <a:avLst/>
              <a:gdLst/>
              <a:ahLst/>
              <a:cxnLst/>
              <a:rect l="l" t="t" r="r" b="b"/>
              <a:pathLst>
                <a:path w="5014806" h="878105">
                  <a:moveTo>
                    <a:pt x="0" y="0"/>
                  </a:moveTo>
                  <a:lnTo>
                    <a:pt x="5014806" y="0"/>
                  </a:lnTo>
                  <a:lnTo>
                    <a:pt x="5014806" y="878105"/>
                  </a:lnTo>
                  <a:lnTo>
                    <a:pt x="0" y="878105"/>
                  </a:lnTo>
                  <a:close/>
                </a:path>
              </a:pathLst>
            </a:custGeom>
            <a:solidFill>
              <a:srgbClr val="5B98BA"/>
            </a:solidFill>
            <a:ln cap="sq">
              <a:noFill/>
              <a:prstDash val="solid"/>
              <a:miter/>
            </a:ln>
          </p:spPr>
          <p:txBody>
            <a:bodyPr/>
            <a:lstStyle/>
            <a:p>
              <a:endParaRPr lang="en-US"/>
            </a:p>
          </p:txBody>
        </p:sp>
        <p:sp>
          <p:nvSpPr>
            <p:cNvPr id="7" name="TextBox 7"/>
            <p:cNvSpPr txBox="1"/>
            <p:nvPr/>
          </p:nvSpPr>
          <p:spPr>
            <a:xfrm>
              <a:off x="0" y="-38100"/>
              <a:ext cx="5014806" cy="916205"/>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3367558" y="410592"/>
            <a:ext cx="11552885" cy="9671112"/>
            <a:chOff x="0" y="0"/>
            <a:chExt cx="3042735" cy="2547124"/>
          </a:xfrm>
        </p:grpSpPr>
        <p:sp>
          <p:nvSpPr>
            <p:cNvPr id="9" name="Freeform 9"/>
            <p:cNvSpPr/>
            <p:nvPr/>
          </p:nvSpPr>
          <p:spPr>
            <a:xfrm>
              <a:off x="0" y="0"/>
              <a:ext cx="3042735" cy="2547124"/>
            </a:xfrm>
            <a:custGeom>
              <a:avLst/>
              <a:gdLst/>
              <a:ahLst/>
              <a:cxnLst/>
              <a:rect l="l" t="t" r="r" b="b"/>
              <a:pathLst>
                <a:path w="3042735" h="2547124">
                  <a:moveTo>
                    <a:pt x="0" y="0"/>
                  </a:moveTo>
                  <a:lnTo>
                    <a:pt x="3042735" y="0"/>
                  </a:lnTo>
                  <a:lnTo>
                    <a:pt x="3042735" y="2547124"/>
                  </a:lnTo>
                  <a:lnTo>
                    <a:pt x="0" y="2547124"/>
                  </a:lnTo>
                  <a:close/>
                </a:path>
              </a:pathLst>
            </a:custGeom>
            <a:solidFill>
              <a:srgbClr val="00569E"/>
            </a:solidFill>
            <a:ln cap="sq">
              <a:noFill/>
              <a:prstDash val="solid"/>
              <a:miter/>
            </a:ln>
          </p:spPr>
          <p:txBody>
            <a:bodyPr/>
            <a:lstStyle/>
            <a:p>
              <a:endParaRPr lang="en-US"/>
            </a:p>
          </p:txBody>
        </p:sp>
        <p:sp>
          <p:nvSpPr>
            <p:cNvPr id="10" name="TextBox 10"/>
            <p:cNvSpPr txBox="1"/>
            <p:nvPr/>
          </p:nvSpPr>
          <p:spPr>
            <a:xfrm>
              <a:off x="0" y="-38100"/>
              <a:ext cx="3042735" cy="2585224"/>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TextBox 11"/>
          <p:cNvSpPr txBox="1"/>
          <p:nvPr/>
        </p:nvSpPr>
        <p:spPr>
          <a:xfrm>
            <a:off x="6269838" y="914400"/>
            <a:ext cx="5748323" cy="1035685"/>
          </a:xfrm>
          <a:prstGeom prst="rect">
            <a:avLst/>
          </a:prstGeom>
        </p:spPr>
        <p:txBody>
          <a:bodyPr lIns="0" tIns="0" rIns="0" bIns="0" rtlCol="0" anchor="t">
            <a:spAutoFit/>
          </a:bodyPr>
          <a:lstStyle/>
          <a:p>
            <a:pPr marL="0" lvl="0" indent="0" algn="ctr">
              <a:lnSpc>
                <a:spcPts val="8539"/>
              </a:lnSpc>
              <a:spcBef>
                <a:spcPct val="0"/>
              </a:spcBef>
            </a:pPr>
            <a:r>
              <a:rPr lang="en-US" sz="6099" b="1">
                <a:solidFill>
                  <a:srgbClr val="FDFDFD"/>
                </a:solidFill>
                <a:latin typeface="Montserrat Bold"/>
                <a:ea typeface="Montserrat Bold"/>
                <a:cs typeface="Montserrat Bold"/>
                <a:sym typeface="Montserrat Bold"/>
              </a:rPr>
              <a:t>Conclusion</a:t>
            </a:r>
          </a:p>
        </p:txBody>
      </p:sp>
      <p:sp>
        <p:nvSpPr>
          <p:cNvPr id="12" name="TextBox 12"/>
          <p:cNvSpPr txBox="1"/>
          <p:nvPr/>
        </p:nvSpPr>
        <p:spPr>
          <a:xfrm>
            <a:off x="4087040" y="2464190"/>
            <a:ext cx="10127889" cy="7308460"/>
          </a:xfrm>
          <a:prstGeom prst="rect">
            <a:avLst/>
          </a:prstGeom>
        </p:spPr>
        <p:txBody>
          <a:bodyPr lIns="0" tIns="0" rIns="0" bIns="0" rtlCol="0" anchor="t">
            <a:spAutoFit/>
          </a:bodyPr>
          <a:lstStyle/>
          <a:p>
            <a:pPr marL="478530" lvl="1" indent="-239265" algn="l">
              <a:lnSpc>
                <a:spcPts val="3612"/>
              </a:lnSpc>
              <a:buFont typeface="Arial"/>
              <a:buChar char="•"/>
            </a:pPr>
            <a:r>
              <a:rPr lang="en-US" sz="2216" spc="-44">
                <a:solidFill>
                  <a:srgbClr val="FDFDFD"/>
                </a:solidFill>
                <a:latin typeface="Poppins"/>
                <a:ea typeface="Poppins"/>
                <a:cs typeface="Poppins"/>
                <a:sym typeface="Poppins"/>
              </a:rPr>
              <a:t>Successfully predicted loan approval using machine learning on a cleaned, real-world dataset.</a:t>
            </a:r>
          </a:p>
          <a:p>
            <a:pPr marL="478530" lvl="1" indent="-239265" algn="l">
              <a:lnSpc>
                <a:spcPts val="3612"/>
              </a:lnSpc>
              <a:buFont typeface="Arial"/>
              <a:buChar char="•"/>
            </a:pPr>
            <a:r>
              <a:rPr lang="en-US" sz="2216" spc="-44">
                <a:solidFill>
                  <a:srgbClr val="FDFDFD"/>
                </a:solidFill>
                <a:latin typeface="Poppins"/>
                <a:ea typeface="Poppins"/>
                <a:cs typeface="Poppins"/>
                <a:sym typeface="Poppins"/>
              </a:rPr>
              <a:t>Applied thorough data cleaning to handle missing values and imbalanced data.</a:t>
            </a:r>
          </a:p>
          <a:p>
            <a:pPr marL="478530" lvl="1" indent="-239265" algn="l">
              <a:lnSpc>
                <a:spcPts val="3612"/>
              </a:lnSpc>
              <a:buFont typeface="Arial"/>
              <a:buChar char="•"/>
            </a:pPr>
            <a:r>
              <a:rPr lang="en-US" sz="2216" spc="-44">
                <a:solidFill>
                  <a:srgbClr val="FDFDFD"/>
                </a:solidFill>
                <a:latin typeface="Poppins"/>
                <a:ea typeface="Poppins"/>
                <a:cs typeface="Poppins"/>
                <a:sym typeface="Poppins"/>
              </a:rPr>
              <a:t>Decision Tree model achieved the highest accuracy of 93.7%, offering interpretable results.</a:t>
            </a:r>
          </a:p>
          <a:p>
            <a:pPr marL="478530" lvl="1" indent="-239265" algn="l">
              <a:lnSpc>
                <a:spcPts val="3612"/>
              </a:lnSpc>
              <a:buFont typeface="Arial"/>
              <a:buChar char="•"/>
            </a:pPr>
            <a:r>
              <a:rPr lang="en-US" sz="2216" spc="-44">
                <a:solidFill>
                  <a:srgbClr val="FDFDFD"/>
                </a:solidFill>
                <a:latin typeface="Poppins"/>
                <a:ea typeface="Poppins"/>
                <a:cs typeface="Poppins"/>
                <a:sym typeface="Poppins"/>
              </a:rPr>
              <a:t>Random Forest provided robust predictions and reduced overfitting.</a:t>
            </a:r>
          </a:p>
          <a:p>
            <a:pPr marL="478530" lvl="1" indent="-239265" algn="l">
              <a:lnSpc>
                <a:spcPts val="3612"/>
              </a:lnSpc>
              <a:buFont typeface="Arial"/>
              <a:buChar char="•"/>
            </a:pPr>
            <a:r>
              <a:rPr lang="en-US" sz="2216" spc="-44">
                <a:solidFill>
                  <a:srgbClr val="FDFDFD"/>
                </a:solidFill>
                <a:latin typeface="Poppins"/>
                <a:ea typeface="Poppins"/>
                <a:cs typeface="Poppins"/>
                <a:sym typeface="Poppins"/>
              </a:rPr>
              <a:t>Naive Bayes delivered quick, probabilistic predictions with decent accuracy (81.84%).</a:t>
            </a:r>
          </a:p>
          <a:p>
            <a:pPr marL="478530" lvl="1" indent="-239265" algn="l">
              <a:lnSpc>
                <a:spcPts val="3612"/>
              </a:lnSpc>
              <a:buFont typeface="Arial"/>
              <a:buChar char="•"/>
            </a:pPr>
            <a:r>
              <a:rPr lang="en-US" sz="2216" spc="-44">
                <a:solidFill>
                  <a:srgbClr val="FDFDFD"/>
                </a:solidFill>
                <a:latin typeface="Poppins"/>
                <a:ea typeface="Poppins"/>
                <a:cs typeface="Poppins"/>
                <a:sym typeface="Poppins"/>
              </a:rPr>
              <a:t>Identified credit score, loan interest rate, and loan-to-income ratio as top predictive features.</a:t>
            </a:r>
          </a:p>
          <a:p>
            <a:pPr marL="478530" lvl="1" indent="-239265" algn="l">
              <a:lnSpc>
                <a:spcPts val="3612"/>
              </a:lnSpc>
              <a:buFont typeface="Arial"/>
              <a:buChar char="•"/>
            </a:pPr>
            <a:r>
              <a:rPr lang="en-US" sz="2216" spc="-44">
                <a:solidFill>
                  <a:srgbClr val="FDFDFD"/>
                </a:solidFill>
                <a:latin typeface="Poppins"/>
                <a:ea typeface="Poppins"/>
                <a:cs typeface="Poppins"/>
                <a:sym typeface="Poppins"/>
              </a:rPr>
              <a:t>Business applications include automated loan approval, dynamic credit risk pricing, and early fraud detection.</a:t>
            </a:r>
          </a:p>
          <a:p>
            <a:pPr marL="478530" lvl="1" indent="-239265" algn="l">
              <a:lnSpc>
                <a:spcPts val="3612"/>
              </a:lnSpc>
              <a:buFont typeface="Arial"/>
              <a:buChar char="•"/>
            </a:pPr>
            <a:r>
              <a:rPr lang="en-US" sz="2216" spc="-44">
                <a:solidFill>
                  <a:srgbClr val="FDFDFD"/>
                </a:solidFill>
                <a:latin typeface="Poppins"/>
                <a:ea typeface="Poppins"/>
                <a:cs typeface="Poppins"/>
                <a:sym typeface="Poppins"/>
              </a:rPr>
              <a:t>The models offer a scalable and explainable foundation for improving financial decision-making systems.</a:t>
            </a:r>
          </a:p>
          <a:p>
            <a:pPr algn="l">
              <a:lnSpc>
                <a:spcPts val="3612"/>
              </a:lnSpc>
            </a:pPr>
            <a:endParaRPr lang="en-US" sz="2216" spc="-44">
              <a:solidFill>
                <a:srgbClr val="FDFDFD"/>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975547" y="-764507"/>
            <a:ext cx="3964281" cy="11328264"/>
            <a:chOff x="0" y="0"/>
            <a:chExt cx="1044090" cy="2983576"/>
          </a:xfrm>
        </p:grpSpPr>
        <p:sp>
          <p:nvSpPr>
            <p:cNvPr id="3" name="Freeform 3"/>
            <p:cNvSpPr/>
            <p:nvPr/>
          </p:nvSpPr>
          <p:spPr>
            <a:xfrm>
              <a:off x="0" y="0"/>
              <a:ext cx="1044090" cy="2983576"/>
            </a:xfrm>
            <a:custGeom>
              <a:avLst/>
              <a:gdLst/>
              <a:ahLst/>
              <a:cxnLst/>
              <a:rect l="l" t="t" r="r" b="b"/>
              <a:pathLst>
                <a:path w="1044090" h="2983576">
                  <a:moveTo>
                    <a:pt x="0" y="0"/>
                  </a:moveTo>
                  <a:lnTo>
                    <a:pt x="1044090" y="0"/>
                  </a:lnTo>
                  <a:lnTo>
                    <a:pt x="1044090" y="2983576"/>
                  </a:lnTo>
                  <a:lnTo>
                    <a:pt x="0" y="2983576"/>
                  </a:lnTo>
                  <a:close/>
                </a:path>
              </a:pathLst>
            </a:custGeom>
            <a:solidFill>
              <a:srgbClr val="1E1E49"/>
            </a:solidFill>
            <a:ln cap="sq">
              <a:noFill/>
              <a:prstDash val="solid"/>
              <a:miter/>
            </a:ln>
          </p:spPr>
          <p:txBody>
            <a:bodyPr/>
            <a:lstStyle/>
            <a:p>
              <a:endParaRPr lang="en-US"/>
            </a:p>
          </p:txBody>
        </p:sp>
        <p:sp>
          <p:nvSpPr>
            <p:cNvPr id="4" name="TextBox 4"/>
            <p:cNvSpPr txBox="1"/>
            <p:nvPr/>
          </p:nvSpPr>
          <p:spPr>
            <a:xfrm>
              <a:off x="0" y="-38100"/>
              <a:ext cx="1044090" cy="302167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TextBox 5"/>
          <p:cNvSpPr txBox="1"/>
          <p:nvPr/>
        </p:nvSpPr>
        <p:spPr>
          <a:xfrm>
            <a:off x="3663160" y="1660182"/>
            <a:ext cx="6760246" cy="1035685"/>
          </a:xfrm>
          <a:prstGeom prst="rect">
            <a:avLst/>
          </a:prstGeom>
        </p:spPr>
        <p:txBody>
          <a:bodyPr lIns="0" tIns="0" rIns="0" bIns="0" rtlCol="0" anchor="t">
            <a:spAutoFit/>
          </a:bodyPr>
          <a:lstStyle/>
          <a:p>
            <a:pPr algn="l">
              <a:lnSpc>
                <a:spcPts val="8539"/>
              </a:lnSpc>
              <a:spcBef>
                <a:spcPct val="0"/>
              </a:spcBef>
            </a:pPr>
            <a:r>
              <a:rPr lang="en-US" sz="6099" b="1">
                <a:solidFill>
                  <a:srgbClr val="051D40"/>
                </a:solidFill>
                <a:latin typeface="Montserrat Bold"/>
                <a:ea typeface="Montserrat Bold"/>
                <a:cs typeface="Montserrat Bold"/>
                <a:sym typeface="Montserrat Bold"/>
              </a:rPr>
              <a:t>Overview</a:t>
            </a:r>
          </a:p>
        </p:txBody>
      </p:sp>
      <p:grpSp>
        <p:nvGrpSpPr>
          <p:cNvPr id="6" name="Group 6"/>
          <p:cNvGrpSpPr/>
          <p:nvPr/>
        </p:nvGrpSpPr>
        <p:grpSpPr>
          <a:xfrm>
            <a:off x="3165264" y="3790947"/>
            <a:ext cx="7258142" cy="4912993"/>
            <a:chOff x="0" y="0"/>
            <a:chExt cx="9677523" cy="6550658"/>
          </a:xfrm>
        </p:grpSpPr>
        <p:sp>
          <p:nvSpPr>
            <p:cNvPr id="7" name="Freeform 7"/>
            <p:cNvSpPr/>
            <p:nvPr/>
          </p:nvSpPr>
          <p:spPr>
            <a:xfrm rot="5400000">
              <a:off x="-51856" y="51856"/>
              <a:ext cx="920021" cy="816310"/>
            </a:xfrm>
            <a:custGeom>
              <a:avLst/>
              <a:gdLst/>
              <a:ahLst/>
              <a:cxnLst/>
              <a:rect l="l" t="t" r="r" b="b"/>
              <a:pathLst>
                <a:path w="920021" h="816310">
                  <a:moveTo>
                    <a:pt x="0" y="0"/>
                  </a:moveTo>
                  <a:lnTo>
                    <a:pt x="920021" y="0"/>
                  </a:lnTo>
                  <a:lnTo>
                    <a:pt x="920021" y="816309"/>
                  </a:lnTo>
                  <a:lnTo>
                    <a:pt x="0" y="8163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1299941" y="-34013"/>
              <a:ext cx="6793905" cy="883272"/>
            </a:xfrm>
            <a:prstGeom prst="rect">
              <a:avLst/>
            </a:prstGeom>
          </p:spPr>
          <p:txBody>
            <a:bodyPr lIns="0" tIns="0" rIns="0" bIns="0" rtlCol="0" anchor="t">
              <a:spAutoFit/>
            </a:bodyPr>
            <a:lstStyle/>
            <a:p>
              <a:pPr algn="l">
                <a:lnSpc>
                  <a:spcPts val="5395"/>
                </a:lnSpc>
                <a:spcBef>
                  <a:spcPct val="0"/>
                </a:spcBef>
              </a:pPr>
              <a:r>
                <a:rPr lang="en-US" sz="3853" spc="-77">
                  <a:solidFill>
                    <a:srgbClr val="051D40"/>
                  </a:solidFill>
                  <a:latin typeface="Poppins"/>
                  <a:ea typeface="Poppins"/>
                  <a:cs typeface="Poppins"/>
                  <a:sym typeface="Poppins"/>
                </a:rPr>
                <a:t>INTRODUCTION</a:t>
              </a:r>
            </a:p>
          </p:txBody>
        </p:sp>
        <p:sp>
          <p:nvSpPr>
            <p:cNvPr id="9" name="Freeform 9"/>
            <p:cNvSpPr/>
            <p:nvPr/>
          </p:nvSpPr>
          <p:spPr>
            <a:xfrm rot="5400000">
              <a:off x="-51856" y="1178177"/>
              <a:ext cx="920021" cy="816310"/>
            </a:xfrm>
            <a:custGeom>
              <a:avLst/>
              <a:gdLst/>
              <a:ahLst/>
              <a:cxnLst/>
              <a:rect l="l" t="t" r="r" b="b"/>
              <a:pathLst>
                <a:path w="920021" h="816310">
                  <a:moveTo>
                    <a:pt x="0" y="0"/>
                  </a:moveTo>
                  <a:lnTo>
                    <a:pt x="920021" y="0"/>
                  </a:lnTo>
                  <a:lnTo>
                    <a:pt x="920021" y="816310"/>
                  </a:lnTo>
                  <a:lnTo>
                    <a:pt x="0" y="816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0" name="TextBox 10"/>
            <p:cNvSpPr txBox="1"/>
            <p:nvPr/>
          </p:nvSpPr>
          <p:spPr>
            <a:xfrm>
              <a:off x="1299941" y="1092308"/>
              <a:ext cx="7460150" cy="883272"/>
            </a:xfrm>
            <a:prstGeom prst="rect">
              <a:avLst/>
            </a:prstGeom>
          </p:spPr>
          <p:txBody>
            <a:bodyPr lIns="0" tIns="0" rIns="0" bIns="0" rtlCol="0" anchor="t">
              <a:spAutoFit/>
            </a:bodyPr>
            <a:lstStyle/>
            <a:p>
              <a:pPr algn="l">
                <a:lnSpc>
                  <a:spcPts val="5395"/>
                </a:lnSpc>
                <a:spcBef>
                  <a:spcPct val="0"/>
                </a:spcBef>
              </a:pPr>
              <a:r>
                <a:rPr lang="en-US" sz="3853" spc="-77">
                  <a:solidFill>
                    <a:srgbClr val="051D40"/>
                  </a:solidFill>
                  <a:latin typeface="Poppins"/>
                  <a:ea typeface="Poppins"/>
                  <a:cs typeface="Poppins"/>
                  <a:sym typeface="Poppins"/>
                </a:rPr>
                <a:t>CHALLENGES</a:t>
              </a:r>
            </a:p>
          </p:txBody>
        </p:sp>
        <p:sp>
          <p:nvSpPr>
            <p:cNvPr id="11" name="Freeform 11"/>
            <p:cNvSpPr/>
            <p:nvPr/>
          </p:nvSpPr>
          <p:spPr>
            <a:xfrm rot="5400000">
              <a:off x="-51856" y="2304013"/>
              <a:ext cx="920021" cy="816310"/>
            </a:xfrm>
            <a:custGeom>
              <a:avLst/>
              <a:gdLst/>
              <a:ahLst/>
              <a:cxnLst/>
              <a:rect l="l" t="t" r="r" b="b"/>
              <a:pathLst>
                <a:path w="920021" h="816310">
                  <a:moveTo>
                    <a:pt x="0" y="0"/>
                  </a:moveTo>
                  <a:lnTo>
                    <a:pt x="920021" y="0"/>
                  </a:lnTo>
                  <a:lnTo>
                    <a:pt x="920021" y="816310"/>
                  </a:lnTo>
                  <a:lnTo>
                    <a:pt x="0" y="816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1299941" y="2218145"/>
              <a:ext cx="8377582" cy="883272"/>
            </a:xfrm>
            <a:prstGeom prst="rect">
              <a:avLst/>
            </a:prstGeom>
          </p:spPr>
          <p:txBody>
            <a:bodyPr lIns="0" tIns="0" rIns="0" bIns="0" rtlCol="0" anchor="t">
              <a:spAutoFit/>
            </a:bodyPr>
            <a:lstStyle/>
            <a:p>
              <a:pPr algn="l">
                <a:lnSpc>
                  <a:spcPts val="5395"/>
                </a:lnSpc>
                <a:spcBef>
                  <a:spcPct val="0"/>
                </a:spcBef>
              </a:pPr>
              <a:r>
                <a:rPr lang="en-US" sz="3853" spc="-77">
                  <a:solidFill>
                    <a:srgbClr val="051D40"/>
                  </a:solidFill>
                  <a:latin typeface="Poppins"/>
                  <a:ea typeface="Poppins"/>
                  <a:cs typeface="Poppins"/>
                  <a:sym typeface="Poppins"/>
                </a:rPr>
                <a:t>DATA OVERVIEW</a:t>
              </a:r>
            </a:p>
          </p:txBody>
        </p:sp>
        <p:sp>
          <p:nvSpPr>
            <p:cNvPr id="13" name="Freeform 13"/>
            <p:cNvSpPr/>
            <p:nvPr/>
          </p:nvSpPr>
          <p:spPr>
            <a:xfrm rot="5400000">
              <a:off x="-51856" y="3430335"/>
              <a:ext cx="920021" cy="816310"/>
            </a:xfrm>
            <a:custGeom>
              <a:avLst/>
              <a:gdLst/>
              <a:ahLst/>
              <a:cxnLst/>
              <a:rect l="l" t="t" r="r" b="b"/>
              <a:pathLst>
                <a:path w="920021" h="816310">
                  <a:moveTo>
                    <a:pt x="0" y="0"/>
                  </a:moveTo>
                  <a:lnTo>
                    <a:pt x="920021" y="0"/>
                  </a:lnTo>
                  <a:lnTo>
                    <a:pt x="920021" y="816310"/>
                  </a:lnTo>
                  <a:lnTo>
                    <a:pt x="0" y="816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4" name="TextBox 14"/>
            <p:cNvSpPr txBox="1"/>
            <p:nvPr/>
          </p:nvSpPr>
          <p:spPr>
            <a:xfrm>
              <a:off x="1299941" y="3344466"/>
              <a:ext cx="7918866" cy="883272"/>
            </a:xfrm>
            <a:prstGeom prst="rect">
              <a:avLst/>
            </a:prstGeom>
          </p:spPr>
          <p:txBody>
            <a:bodyPr lIns="0" tIns="0" rIns="0" bIns="0" rtlCol="0" anchor="t">
              <a:spAutoFit/>
            </a:bodyPr>
            <a:lstStyle/>
            <a:p>
              <a:pPr algn="l">
                <a:lnSpc>
                  <a:spcPts val="5395"/>
                </a:lnSpc>
                <a:spcBef>
                  <a:spcPct val="0"/>
                </a:spcBef>
              </a:pPr>
              <a:r>
                <a:rPr lang="en-US" sz="3853" spc="-77">
                  <a:solidFill>
                    <a:srgbClr val="051D40"/>
                  </a:solidFill>
                  <a:latin typeface="Poppins"/>
                  <a:ea typeface="Poppins"/>
                  <a:cs typeface="Poppins"/>
                  <a:sym typeface="Poppins"/>
                </a:rPr>
                <a:t>DATA CLEANING</a:t>
              </a:r>
            </a:p>
          </p:txBody>
        </p:sp>
        <p:sp>
          <p:nvSpPr>
            <p:cNvPr id="15" name="Freeform 15"/>
            <p:cNvSpPr/>
            <p:nvPr/>
          </p:nvSpPr>
          <p:spPr>
            <a:xfrm rot="5400000">
              <a:off x="-51856" y="4556171"/>
              <a:ext cx="920021" cy="816310"/>
            </a:xfrm>
            <a:custGeom>
              <a:avLst/>
              <a:gdLst/>
              <a:ahLst/>
              <a:cxnLst/>
              <a:rect l="l" t="t" r="r" b="b"/>
              <a:pathLst>
                <a:path w="920021" h="816310">
                  <a:moveTo>
                    <a:pt x="0" y="0"/>
                  </a:moveTo>
                  <a:lnTo>
                    <a:pt x="920021" y="0"/>
                  </a:lnTo>
                  <a:lnTo>
                    <a:pt x="920021" y="816310"/>
                  </a:lnTo>
                  <a:lnTo>
                    <a:pt x="0" y="816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TextBox 16"/>
            <p:cNvSpPr txBox="1"/>
            <p:nvPr/>
          </p:nvSpPr>
          <p:spPr>
            <a:xfrm>
              <a:off x="1299941" y="4470302"/>
              <a:ext cx="8246521" cy="883272"/>
            </a:xfrm>
            <a:prstGeom prst="rect">
              <a:avLst/>
            </a:prstGeom>
          </p:spPr>
          <p:txBody>
            <a:bodyPr lIns="0" tIns="0" rIns="0" bIns="0" rtlCol="0" anchor="t">
              <a:spAutoFit/>
            </a:bodyPr>
            <a:lstStyle/>
            <a:p>
              <a:pPr algn="l">
                <a:lnSpc>
                  <a:spcPts val="5395"/>
                </a:lnSpc>
                <a:spcBef>
                  <a:spcPct val="0"/>
                </a:spcBef>
              </a:pPr>
              <a:r>
                <a:rPr lang="en-US" sz="3853" spc="-77">
                  <a:solidFill>
                    <a:srgbClr val="051D40"/>
                  </a:solidFill>
                  <a:latin typeface="Poppins"/>
                  <a:ea typeface="Poppins"/>
                  <a:cs typeface="Poppins"/>
                  <a:sym typeface="Poppins"/>
                </a:rPr>
                <a:t>PREDICTIVE MODELS</a:t>
              </a:r>
            </a:p>
          </p:txBody>
        </p:sp>
        <p:sp>
          <p:nvSpPr>
            <p:cNvPr id="17" name="Freeform 17"/>
            <p:cNvSpPr/>
            <p:nvPr/>
          </p:nvSpPr>
          <p:spPr>
            <a:xfrm rot="5400000">
              <a:off x="-51856" y="5682492"/>
              <a:ext cx="920021" cy="816310"/>
            </a:xfrm>
            <a:custGeom>
              <a:avLst/>
              <a:gdLst/>
              <a:ahLst/>
              <a:cxnLst/>
              <a:rect l="l" t="t" r="r" b="b"/>
              <a:pathLst>
                <a:path w="920021" h="816310">
                  <a:moveTo>
                    <a:pt x="0" y="0"/>
                  </a:moveTo>
                  <a:lnTo>
                    <a:pt x="920021" y="0"/>
                  </a:lnTo>
                  <a:lnTo>
                    <a:pt x="920021" y="816310"/>
                  </a:lnTo>
                  <a:lnTo>
                    <a:pt x="0" y="8163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8" name="TextBox 18"/>
            <p:cNvSpPr txBox="1"/>
            <p:nvPr/>
          </p:nvSpPr>
          <p:spPr>
            <a:xfrm>
              <a:off x="1299941" y="5596624"/>
              <a:ext cx="7918866" cy="883272"/>
            </a:xfrm>
            <a:prstGeom prst="rect">
              <a:avLst/>
            </a:prstGeom>
          </p:spPr>
          <p:txBody>
            <a:bodyPr lIns="0" tIns="0" rIns="0" bIns="0" rtlCol="0" anchor="t">
              <a:spAutoFit/>
            </a:bodyPr>
            <a:lstStyle/>
            <a:p>
              <a:pPr algn="l">
                <a:lnSpc>
                  <a:spcPts val="5395"/>
                </a:lnSpc>
                <a:spcBef>
                  <a:spcPct val="0"/>
                </a:spcBef>
              </a:pPr>
              <a:r>
                <a:rPr lang="en-US" sz="3853" spc="-77">
                  <a:solidFill>
                    <a:srgbClr val="051D40"/>
                  </a:solidFill>
                  <a:latin typeface="Poppins"/>
                  <a:ea typeface="Poppins"/>
                  <a:cs typeface="Poppins"/>
                  <a:sym typeface="Poppins"/>
                </a:rPr>
                <a:t>CONCLUSION</a:t>
              </a:r>
            </a:p>
          </p:txBody>
        </p:sp>
      </p:grpSp>
      <p:pic>
        <p:nvPicPr>
          <p:cNvPr id="19" name="Picture 19"/>
          <p:cNvPicPr>
            <a:picLocks noChangeAspect="1"/>
          </p:cNvPicPr>
          <p:nvPr/>
        </p:nvPicPr>
        <p:blipFill>
          <a:blip r:embed="rId4"/>
          <a:stretch>
            <a:fillRect/>
          </a:stretch>
        </p:blipFill>
        <p:spPr>
          <a:xfrm>
            <a:off x="8922600" y="1541018"/>
            <a:ext cx="9458350" cy="859048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3105345" y="3683752"/>
            <a:ext cx="8819592" cy="1765560"/>
          </a:xfrm>
          <a:prstGeom prst="rect">
            <a:avLst/>
          </a:prstGeom>
        </p:spPr>
        <p:txBody>
          <a:bodyPr lIns="0" tIns="0" rIns="0" bIns="0" rtlCol="0" anchor="t">
            <a:spAutoFit/>
          </a:bodyPr>
          <a:lstStyle/>
          <a:p>
            <a:pPr marL="0" lvl="0" indent="0" algn="l">
              <a:lnSpc>
                <a:spcPts val="14510"/>
              </a:lnSpc>
              <a:spcBef>
                <a:spcPct val="0"/>
              </a:spcBef>
            </a:pPr>
            <a:r>
              <a:rPr lang="en-US" sz="10364" b="1">
                <a:solidFill>
                  <a:srgbClr val="051D40"/>
                </a:solidFill>
                <a:latin typeface="Montserrat Bold"/>
                <a:ea typeface="Montserrat Bold"/>
                <a:cs typeface="Montserrat Bold"/>
                <a:sym typeface="Montserrat Bold"/>
              </a:rPr>
              <a:t>THANK YOU!</a:t>
            </a:r>
          </a:p>
        </p:txBody>
      </p:sp>
      <p:grpSp>
        <p:nvGrpSpPr>
          <p:cNvPr id="3" name="Group 3"/>
          <p:cNvGrpSpPr/>
          <p:nvPr/>
        </p:nvGrpSpPr>
        <p:grpSpPr>
          <a:xfrm>
            <a:off x="12398912" y="0"/>
            <a:ext cx="5889088" cy="756959"/>
            <a:chOff x="0" y="0"/>
            <a:chExt cx="1551036" cy="199364"/>
          </a:xfrm>
        </p:grpSpPr>
        <p:sp>
          <p:nvSpPr>
            <p:cNvPr id="4" name="Freeform 4"/>
            <p:cNvSpPr/>
            <p:nvPr/>
          </p:nvSpPr>
          <p:spPr>
            <a:xfrm>
              <a:off x="0" y="0"/>
              <a:ext cx="1551036" cy="199364"/>
            </a:xfrm>
            <a:custGeom>
              <a:avLst/>
              <a:gdLst/>
              <a:ahLst/>
              <a:cxnLst/>
              <a:rect l="l" t="t" r="r" b="b"/>
              <a:pathLst>
                <a:path w="1551036" h="199364">
                  <a:moveTo>
                    <a:pt x="0" y="0"/>
                  </a:moveTo>
                  <a:lnTo>
                    <a:pt x="1551036" y="0"/>
                  </a:lnTo>
                  <a:lnTo>
                    <a:pt x="1551036" y="199364"/>
                  </a:lnTo>
                  <a:lnTo>
                    <a:pt x="0" y="199364"/>
                  </a:lnTo>
                  <a:close/>
                </a:path>
              </a:pathLst>
            </a:custGeom>
            <a:solidFill>
              <a:srgbClr val="5B98BA"/>
            </a:solidFill>
            <a:ln cap="sq">
              <a:noFill/>
              <a:prstDash val="solid"/>
              <a:miter/>
            </a:ln>
          </p:spPr>
          <p:txBody>
            <a:bodyPr/>
            <a:lstStyle/>
            <a:p>
              <a:endParaRPr lang="en-US"/>
            </a:p>
          </p:txBody>
        </p:sp>
        <p:sp>
          <p:nvSpPr>
            <p:cNvPr id="5" name="TextBox 5"/>
            <p:cNvSpPr txBox="1"/>
            <p:nvPr/>
          </p:nvSpPr>
          <p:spPr>
            <a:xfrm>
              <a:off x="0" y="-38100"/>
              <a:ext cx="1551036" cy="237464"/>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2398912" y="611622"/>
            <a:ext cx="5889088" cy="9675378"/>
            <a:chOff x="0" y="0"/>
            <a:chExt cx="1551036" cy="2548248"/>
          </a:xfrm>
        </p:grpSpPr>
        <p:sp>
          <p:nvSpPr>
            <p:cNvPr id="7" name="Freeform 7"/>
            <p:cNvSpPr/>
            <p:nvPr/>
          </p:nvSpPr>
          <p:spPr>
            <a:xfrm>
              <a:off x="0" y="0"/>
              <a:ext cx="1551036" cy="2548248"/>
            </a:xfrm>
            <a:custGeom>
              <a:avLst/>
              <a:gdLst/>
              <a:ahLst/>
              <a:cxnLst/>
              <a:rect l="l" t="t" r="r" b="b"/>
              <a:pathLst>
                <a:path w="1551036" h="2548248">
                  <a:moveTo>
                    <a:pt x="0" y="0"/>
                  </a:moveTo>
                  <a:lnTo>
                    <a:pt x="1551036" y="0"/>
                  </a:lnTo>
                  <a:lnTo>
                    <a:pt x="1551036" y="2548248"/>
                  </a:lnTo>
                  <a:lnTo>
                    <a:pt x="0" y="2548248"/>
                  </a:lnTo>
                  <a:close/>
                </a:path>
              </a:pathLst>
            </a:custGeom>
            <a:solidFill>
              <a:srgbClr val="5B98BA"/>
            </a:solidFill>
            <a:ln cap="sq">
              <a:noFill/>
              <a:prstDash val="solid"/>
              <a:miter/>
            </a:ln>
          </p:spPr>
          <p:txBody>
            <a:bodyPr/>
            <a:lstStyle/>
            <a:p>
              <a:endParaRPr lang="en-US"/>
            </a:p>
          </p:txBody>
        </p:sp>
        <p:sp>
          <p:nvSpPr>
            <p:cNvPr id="8" name="TextBox 8"/>
            <p:cNvSpPr txBox="1"/>
            <p:nvPr/>
          </p:nvSpPr>
          <p:spPr>
            <a:xfrm>
              <a:off x="0" y="-38100"/>
              <a:ext cx="1551036" cy="2586348"/>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5054945" y="1403980"/>
            <a:ext cx="10109890" cy="10257172"/>
          </a:xfrm>
          <a:custGeom>
            <a:avLst/>
            <a:gdLst/>
            <a:ahLst/>
            <a:cxnLst/>
            <a:rect l="l" t="t" r="r" b="b"/>
            <a:pathLst>
              <a:path w="10109890" h="10257172">
                <a:moveTo>
                  <a:pt x="0" y="0"/>
                </a:moveTo>
                <a:lnTo>
                  <a:pt x="10109890" y="0"/>
                </a:lnTo>
                <a:lnTo>
                  <a:pt x="10109890" y="10257172"/>
                </a:lnTo>
                <a:lnTo>
                  <a:pt x="0" y="10257172"/>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0" name="Group 10"/>
          <p:cNvGrpSpPr/>
          <p:nvPr/>
        </p:nvGrpSpPr>
        <p:grpSpPr>
          <a:xfrm>
            <a:off x="247242" y="242294"/>
            <a:ext cx="17793515" cy="9802411"/>
            <a:chOff x="0" y="0"/>
            <a:chExt cx="4982580" cy="2744893"/>
          </a:xfrm>
        </p:grpSpPr>
        <p:sp>
          <p:nvSpPr>
            <p:cNvPr id="11" name="Freeform 11"/>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12" name="TextBox 12"/>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88217" y="9258300"/>
            <a:ext cx="18476217" cy="1028700"/>
            <a:chOff x="0" y="0"/>
            <a:chExt cx="4866164" cy="270933"/>
          </a:xfrm>
        </p:grpSpPr>
        <p:sp>
          <p:nvSpPr>
            <p:cNvPr id="3" name="Freeform 3"/>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5B98BA"/>
            </a:solidFill>
            <a:ln cap="sq">
              <a:noFill/>
              <a:prstDash val="solid"/>
              <a:miter/>
            </a:ln>
          </p:spPr>
          <p:txBody>
            <a:bodyPr/>
            <a:lstStyle/>
            <a:p>
              <a:endParaRPr lang="en-US"/>
            </a:p>
          </p:txBody>
        </p:sp>
        <p:sp>
          <p:nvSpPr>
            <p:cNvPr id="4" name="TextBox 4"/>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369312" y="0"/>
            <a:ext cx="19040592" cy="3334053"/>
            <a:chOff x="0" y="0"/>
            <a:chExt cx="5014806" cy="878105"/>
          </a:xfrm>
        </p:grpSpPr>
        <p:sp>
          <p:nvSpPr>
            <p:cNvPr id="6" name="Freeform 6"/>
            <p:cNvSpPr/>
            <p:nvPr/>
          </p:nvSpPr>
          <p:spPr>
            <a:xfrm>
              <a:off x="0" y="0"/>
              <a:ext cx="5014806" cy="878105"/>
            </a:xfrm>
            <a:custGeom>
              <a:avLst/>
              <a:gdLst/>
              <a:ahLst/>
              <a:cxnLst/>
              <a:rect l="l" t="t" r="r" b="b"/>
              <a:pathLst>
                <a:path w="5014806" h="878105">
                  <a:moveTo>
                    <a:pt x="0" y="0"/>
                  </a:moveTo>
                  <a:lnTo>
                    <a:pt x="5014806" y="0"/>
                  </a:lnTo>
                  <a:lnTo>
                    <a:pt x="5014806" y="878105"/>
                  </a:lnTo>
                  <a:lnTo>
                    <a:pt x="0" y="878105"/>
                  </a:lnTo>
                  <a:close/>
                </a:path>
              </a:pathLst>
            </a:custGeom>
            <a:solidFill>
              <a:srgbClr val="5B98BA"/>
            </a:solidFill>
            <a:ln cap="sq">
              <a:noFill/>
              <a:prstDash val="solid"/>
              <a:miter/>
            </a:ln>
          </p:spPr>
          <p:txBody>
            <a:bodyPr/>
            <a:lstStyle/>
            <a:p>
              <a:endParaRPr lang="en-US"/>
            </a:p>
          </p:txBody>
        </p:sp>
        <p:sp>
          <p:nvSpPr>
            <p:cNvPr id="7" name="TextBox 7"/>
            <p:cNvSpPr txBox="1"/>
            <p:nvPr/>
          </p:nvSpPr>
          <p:spPr>
            <a:xfrm>
              <a:off x="0" y="-38100"/>
              <a:ext cx="5014806" cy="916205"/>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3367558" y="1028700"/>
            <a:ext cx="11552885" cy="8743950"/>
            <a:chOff x="0" y="0"/>
            <a:chExt cx="3042735" cy="2302933"/>
          </a:xfrm>
        </p:grpSpPr>
        <p:sp>
          <p:nvSpPr>
            <p:cNvPr id="9" name="Freeform 9"/>
            <p:cNvSpPr/>
            <p:nvPr/>
          </p:nvSpPr>
          <p:spPr>
            <a:xfrm>
              <a:off x="0" y="0"/>
              <a:ext cx="3042735" cy="2302933"/>
            </a:xfrm>
            <a:custGeom>
              <a:avLst/>
              <a:gdLst/>
              <a:ahLst/>
              <a:cxnLst/>
              <a:rect l="l" t="t" r="r" b="b"/>
              <a:pathLst>
                <a:path w="3042735" h="2302933">
                  <a:moveTo>
                    <a:pt x="0" y="0"/>
                  </a:moveTo>
                  <a:lnTo>
                    <a:pt x="3042735" y="0"/>
                  </a:lnTo>
                  <a:lnTo>
                    <a:pt x="3042735" y="2302933"/>
                  </a:lnTo>
                  <a:lnTo>
                    <a:pt x="0" y="2302933"/>
                  </a:lnTo>
                  <a:close/>
                </a:path>
              </a:pathLst>
            </a:custGeom>
            <a:solidFill>
              <a:srgbClr val="00569E"/>
            </a:solidFill>
            <a:ln cap="sq">
              <a:noFill/>
              <a:prstDash val="solid"/>
              <a:miter/>
            </a:ln>
          </p:spPr>
          <p:txBody>
            <a:bodyPr/>
            <a:lstStyle/>
            <a:p>
              <a:endParaRPr lang="en-US"/>
            </a:p>
          </p:txBody>
        </p:sp>
        <p:sp>
          <p:nvSpPr>
            <p:cNvPr id="10" name="TextBox 10"/>
            <p:cNvSpPr txBox="1"/>
            <p:nvPr/>
          </p:nvSpPr>
          <p:spPr>
            <a:xfrm>
              <a:off x="0" y="-38100"/>
              <a:ext cx="3042735" cy="234103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TextBox 11"/>
          <p:cNvSpPr txBox="1"/>
          <p:nvPr/>
        </p:nvSpPr>
        <p:spPr>
          <a:xfrm>
            <a:off x="6269838" y="1567923"/>
            <a:ext cx="5748323" cy="1035685"/>
          </a:xfrm>
          <a:prstGeom prst="rect">
            <a:avLst/>
          </a:prstGeom>
        </p:spPr>
        <p:txBody>
          <a:bodyPr lIns="0" tIns="0" rIns="0" bIns="0" rtlCol="0" anchor="t">
            <a:spAutoFit/>
          </a:bodyPr>
          <a:lstStyle/>
          <a:p>
            <a:pPr marL="0" lvl="0" indent="0" algn="ctr">
              <a:lnSpc>
                <a:spcPts val="8539"/>
              </a:lnSpc>
              <a:spcBef>
                <a:spcPct val="0"/>
              </a:spcBef>
            </a:pPr>
            <a:r>
              <a:rPr lang="en-US" sz="6099" b="1">
                <a:solidFill>
                  <a:srgbClr val="FDFDFD"/>
                </a:solidFill>
                <a:latin typeface="Montserrat Bold"/>
                <a:ea typeface="Montserrat Bold"/>
                <a:cs typeface="Montserrat Bold"/>
                <a:sym typeface="Montserrat Bold"/>
              </a:rPr>
              <a:t>Introduction</a:t>
            </a:r>
          </a:p>
        </p:txBody>
      </p:sp>
      <p:sp>
        <p:nvSpPr>
          <p:cNvPr id="12" name="TextBox 12"/>
          <p:cNvSpPr txBox="1"/>
          <p:nvPr/>
        </p:nvSpPr>
        <p:spPr>
          <a:xfrm>
            <a:off x="3802646" y="3257853"/>
            <a:ext cx="10494490" cy="5142894"/>
          </a:xfrm>
          <a:prstGeom prst="rect">
            <a:avLst/>
          </a:prstGeom>
        </p:spPr>
        <p:txBody>
          <a:bodyPr lIns="0" tIns="0" rIns="0" bIns="0" rtlCol="0" anchor="t">
            <a:spAutoFit/>
          </a:bodyPr>
          <a:lstStyle/>
          <a:p>
            <a:pPr algn="l">
              <a:lnSpc>
                <a:spcPts val="3708"/>
              </a:lnSpc>
              <a:spcBef>
                <a:spcPct val="0"/>
              </a:spcBef>
            </a:pPr>
            <a:r>
              <a:rPr lang="en-US" sz="2648" spc="-52">
                <a:solidFill>
                  <a:srgbClr val="FDFDFD"/>
                </a:solidFill>
                <a:latin typeface="Poppins"/>
                <a:ea typeface="Poppins"/>
                <a:cs typeface="Poppins"/>
                <a:sym typeface="Poppins"/>
              </a:rPr>
              <a:t>This project aims to predict the likelihood of loan approval based on demographic, credit, and loan-related features from a publicly available dataset. The dataset includes variables such as the applicant's age, income, education level, credit score, loan amount, and loan intent. The objective is to apply various machine learning algorithms to predict whether a loan will be approved (1) or denied (0). </a:t>
            </a:r>
          </a:p>
          <a:p>
            <a:pPr algn="l">
              <a:lnSpc>
                <a:spcPts val="3708"/>
              </a:lnSpc>
              <a:spcBef>
                <a:spcPct val="0"/>
              </a:spcBef>
            </a:pPr>
            <a:endParaRPr lang="en-US" sz="2648" spc="-52">
              <a:solidFill>
                <a:srgbClr val="FDFDFD"/>
              </a:solidFill>
              <a:latin typeface="Poppins"/>
              <a:ea typeface="Poppins"/>
              <a:cs typeface="Poppins"/>
              <a:sym typeface="Poppins"/>
            </a:endParaRPr>
          </a:p>
          <a:p>
            <a:pPr algn="l">
              <a:lnSpc>
                <a:spcPts val="3708"/>
              </a:lnSpc>
              <a:spcBef>
                <a:spcPct val="0"/>
              </a:spcBef>
            </a:pPr>
            <a:endParaRPr lang="en-US" sz="2648" spc="-52">
              <a:solidFill>
                <a:srgbClr val="FDFDFD"/>
              </a:solidFill>
              <a:latin typeface="Poppins"/>
              <a:ea typeface="Poppins"/>
              <a:cs typeface="Poppins"/>
              <a:sym typeface="Poppins"/>
            </a:endParaRPr>
          </a:p>
          <a:p>
            <a:pPr algn="l">
              <a:lnSpc>
                <a:spcPts val="3708"/>
              </a:lnSpc>
              <a:spcBef>
                <a:spcPct val="0"/>
              </a:spcBef>
            </a:pPr>
            <a:r>
              <a:rPr lang="en-US" sz="2648" spc="-52">
                <a:solidFill>
                  <a:srgbClr val="FDFDFD"/>
                </a:solidFill>
                <a:latin typeface="Poppins"/>
                <a:ea typeface="Poppins"/>
                <a:cs typeface="Poppins"/>
                <a:sym typeface="Poppins"/>
              </a:rPr>
              <a:t>The goal of this analysis is to provide valuable insights that could optimize the decision-making process for financial institutions.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2261327" y="3593288"/>
            <a:ext cx="13755977" cy="5966637"/>
          </a:xfrm>
          <a:prstGeom prst="rect">
            <a:avLst/>
          </a:prstGeom>
        </p:spPr>
        <p:txBody>
          <a:bodyPr lIns="0" tIns="0" rIns="0" bIns="0" rtlCol="0" anchor="t">
            <a:spAutoFit/>
          </a:bodyPr>
          <a:lstStyle/>
          <a:p>
            <a:pPr marL="0" lvl="0" indent="0" algn="l">
              <a:lnSpc>
                <a:spcPts val="5270"/>
              </a:lnSpc>
            </a:pPr>
            <a:r>
              <a:rPr lang="en-US" sz="2730" spc="-54">
                <a:solidFill>
                  <a:srgbClr val="051D40"/>
                </a:solidFill>
                <a:latin typeface="Poppins"/>
                <a:ea typeface="Poppins"/>
                <a:cs typeface="Poppins"/>
                <a:sym typeface="Poppins"/>
              </a:rPr>
              <a:t>In</a:t>
            </a:r>
            <a:r>
              <a:rPr lang="en-US" sz="2730" u="none" strike="noStrike" spc="-54">
                <a:solidFill>
                  <a:srgbClr val="051D40"/>
                </a:solidFill>
                <a:latin typeface="Poppins"/>
                <a:ea typeface="Poppins"/>
                <a:cs typeface="Poppins"/>
                <a:sym typeface="Poppins"/>
              </a:rPr>
              <a:t> analyzing this dataset, several challenges were encountered:</a:t>
            </a:r>
          </a:p>
          <a:p>
            <a:pPr marL="589616" lvl="1" indent="-294808" algn="l">
              <a:lnSpc>
                <a:spcPts val="5270"/>
              </a:lnSpc>
              <a:buFont typeface="Arial"/>
              <a:buChar char="•"/>
            </a:pPr>
            <a:r>
              <a:rPr lang="en-US" sz="2730" u="none" strike="noStrike" spc="-54">
                <a:solidFill>
                  <a:srgbClr val="051D40"/>
                </a:solidFill>
                <a:latin typeface="Poppins"/>
                <a:ea typeface="Poppins"/>
                <a:cs typeface="Poppins"/>
                <a:sym typeface="Poppins"/>
              </a:rPr>
              <a:t>Imbalanced Data: The classes of loan approval (approved vs. denied) may not be equally represented, which could affect model performance, especially for the underrepresented class.</a:t>
            </a:r>
          </a:p>
          <a:p>
            <a:pPr marL="589616" lvl="1" indent="-294808" algn="l">
              <a:lnSpc>
                <a:spcPts val="5270"/>
              </a:lnSpc>
              <a:buFont typeface="Arial"/>
              <a:buChar char="•"/>
            </a:pPr>
            <a:r>
              <a:rPr lang="en-US" sz="2730" u="none" strike="noStrike" spc="-54">
                <a:solidFill>
                  <a:srgbClr val="051D40"/>
                </a:solidFill>
                <a:latin typeface="Poppins"/>
                <a:ea typeface="Poppins"/>
                <a:cs typeface="Poppins"/>
                <a:sym typeface="Poppins"/>
              </a:rPr>
              <a:t>Missing Data: Some data points had missing values, which required preprocessing steps to ensure the dataset could be used effectively.</a:t>
            </a:r>
          </a:p>
          <a:p>
            <a:pPr marL="589616" lvl="1" indent="-294808" algn="l">
              <a:lnSpc>
                <a:spcPts val="5270"/>
              </a:lnSpc>
              <a:buFont typeface="Arial"/>
              <a:buChar char="•"/>
            </a:pPr>
            <a:r>
              <a:rPr lang="en-US" sz="2730" u="none" strike="noStrike" spc="-54">
                <a:solidFill>
                  <a:srgbClr val="051D40"/>
                </a:solidFill>
                <a:latin typeface="Poppins"/>
                <a:ea typeface="Poppins"/>
                <a:cs typeface="Poppins"/>
                <a:sym typeface="Poppins"/>
              </a:rPr>
              <a:t>Feature Selection: Deciding which features were most relevant to predicting loan approval was critical to ensuring the model's success.</a:t>
            </a:r>
          </a:p>
          <a:p>
            <a:pPr marL="0" lvl="0" indent="0" algn="l">
              <a:lnSpc>
                <a:spcPts val="5270"/>
              </a:lnSpc>
            </a:pPr>
            <a:endParaRPr lang="en-US" sz="2730" u="none" strike="noStrike" spc="-54">
              <a:solidFill>
                <a:srgbClr val="051D40"/>
              </a:solidFill>
              <a:latin typeface="Poppins"/>
              <a:ea typeface="Poppins"/>
              <a:cs typeface="Poppins"/>
              <a:sym typeface="Poppins"/>
            </a:endParaRPr>
          </a:p>
        </p:txBody>
      </p:sp>
      <p:sp>
        <p:nvSpPr>
          <p:cNvPr id="3" name="TextBox 3"/>
          <p:cNvSpPr txBox="1"/>
          <p:nvPr/>
        </p:nvSpPr>
        <p:spPr>
          <a:xfrm>
            <a:off x="6954373" y="1462605"/>
            <a:ext cx="5279217" cy="1036319"/>
          </a:xfrm>
          <a:prstGeom prst="rect">
            <a:avLst/>
          </a:prstGeom>
        </p:spPr>
        <p:txBody>
          <a:bodyPr lIns="0" tIns="0" rIns="0" bIns="0" rtlCol="0" anchor="t">
            <a:spAutoFit/>
          </a:bodyPr>
          <a:lstStyle/>
          <a:p>
            <a:pPr algn="l">
              <a:lnSpc>
                <a:spcPts val="8536"/>
              </a:lnSpc>
              <a:spcBef>
                <a:spcPct val="0"/>
              </a:spcBef>
            </a:pPr>
            <a:r>
              <a:rPr lang="en-US" sz="6097" b="1">
                <a:solidFill>
                  <a:srgbClr val="051D40"/>
                </a:solidFill>
                <a:latin typeface="Montserrat Bold"/>
                <a:ea typeface="Montserrat Bold"/>
                <a:cs typeface="Montserrat Bold"/>
                <a:sym typeface="Montserrat Bold"/>
              </a:rPr>
              <a:t>Challenges</a:t>
            </a:r>
          </a:p>
        </p:txBody>
      </p:sp>
      <p:grpSp>
        <p:nvGrpSpPr>
          <p:cNvPr id="4" name="Group 4"/>
          <p:cNvGrpSpPr/>
          <p:nvPr/>
        </p:nvGrpSpPr>
        <p:grpSpPr>
          <a:xfrm>
            <a:off x="-1852038" y="-2655132"/>
            <a:ext cx="4693046" cy="4693046"/>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solidFill>
              <a:prstDash val="solid"/>
              <a:miter/>
            </a:ln>
          </p:spPr>
          <p:txBody>
            <a:bodyPr/>
            <a:lstStyle/>
            <a:p>
              <a:endParaRPr lang="en-US"/>
            </a:p>
          </p:txBody>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7259300" y="9210675"/>
            <a:ext cx="152400" cy="200025"/>
          </a:xfrm>
          <a:prstGeom prst="rect">
            <a:avLst/>
          </a:prstGeom>
        </p:spPr>
        <p:txBody>
          <a:bodyPr wrap="none" lIns="0" tIns="0" rIns="0" bIns="0" rtlCol="0" anchor="t">
            <a:spAutoFit/>
          </a:bodyPr>
          <a:lstStyle/>
          <a:p>
            <a:pPr algn="ctr">
              <a:lnSpc>
                <a:spcPts val="2800"/>
              </a:lnSpc>
              <a:spcBef>
                <a:spcPct val="0"/>
              </a:spcBef>
            </a:pPr>
            <a:r>
              <a:rPr lang="en-US" sz="2000">
                <a:solidFill>
                  <a:srgbClr val="051D40"/>
                </a:solidFill>
                <a:latin typeface="Canva Sans"/>
                <a:ea typeface="Canva Sans"/>
                <a:cs typeface="Canva Sans"/>
                <a:sym typeface="Canva Sans"/>
              </a:rPr>
              <a:t>4</a:t>
            </a:r>
          </a:p>
        </p:txBody>
      </p:sp>
      <p:grpSp>
        <p:nvGrpSpPr>
          <p:cNvPr id="8" name="Group 8"/>
          <p:cNvGrpSpPr/>
          <p:nvPr/>
        </p:nvGrpSpPr>
        <p:grpSpPr>
          <a:xfrm>
            <a:off x="16489823" y="0"/>
            <a:ext cx="5131546" cy="10728506"/>
            <a:chOff x="0" y="0"/>
            <a:chExt cx="1351518" cy="2825615"/>
          </a:xfrm>
        </p:grpSpPr>
        <p:sp>
          <p:nvSpPr>
            <p:cNvPr id="9" name="Freeform 9"/>
            <p:cNvSpPr/>
            <p:nvPr/>
          </p:nvSpPr>
          <p:spPr>
            <a:xfrm>
              <a:off x="0" y="0"/>
              <a:ext cx="1351518" cy="2825615"/>
            </a:xfrm>
            <a:custGeom>
              <a:avLst/>
              <a:gdLst/>
              <a:ahLst/>
              <a:cxnLst/>
              <a:rect l="l" t="t" r="r" b="b"/>
              <a:pathLst>
                <a:path w="1351518" h="2825615">
                  <a:moveTo>
                    <a:pt x="0" y="0"/>
                  </a:moveTo>
                  <a:lnTo>
                    <a:pt x="1351518" y="0"/>
                  </a:lnTo>
                  <a:lnTo>
                    <a:pt x="1351518" y="2825615"/>
                  </a:lnTo>
                  <a:lnTo>
                    <a:pt x="0" y="2825615"/>
                  </a:lnTo>
                  <a:close/>
                </a:path>
              </a:pathLst>
            </a:custGeom>
            <a:solidFill>
              <a:srgbClr val="051D40"/>
            </a:solidFill>
          </p:spPr>
          <p:txBody>
            <a:bodyPr/>
            <a:lstStyle/>
            <a:p>
              <a:endParaRPr lang="en-US"/>
            </a:p>
          </p:txBody>
        </p:sp>
        <p:sp>
          <p:nvSpPr>
            <p:cNvPr id="10" name="TextBox 10"/>
            <p:cNvSpPr txBox="1"/>
            <p:nvPr/>
          </p:nvSpPr>
          <p:spPr>
            <a:xfrm>
              <a:off x="0" y="-38100"/>
              <a:ext cx="1351518" cy="2863715"/>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3266830" y="0"/>
            <a:ext cx="5021170" cy="10287000"/>
            <a:chOff x="0" y="0"/>
            <a:chExt cx="1322448" cy="2709333"/>
          </a:xfrm>
        </p:grpSpPr>
        <p:sp>
          <p:nvSpPr>
            <p:cNvPr id="3" name="Freeform 3"/>
            <p:cNvSpPr/>
            <p:nvPr/>
          </p:nvSpPr>
          <p:spPr>
            <a:xfrm>
              <a:off x="0" y="0"/>
              <a:ext cx="1322448" cy="2709333"/>
            </a:xfrm>
            <a:custGeom>
              <a:avLst/>
              <a:gdLst/>
              <a:ahLst/>
              <a:cxnLst/>
              <a:rect l="l" t="t" r="r" b="b"/>
              <a:pathLst>
                <a:path w="1322448" h="2709333">
                  <a:moveTo>
                    <a:pt x="0" y="0"/>
                  </a:moveTo>
                  <a:lnTo>
                    <a:pt x="1322448" y="0"/>
                  </a:lnTo>
                  <a:lnTo>
                    <a:pt x="1322448" y="2709333"/>
                  </a:lnTo>
                  <a:lnTo>
                    <a:pt x="0" y="2709333"/>
                  </a:lnTo>
                  <a:close/>
                </a:path>
              </a:pathLst>
            </a:custGeom>
            <a:solidFill>
              <a:srgbClr val="051D40"/>
            </a:solidFill>
          </p:spPr>
          <p:txBody>
            <a:bodyPr/>
            <a:lstStyle/>
            <a:p>
              <a:endParaRPr lang="en-US"/>
            </a:p>
          </p:txBody>
        </p:sp>
        <p:sp>
          <p:nvSpPr>
            <p:cNvPr id="4" name="TextBox 4"/>
            <p:cNvSpPr txBox="1"/>
            <p:nvPr/>
          </p:nvSpPr>
          <p:spPr>
            <a:xfrm>
              <a:off x="0" y="-38100"/>
              <a:ext cx="1322448" cy="274743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95820" y="-1782102"/>
            <a:ext cx="3564204" cy="3564204"/>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028700" y="3036365"/>
            <a:ext cx="11888579" cy="6372747"/>
          </a:xfrm>
          <a:prstGeom prst="rect">
            <a:avLst/>
          </a:prstGeom>
        </p:spPr>
        <p:txBody>
          <a:bodyPr lIns="0" tIns="0" rIns="0" bIns="0" rtlCol="0" anchor="t">
            <a:spAutoFit/>
          </a:bodyPr>
          <a:lstStyle/>
          <a:p>
            <a:pPr marL="0" lvl="0" indent="0" algn="l">
              <a:lnSpc>
                <a:spcPts val="4637"/>
              </a:lnSpc>
            </a:pPr>
            <a:r>
              <a:rPr lang="en-US" sz="2680" spc="-53">
                <a:solidFill>
                  <a:srgbClr val="051D40"/>
                </a:solidFill>
                <a:latin typeface="Poppins"/>
                <a:ea typeface="Poppins"/>
                <a:cs typeface="Poppins"/>
                <a:sym typeface="Poppins"/>
              </a:rPr>
              <a:t>Th</a:t>
            </a:r>
            <a:r>
              <a:rPr lang="en-US" sz="2680" u="none" strike="noStrike" spc="-53">
                <a:solidFill>
                  <a:srgbClr val="051D40"/>
                </a:solidFill>
                <a:latin typeface="Poppins"/>
                <a:ea typeface="Poppins"/>
                <a:cs typeface="Poppins"/>
                <a:sym typeface="Poppins"/>
              </a:rPr>
              <a:t>e dataset contains a mix of categorical and numerical features:</a:t>
            </a:r>
          </a:p>
          <a:p>
            <a:pPr marL="0" lvl="0" indent="0" algn="l">
              <a:lnSpc>
                <a:spcPts val="4637"/>
              </a:lnSpc>
            </a:pPr>
            <a:endParaRPr lang="en-US" sz="2680" u="none" strike="noStrike" spc="-53">
              <a:solidFill>
                <a:srgbClr val="051D40"/>
              </a:solidFill>
              <a:latin typeface="Poppins"/>
              <a:ea typeface="Poppins"/>
              <a:cs typeface="Poppins"/>
              <a:sym typeface="Poppins"/>
            </a:endParaRPr>
          </a:p>
          <a:p>
            <a:pPr marL="578811" lvl="1" indent="-289405" algn="l">
              <a:lnSpc>
                <a:spcPts val="4637"/>
              </a:lnSpc>
              <a:buFont typeface="Arial"/>
              <a:buChar char="•"/>
            </a:pPr>
            <a:r>
              <a:rPr lang="en-US" sz="2680" u="none" strike="noStrike" spc="-53">
                <a:solidFill>
                  <a:srgbClr val="051D40"/>
                </a:solidFill>
                <a:latin typeface="Poppins"/>
                <a:ea typeface="Poppins"/>
                <a:cs typeface="Poppins"/>
                <a:sym typeface="Poppins"/>
              </a:rPr>
              <a:t>Demographic Features: Age, gender, education level, and income.</a:t>
            </a:r>
          </a:p>
          <a:p>
            <a:pPr marL="578811" lvl="1" indent="-289405" algn="l">
              <a:lnSpc>
                <a:spcPts val="4637"/>
              </a:lnSpc>
              <a:buFont typeface="Arial"/>
              <a:buChar char="•"/>
            </a:pPr>
            <a:r>
              <a:rPr lang="en-US" sz="2680" u="none" strike="noStrike" spc="-53">
                <a:solidFill>
                  <a:srgbClr val="051D40"/>
                </a:solidFill>
                <a:latin typeface="Poppins"/>
                <a:ea typeface="Poppins"/>
                <a:cs typeface="Poppins"/>
                <a:sym typeface="Poppins"/>
              </a:rPr>
              <a:t>Loan Features: Loan amount, loan intent (e.g., personal, medical, education), and loan interest rate.</a:t>
            </a:r>
          </a:p>
          <a:p>
            <a:pPr marL="578811" lvl="1" indent="-289405" algn="l">
              <a:lnSpc>
                <a:spcPts val="4637"/>
              </a:lnSpc>
              <a:buFont typeface="Arial"/>
              <a:buChar char="•"/>
            </a:pPr>
            <a:r>
              <a:rPr lang="en-US" sz="2680" u="none" strike="noStrike" spc="-53">
                <a:solidFill>
                  <a:srgbClr val="051D40"/>
                </a:solidFill>
                <a:latin typeface="Poppins"/>
                <a:ea typeface="Poppins"/>
                <a:cs typeface="Poppins"/>
                <a:sym typeface="Poppins"/>
              </a:rPr>
              <a:t>Credit Features: Credit score, credit history length, and previous loan defaults.</a:t>
            </a:r>
          </a:p>
          <a:p>
            <a:pPr algn="l">
              <a:lnSpc>
                <a:spcPts val="4637"/>
              </a:lnSpc>
            </a:pPr>
            <a:endParaRPr lang="en-US" sz="2680" u="none" strike="noStrike" spc="-53">
              <a:solidFill>
                <a:srgbClr val="051D40"/>
              </a:solidFill>
              <a:latin typeface="Poppins"/>
              <a:ea typeface="Poppins"/>
              <a:cs typeface="Poppins"/>
              <a:sym typeface="Poppins"/>
            </a:endParaRPr>
          </a:p>
          <a:p>
            <a:pPr marL="0" lvl="0" indent="0" algn="l">
              <a:lnSpc>
                <a:spcPts val="4637"/>
              </a:lnSpc>
            </a:pPr>
            <a:r>
              <a:rPr lang="en-US" sz="2680" u="none" strike="noStrike" spc="-53">
                <a:solidFill>
                  <a:srgbClr val="051D40"/>
                </a:solidFill>
                <a:latin typeface="Poppins"/>
                <a:ea typeface="Poppins"/>
                <a:cs typeface="Poppins"/>
                <a:sym typeface="Poppins"/>
              </a:rPr>
              <a:t>The target variable is the loan approval status, with '1' indicating approved loans and '0' indicating denied loans.</a:t>
            </a:r>
          </a:p>
          <a:p>
            <a:pPr marL="0" lvl="0" indent="0" algn="l">
              <a:lnSpc>
                <a:spcPts val="4637"/>
              </a:lnSpc>
            </a:pPr>
            <a:endParaRPr lang="en-US" sz="2680" u="none" strike="noStrike" spc="-53">
              <a:solidFill>
                <a:srgbClr val="051D40"/>
              </a:solidFill>
              <a:latin typeface="Poppins"/>
              <a:ea typeface="Poppins"/>
              <a:cs typeface="Poppins"/>
              <a:sym typeface="Poppins"/>
            </a:endParaRPr>
          </a:p>
        </p:txBody>
      </p:sp>
      <p:grpSp>
        <p:nvGrpSpPr>
          <p:cNvPr id="9" name="Group 9"/>
          <p:cNvGrpSpPr/>
          <p:nvPr/>
        </p:nvGrpSpPr>
        <p:grpSpPr>
          <a:xfrm>
            <a:off x="14700679" y="7074186"/>
            <a:ext cx="5946973" cy="594697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2" name="TextBox 12"/>
          <p:cNvSpPr txBox="1"/>
          <p:nvPr/>
        </p:nvSpPr>
        <p:spPr>
          <a:xfrm>
            <a:off x="4671818" y="914400"/>
            <a:ext cx="7922504" cy="1035685"/>
          </a:xfrm>
          <a:prstGeom prst="rect">
            <a:avLst/>
          </a:prstGeom>
        </p:spPr>
        <p:txBody>
          <a:bodyPr lIns="0" tIns="0" rIns="0" bIns="0" rtlCol="0" anchor="t">
            <a:spAutoFit/>
          </a:bodyPr>
          <a:lstStyle/>
          <a:p>
            <a:pPr marL="0" lvl="0" indent="0" algn="l">
              <a:lnSpc>
                <a:spcPts val="8539"/>
              </a:lnSpc>
              <a:spcBef>
                <a:spcPct val="0"/>
              </a:spcBef>
            </a:pPr>
            <a:r>
              <a:rPr lang="en-US" sz="6099" b="1">
                <a:solidFill>
                  <a:srgbClr val="051D40"/>
                </a:solidFill>
                <a:latin typeface="Montserrat Bold"/>
                <a:ea typeface="Montserrat Bold"/>
                <a:cs typeface="Montserrat Bold"/>
                <a:sym typeface="Montserrat Bold"/>
              </a:rPr>
              <a:t>Data Overview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123887" y="-2346523"/>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971487" y="-2194123"/>
            <a:ext cx="4693046" cy="46930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503376" y="2498923"/>
            <a:ext cx="17281248" cy="7877591"/>
          </a:xfrm>
          <a:custGeom>
            <a:avLst/>
            <a:gdLst/>
            <a:ahLst/>
            <a:cxnLst/>
            <a:rect l="l" t="t" r="r" b="b"/>
            <a:pathLst>
              <a:path w="17281248" h="7877591">
                <a:moveTo>
                  <a:pt x="0" y="0"/>
                </a:moveTo>
                <a:lnTo>
                  <a:pt x="17281248" y="0"/>
                </a:lnTo>
                <a:lnTo>
                  <a:pt x="17281248" y="7877591"/>
                </a:lnTo>
                <a:lnTo>
                  <a:pt x="0" y="7877591"/>
                </a:lnTo>
                <a:lnTo>
                  <a:pt x="0" y="0"/>
                </a:lnTo>
                <a:close/>
              </a:path>
            </a:pathLst>
          </a:custGeom>
          <a:blipFill>
            <a:blip r:embed="rId2"/>
            <a:stretch>
              <a:fillRect t="-19009"/>
            </a:stretch>
          </a:blipFill>
        </p:spPr>
        <p:txBody>
          <a:bodyPr/>
          <a:lstStyle/>
          <a:p>
            <a:endParaRPr lang="en-US"/>
          </a:p>
        </p:txBody>
      </p:sp>
      <p:sp>
        <p:nvSpPr>
          <p:cNvPr id="9" name="TextBox 9"/>
          <p:cNvSpPr txBox="1"/>
          <p:nvPr/>
        </p:nvSpPr>
        <p:spPr>
          <a:xfrm>
            <a:off x="6856412" y="1170934"/>
            <a:ext cx="6252898" cy="1035685"/>
          </a:xfrm>
          <a:prstGeom prst="rect">
            <a:avLst/>
          </a:prstGeom>
        </p:spPr>
        <p:txBody>
          <a:bodyPr lIns="0" tIns="0" rIns="0" bIns="0" rtlCol="0" anchor="t">
            <a:spAutoFit/>
          </a:bodyPr>
          <a:lstStyle/>
          <a:p>
            <a:pPr algn="just">
              <a:lnSpc>
                <a:spcPts val="8539"/>
              </a:lnSpc>
              <a:spcBef>
                <a:spcPct val="0"/>
              </a:spcBef>
            </a:pPr>
            <a:r>
              <a:rPr lang="en-US" sz="6099" b="1">
                <a:solidFill>
                  <a:srgbClr val="051D40"/>
                </a:solidFill>
                <a:latin typeface="Montserrat Bold"/>
                <a:ea typeface="Montserrat Bold"/>
                <a:cs typeface="Montserrat Bold"/>
                <a:sym typeface="Montserrat Bold"/>
              </a:rPr>
              <a:t>Data Cleaning</a:t>
            </a:r>
          </a:p>
        </p:txBody>
      </p:sp>
      <p:grpSp>
        <p:nvGrpSpPr>
          <p:cNvPr id="10" name="Group 10"/>
          <p:cNvGrpSpPr/>
          <p:nvPr/>
        </p:nvGrpSpPr>
        <p:grpSpPr>
          <a:xfrm>
            <a:off x="247242" y="242294"/>
            <a:ext cx="17793515" cy="9802411"/>
            <a:chOff x="0" y="0"/>
            <a:chExt cx="4982580" cy="2744893"/>
          </a:xfrm>
        </p:grpSpPr>
        <p:sp>
          <p:nvSpPr>
            <p:cNvPr id="11" name="Freeform 11"/>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12" name="TextBox 12"/>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E1E49"/>
        </a:solidFill>
        <a:effectLst/>
      </p:bgPr>
    </p:bg>
    <p:spTree>
      <p:nvGrpSpPr>
        <p:cNvPr id="1" name=""/>
        <p:cNvGrpSpPr/>
        <p:nvPr/>
      </p:nvGrpSpPr>
      <p:grpSpPr>
        <a:xfrm>
          <a:off x="0" y="0"/>
          <a:ext cx="0" cy="0"/>
          <a:chOff x="0" y="0"/>
          <a:chExt cx="0" cy="0"/>
        </a:xfrm>
      </p:grpSpPr>
      <p:sp>
        <p:nvSpPr>
          <p:cNvPr id="2" name="Freeform 2"/>
          <p:cNvSpPr/>
          <p:nvPr/>
        </p:nvSpPr>
        <p:spPr>
          <a:xfrm>
            <a:off x="232204" y="768632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3" name="Freeform 3"/>
          <p:cNvSpPr/>
          <p:nvPr/>
        </p:nvSpPr>
        <p:spPr>
          <a:xfrm>
            <a:off x="6224860" y="768632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sp>
        <p:nvSpPr>
          <p:cNvPr id="4" name="Freeform 4"/>
          <p:cNvSpPr/>
          <p:nvPr/>
        </p:nvSpPr>
        <p:spPr>
          <a:xfrm>
            <a:off x="12213997" y="7686324"/>
            <a:ext cx="5841799" cy="1153755"/>
          </a:xfrm>
          <a:custGeom>
            <a:avLst/>
            <a:gdLst/>
            <a:ahLst/>
            <a:cxnLst/>
            <a:rect l="l" t="t" r="r" b="b"/>
            <a:pathLst>
              <a:path w="5841799" h="1153755">
                <a:moveTo>
                  <a:pt x="0" y="0"/>
                </a:moveTo>
                <a:lnTo>
                  <a:pt x="5841799" y="0"/>
                </a:lnTo>
                <a:lnTo>
                  <a:pt x="5841799" y="1153755"/>
                </a:lnTo>
                <a:lnTo>
                  <a:pt x="0" y="1153755"/>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2213997" y="3298645"/>
            <a:ext cx="5841799" cy="5146658"/>
            <a:chOff x="0" y="0"/>
            <a:chExt cx="1554321" cy="1369365"/>
          </a:xfrm>
        </p:grpSpPr>
        <p:sp>
          <p:nvSpPr>
            <p:cNvPr id="6" name="Freeform 6"/>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7" name="TextBox 7"/>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8" name="Group 8"/>
          <p:cNvGrpSpPr/>
          <p:nvPr/>
        </p:nvGrpSpPr>
        <p:grpSpPr>
          <a:xfrm>
            <a:off x="6224860" y="3298645"/>
            <a:ext cx="5841799" cy="5146658"/>
            <a:chOff x="0" y="0"/>
            <a:chExt cx="1554321" cy="1369365"/>
          </a:xfrm>
        </p:grpSpPr>
        <p:sp>
          <p:nvSpPr>
            <p:cNvPr id="9" name="Freeform 9"/>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0" name="TextBox 10"/>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1" name="Group 11"/>
          <p:cNvGrpSpPr/>
          <p:nvPr/>
        </p:nvGrpSpPr>
        <p:grpSpPr>
          <a:xfrm>
            <a:off x="232204" y="3298645"/>
            <a:ext cx="5841799" cy="5146658"/>
            <a:chOff x="0" y="0"/>
            <a:chExt cx="1554321" cy="1369365"/>
          </a:xfrm>
        </p:grpSpPr>
        <p:sp>
          <p:nvSpPr>
            <p:cNvPr id="12" name="Freeform 12"/>
            <p:cNvSpPr/>
            <p:nvPr/>
          </p:nvSpPr>
          <p:spPr>
            <a:xfrm>
              <a:off x="0" y="0"/>
              <a:ext cx="1554321" cy="1369365"/>
            </a:xfrm>
            <a:custGeom>
              <a:avLst/>
              <a:gdLst/>
              <a:ahLst/>
              <a:cxnLst/>
              <a:rect l="l" t="t" r="r" b="b"/>
              <a:pathLst>
                <a:path w="1554321" h="1369365">
                  <a:moveTo>
                    <a:pt x="58312" y="0"/>
                  </a:moveTo>
                  <a:lnTo>
                    <a:pt x="1496009" y="0"/>
                  </a:lnTo>
                  <a:cubicBezTo>
                    <a:pt x="1511474" y="0"/>
                    <a:pt x="1526306" y="6144"/>
                    <a:pt x="1537241" y="17079"/>
                  </a:cubicBezTo>
                  <a:cubicBezTo>
                    <a:pt x="1548177" y="28015"/>
                    <a:pt x="1554321" y="42846"/>
                    <a:pt x="1554321" y="58312"/>
                  </a:cubicBezTo>
                  <a:lnTo>
                    <a:pt x="1554321" y="1311054"/>
                  </a:lnTo>
                  <a:cubicBezTo>
                    <a:pt x="1554321" y="1326519"/>
                    <a:pt x="1548177" y="1341351"/>
                    <a:pt x="1537241" y="1352286"/>
                  </a:cubicBezTo>
                  <a:cubicBezTo>
                    <a:pt x="1526306" y="1363222"/>
                    <a:pt x="1511474" y="1369365"/>
                    <a:pt x="1496009" y="1369365"/>
                  </a:cubicBezTo>
                  <a:lnTo>
                    <a:pt x="58312" y="1369365"/>
                  </a:lnTo>
                  <a:cubicBezTo>
                    <a:pt x="42846" y="1369365"/>
                    <a:pt x="28015" y="1363222"/>
                    <a:pt x="17079" y="1352286"/>
                  </a:cubicBezTo>
                  <a:cubicBezTo>
                    <a:pt x="6144" y="1341351"/>
                    <a:pt x="0" y="1326519"/>
                    <a:pt x="0" y="1311054"/>
                  </a:cubicBezTo>
                  <a:lnTo>
                    <a:pt x="0" y="58312"/>
                  </a:lnTo>
                  <a:cubicBezTo>
                    <a:pt x="0" y="42846"/>
                    <a:pt x="6144" y="28015"/>
                    <a:pt x="17079" y="17079"/>
                  </a:cubicBezTo>
                  <a:cubicBezTo>
                    <a:pt x="28015" y="6144"/>
                    <a:pt x="42846" y="0"/>
                    <a:pt x="58312" y="0"/>
                  </a:cubicBezTo>
                  <a:close/>
                </a:path>
              </a:pathLst>
            </a:custGeom>
            <a:solidFill>
              <a:srgbClr val="FDFDFD"/>
            </a:solidFill>
          </p:spPr>
          <p:txBody>
            <a:bodyPr/>
            <a:lstStyle/>
            <a:p>
              <a:endParaRPr lang="en-US"/>
            </a:p>
          </p:txBody>
        </p:sp>
        <p:sp>
          <p:nvSpPr>
            <p:cNvPr id="13" name="TextBox 13"/>
            <p:cNvSpPr txBox="1"/>
            <p:nvPr/>
          </p:nvSpPr>
          <p:spPr>
            <a:xfrm>
              <a:off x="0" y="-38100"/>
              <a:ext cx="1554321" cy="1407465"/>
            </a:xfrm>
            <a:prstGeom prst="rect">
              <a:avLst/>
            </a:prstGeom>
          </p:spPr>
          <p:txBody>
            <a:bodyPr lIns="50800" tIns="50800" rIns="50800" bIns="50800" rtlCol="0" anchor="ctr"/>
            <a:lstStyle/>
            <a:p>
              <a:pPr algn="ctr">
                <a:lnSpc>
                  <a:spcPts val="2659"/>
                </a:lnSpc>
              </a:pPr>
              <a:endParaRPr/>
            </a:p>
            <a:p>
              <a:pPr algn="ctr">
                <a:lnSpc>
                  <a:spcPts val="2659"/>
                </a:lnSpc>
              </a:pPr>
              <a:endParaRPr/>
            </a:p>
          </p:txBody>
        </p:sp>
      </p:grpSp>
      <p:grpSp>
        <p:nvGrpSpPr>
          <p:cNvPr id="14" name="Group 14"/>
          <p:cNvGrpSpPr/>
          <p:nvPr/>
        </p:nvGrpSpPr>
        <p:grpSpPr>
          <a:xfrm>
            <a:off x="-2123887" y="-2346523"/>
            <a:ext cx="4693046" cy="46930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5573718" y="7940477"/>
            <a:ext cx="4693046" cy="469304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txBody>
            <a:bodyPr/>
            <a:lstStyle/>
            <a:p>
              <a:endParaRPr lang="en-US"/>
            </a:p>
          </p:txBody>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4953444" y="1863710"/>
            <a:ext cx="9326649" cy="870376"/>
          </a:xfrm>
          <a:prstGeom prst="rect">
            <a:avLst/>
          </a:prstGeom>
        </p:spPr>
        <p:txBody>
          <a:bodyPr lIns="0" tIns="0" rIns="0" bIns="0" rtlCol="0" anchor="t">
            <a:spAutoFit/>
          </a:bodyPr>
          <a:lstStyle/>
          <a:p>
            <a:pPr marL="0" lvl="0" indent="0" algn="ctr">
              <a:lnSpc>
                <a:spcPts val="7151"/>
              </a:lnSpc>
              <a:spcBef>
                <a:spcPct val="0"/>
              </a:spcBef>
            </a:pPr>
            <a:r>
              <a:rPr lang="en-US" sz="5108" b="1">
                <a:solidFill>
                  <a:srgbClr val="FFFFFF"/>
                </a:solidFill>
                <a:latin typeface="Montserrat Bold"/>
                <a:ea typeface="Montserrat Bold"/>
                <a:cs typeface="Montserrat Bold"/>
                <a:sym typeface="Montserrat Bold"/>
              </a:rPr>
              <a:t>Algorithms Implemented</a:t>
            </a:r>
          </a:p>
        </p:txBody>
      </p:sp>
      <p:sp>
        <p:nvSpPr>
          <p:cNvPr id="21" name="TextBox 21"/>
          <p:cNvSpPr txBox="1"/>
          <p:nvPr/>
        </p:nvSpPr>
        <p:spPr>
          <a:xfrm>
            <a:off x="932677" y="4243271"/>
            <a:ext cx="4440853" cy="505175"/>
          </a:xfrm>
          <a:prstGeom prst="rect">
            <a:avLst/>
          </a:prstGeom>
        </p:spPr>
        <p:txBody>
          <a:bodyPr lIns="0" tIns="0" rIns="0" bIns="0" rtlCol="0" anchor="t">
            <a:spAutoFit/>
          </a:bodyPr>
          <a:lstStyle/>
          <a:p>
            <a:pPr marL="0" lvl="0" indent="0" algn="ctr">
              <a:lnSpc>
                <a:spcPts val="4180"/>
              </a:lnSpc>
              <a:spcBef>
                <a:spcPct val="0"/>
              </a:spcBef>
            </a:pPr>
            <a:r>
              <a:rPr lang="en-US" sz="2986" b="1">
                <a:solidFill>
                  <a:srgbClr val="051D40"/>
                </a:solidFill>
                <a:latin typeface="Montserrat Bold"/>
                <a:ea typeface="Montserrat Bold"/>
                <a:cs typeface="Montserrat Bold"/>
                <a:sym typeface="Montserrat Bold"/>
              </a:rPr>
              <a:t>Decision Tree</a:t>
            </a:r>
          </a:p>
        </p:txBody>
      </p:sp>
      <p:sp>
        <p:nvSpPr>
          <p:cNvPr id="22" name="TextBox 22"/>
          <p:cNvSpPr txBox="1"/>
          <p:nvPr/>
        </p:nvSpPr>
        <p:spPr>
          <a:xfrm>
            <a:off x="13743059" y="4243271"/>
            <a:ext cx="3591782" cy="505175"/>
          </a:xfrm>
          <a:prstGeom prst="rect">
            <a:avLst/>
          </a:prstGeom>
        </p:spPr>
        <p:txBody>
          <a:bodyPr lIns="0" tIns="0" rIns="0" bIns="0" rtlCol="0" anchor="t">
            <a:spAutoFit/>
          </a:bodyPr>
          <a:lstStyle/>
          <a:p>
            <a:pPr marL="0" lvl="0" indent="0" algn="l">
              <a:lnSpc>
                <a:spcPts val="4180"/>
              </a:lnSpc>
              <a:spcBef>
                <a:spcPct val="0"/>
              </a:spcBef>
            </a:pPr>
            <a:r>
              <a:rPr lang="en-US" sz="2986" b="1">
                <a:solidFill>
                  <a:srgbClr val="051D40"/>
                </a:solidFill>
                <a:latin typeface="Montserrat Bold"/>
                <a:ea typeface="Montserrat Bold"/>
                <a:cs typeface="Montserrat Bold"/>
                <a:sym typeface="Montserrat Bold"/>
              </a:rPr>
              <a:t>Base Classifier</a:t>
            </a:r>
          </a:p>
        </p:txBody>
      </p:sp>
      <p:sp>
        <p:nvSpPr>
          <p:cNvPr id="23" name="TextBox 23"/>
          <p:cNvSpPr txBox="1"/>
          <p:nvPr/>
        </p:nvSpPr>
        <p:spPr>
          <a:xfrm>
            <a:off x="7747597" y="4243271"/>
            <a:ext cx="3738343" cy="505175"/>
          </a:xfrm>
          <a:prstGeom prst="rect">
            <a:avLst/>
          </a:prstGeom>
        </p:spPr>
        <p:txBody>
          <a:bodyPr lIns="0" tIns="0" rIns="0" bIns="0" rtlCol="0" anchor="t">
            <a:spAutoFit/>
          </a:bodyPr>
          <a:lstStyle/>
          <a:p>
            <a:pPr marL="0" lvl="0" indent="0" algn="l">
              <a:lnSpc>
                <a:spcPts val="4180"/>
              </a:lnSpc>
              <a:spcBef>
                <a:spcPct val="0"/>
              </a:spcBef>
            </a:pPr>
            <a:r>
              <a:rPr lang="en-US" sz="2986" b="1">
                <a:solidFill>
                  <a:srgbClr val="051D40"/>
                </a:solidFill>
                <a:latin typeface="Montserrat Bold"/>
                <a:ea typeface="Montserrat Bold"/>
                <a:cs typeface="Montserrat Bold"/>
                <a:sym typeface="Montserrat Bold"/>
              </a:rPr>
              <a:t>Random Forest</a:t>
            </a:r>
          </a:p>
        </p:txBody>
      </p:sp>
      <p:sp>
        <p:nvSpPr>
          <p:cNvPr id="24" name="TextBox 24"/>
          <p:cNvSpPr txBox="1"/>
          <p:nvPr/>
        </p:nvSpPr>
        <p:spPr>
          <a:xfrm>
            <a:off x="551474" y="5517353"/>
            <a:ext cx="5203260" cy="1934845"/>
          </a:xfrm>
          <a:prstGeom prst="rect">
            <a:avLst/>
          </a:prstGeom>
        </p:spPr>
        <p:txBody>
          <a:bodyPr lIns="0" tIns="0" rIns="0" bIns="0" rtlCol="0" anchor="t">
            <a:spAutoFit/>
          </a:bodyPr>
          <a:lstStyle/>
          <a:p>
            <a:pPr algn="ctr">
              <a:lnSpc>
                <a:spcPts val="3080"/>
              </a:lnSpc>
            </a:pPr>
            <a:r>
              <a:rPr lang="en-US" sz="2200">
                <a:solidFill>
                  <a:srgbClr val="000000"/>
                </a:solidFill>
                <a:latin typeface="Montserrat"/>
                <a:ea typeface="Montserrat"/>
                <a:cs typeface="Montserrat"/>
                <a:sym typeface="Montserrat"/>
              </a:rPr>
              <a:t>We chose Decision Tree for its intuitive, rule-based structure that offers clear and interpretable insights into the loan approval process.</a:t>
            </a:r>
          </a:p>
        </p:txBody>
      </p:sp>
      <p:sp>
        <p:nvSpPr>
          <p:cNvPr id="25" name="TextBox 25"/>
          <p:cNvSpPr txBox="1"/>
          <p:nvPr/>
        </p:nvSpPr>
        <p:spPr>
          <a:xfrm>
            <a:off x="6799190" y="5342837"/>
            <a:ext cx="4686750" cy="2389505"/>
          </a:xfrm>
          <a:prstGeom prst="rect">
            <a:avLst/>
          </a:prstGeom>
        </p:spPr>
        <p:txBody>
          <a:bodyPr lIns="0" tIns="0" rIns="0" bIns="0" rtlCol="0" anchor="t">
            <a:spAutoFit/>
          </a:bodyPr>
          <a:lstStyle/>
          <a:p>
            <a:pPr algn="ctr">
              <a:lnSpc>
                <a:spcPts val="3220"/>
              </a:lnSpc>
            </a:pPr>
            <a:r>
              <a:rPr lang="en-US" sz="2300">
                <a:solidFill>
                  <a:srgbClr val="000000"/>
                </a:solidFill>
                <a:latin typeface="Montserrat"/>
                <a:ea typeface="Montserrat"/>
                <a:cs typeface="Montserrat"/>
                <a:sym typeface="Montserrat"/>
              </a:rPr>
              <a:t>Random Forest was implemented to enhance prediction accuracy and generalization by aggregating the results of multiple diverse decision trees.</a:t>
            </a:r>
          </a:p>
        </p:txBody>
      </p:sp>
      <p:sp>
        <p:nvSpPr>
          <p:cNvPr id="26" name="TextBox 26"/>
          <p:cNvSpPr txBox="1"/>
          <p:nvPr/>
        </p:nvSpPr>
        <p:spPr>
          <a:xfrm>
            <a:off x="13114409" y="5322091"/>
            <a:ext cx="4342323" cy="2325370"/>
          </a:xfrm>
          <a:prstGeom prst="rect">
            <a:avLst/>
          </a:prstGeom>
        </p:spPr>
        <p:txBody>
          <a:bodyPr lIns="0" tIns="0" rIns="0" bIns="0" rtlCol="0" anchor="t">
            <a:spAutoFit/>
          </a:bodyPr>
          <a:lstStyle/>
          <a:p>
            <a:pPr algn="ctr">
              <a:lnSpc>
                <a:spcPts val="3080"/>
              </a:lnSpc>
            </a:pPr>
            <a:r>
              <a:rPr lang="en-US" sz="2200">
                <a:solidFill>
                  <a:srgbClr val="000000"/>
                </a:solidFill>
                <a:latin typeface="Montserrat"/>
                <a:ea typeface="Montserrat"/>
                <a:cs typeface="Montserrat"/>
                <a:sym typeface="Montserrat"/>
              </a:rPr>
              <a:t>Naive Bayes was selected for its fast computation and strong performance on categorical data, making it a reliable baseline for comparison.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656283" y="-2445901"/>
            <a:ext cx="15178802" cy="1517880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txBody>
            <a:bodyPr/>
            <a:lstStyle/>
            <a:p>
              <a:endParaRPr lang="en-US"/>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007842" y="-1797460"/>
            <a:ext cx="13881919" cy="138819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txBody>
            <a:bodyPr/>
            <a:lstStyle/>
            <a:p>
              <a:endParaRPr lang="en-US"/>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954991" y="2337294"/>
            <a:ext cx="6033363" cy="795506"/>
          </a:xfrm>
          <a:prstGeom prst="rect">
            <a:avLst/>
          </a:prstGeom>
        </p:spPr>
        <p:txBody>
          <a:bodyPr lIns="0" tIns="0" rIns="0" bIns="0" rtlCol="0" anchor="t">
            <a:spAutoFit/>
          </a:bodyPr>
          <a:lstStyle/>
          <a:p>
            <a:pPr marL="0" lvl="0" indent="0" algn="l">
              <a:lnSpc>
                <a:spcPts val="6553"/>
              </a:lnSpc>
              <a:spcBef>
                <a:spcPct val="0"/>
              </a:spcBef>
            </a:pPr>
            <a:r>
              <a:rPr lang="en-US" sz="4680" b="1">
                <a:solidFill>
                  <a:srgbClr val="FDFDFD"/>
                </a:solidFill>
                <a:latin typeface="Montserrat Bold"/>
                <a:ea typeface="Montserrat Bold"/>
                <a:cs typeface="Montserrat Bold"/>
                <a:sym typeface="Montserrat Bold"/>
              </a:rPr>
              <a:t>Decision Tree</a:t>
            </a:r>
          </a:p>
        </p:txBody>
      </p:sp>
      <p:sp>
        <p:nvSpPr>
          <p:cNvPr id="9" name="TextBox 9"/>
          <p:cNvSpPr txBox="1"/>
          <p:nvPr/>
        </p:nvSpPr>
        <p:spPr>
          <a:xfrm>
            <a:off x="729190" y="3465191"/>
            <a:ext cx="5885945" cy="4729338"/>
          </a:xfrm>
          <a:prstGeom prst="rect">
            <a:avLst/>
          </a:prstGeom>
        </p:spPr>
        <p:txBody>
          <a:bodyPr lIns="0" tIns="0" rIns="0" bIns="0" rtlCol="0" anchor="t">
            <a:spAutoFit/>
          </a:bodyPr>
          <a:lstStyle/>
          <a:p>
            <a:pPr marL="524767" lvl="1" indent="-262383" algn="l">
              <a:lnSpc>
                <a:spcPts val="3402"/>
              </a:lnSpc>
              <a:buFont typeface="Arial"/>
              <a:buChar char="•"/>
            </a:pPr>
            <a:r>
              <a:rPr lang="en-US" sz="2430" spc="-48">
                <a:solidFill>
                  <a:srgbClr val="FDFDFD"/>
                </a:solidFill>
                <a:latin typeface="Poppins"/>
                <a:ea typeface="Poppins"/>
                <a:cs typeface="Poppins"/>
                <a:sym typeface="Poppins"/>
              </a:rPr>
              <a:t>A tree-like model that makes decisions by following a path from root to leaf</a:t>
            </a:r>
          </a:p>
          <a:p>
            <a:pPr marL="524767" lvl="1" indent="-262383" algn="l">
              <a:lnSpc>
                <a:spcPts val="3402"/>
              </a:lnSpc>
              <a:buFont typeface="Arial"/>
              <a:buChar char="•"/>
            </a:pPr>
            <a:r>
              <a:rPr lang="en-US" sz="2430" spc="-48">
                <a:solidFill>
                  <a:srgbClr val="FDFDFD"/>
                </a:solidFill>
                <a:latin typeface="Poppins"/>
                <a:ea typeface="Poppins"/>
                <a:cs typeface="Poppins"/>
                <a:sym typeface="Poppins"/>
              </a:rPr>
              <a:t>Creates a series of if-then rules based on feature values</a:t>
            </a:r>
          </a:p>
          <a:p>
            <a:pPr marL="524767" lvl="1" indent="-262383" algn="l">
              <a:lnSpc>
                <a:spcPts val="3402"/>
              </a:lnSpc>
              <a:buFont typeface="Arial"/>
              <a:buChar char="•"/>
            </a:pPr>
            <a:r>
              <a:rPr lang="en-US" sz="2430" spc="-48">
                <a:solidFill>
                  <a:srgbClr val="FDFDFD"/>
                </a:solidFill>
                <a:latin typeface="Poppins"/>
                <a:ea typeface="Poppins"/>
                <a:cs typeface="Poppins"/>
                <a:sym typeface="Poppins"/>
              </a:rPr>
              <a:t>Naturally handles both numerical and categorical data</a:t>
            </a:r>
          </a:p>
          <a:p>
            <a:pPr marL="524767" lvl="1" indent="-262383" algn="l">
              <a:lnSpc>
                <a:spcPts val="3402"/>
              </a:lnSpc>
              <a:buFont typeface="Arial"/>
              <a:buChar char="•"/>
            </a:pPr>
            <a:r>
              <a:rPr lang="en-US" sz="2430" spc="-48">
                <a:solidFill>
                  <a:srgbClr val="FDFDFD"/>
                </a:solidFill>
                <a:latin typeface="Poppins"/>
                <a:ea typeface="Poppins"/>
                <a:cs typeface="Poppins"/>
                <a:sym typeface="Poppins"/>
              </a:rPr>
              <a:t>Produces interpretable results that stakeholders can understand</a:t>
            </a:r>
          </a:p>
          <a:p>
            <a:pPr algn="l">
              <a:lnSpc>
                <a:spcPts val="3402"/>
              </a:lnSpc>
            </a:pPr>
            <a:endParaRPr lang="en-US" sz="2430" spc="-48">
              <a:solidFill>
                <a:srgbClr val="FDFDFD"/>
              </a:solidFill>
              <a:latin typeface="Poppins"/>
              <a:ea typeface="Poppins"/>
              <a:cs typeface="Poppins"/>
              <a:sym typeface="Poppins"/>
            </a:endParaRPr>
          </a:p>
          <a:p>
            <a:pPr algn="l">
              <a:lnSpc>
                <a:spcPts val="3402"/>
              </a:lnSpc>
            </a:pPr>
            <a:endParaRPr lang="en-US" sz="2430" spc="-48">
              <a:solidFill>
                <a:srgbClr val="FDFDFD"/>
              </a:solidFill>
              <a:latin typeface="Poppins"/>
              <a:ea typeface="Poppins"/>
              <a:cs typeface="Poppins"/>
              <a:sym typeface="Poppins"/>
            </a:endParaRPr>
          </a:p>
        </p:txBody>
      </p:sp>
      <p:sp>
        <p:nvSpPr>
          <p:cNvPr id="10" name="TextBox 10"/>
          <p:cNvSpPr txBox="1"/>
          <p:nvPr/>
        </p:nvSpPr>
        <p:spPr>
          <a:xfrm>
            <a:off x="10423198" y="703057"/>
            <a:ext cx="6044388" cy="4863375"/>
          </a:xfrm>
          <a:prstGeom prst="rect">
            <a:avLst/>
          </a:prstGeom>
        </p:spPr>
        <p:txBody>
          <a:bodyPr lIns="0" tIns="0" rIns="0" bIns="0" rtlCol="0" anchor="t">
            <a:spAutoFit/>
          </a:bodyPr>
          <a:lstStyle/>
          <a:p>
            <a:pPr algn="l">
              <a:lnSpc>
                <a:spcPts val="4115"/>
              </a:lnSpc>
            </a:pPr>
            <a:r>
              <a:rPr lang="en-US" sz="2939" b="1" spc="-58">
                <a:solidFill>
                  <a:srgbClr val="145DA0"/>
                </a:solidFill>
                <a:latin typeface="Poppins Bold"/>
                <a:ea typeface="Poppins Bold"/>
                <a:cs typeface="Poppins Bold"/>
                <a:sym typeface="Poppins Bold"/>
              </a:rPr>
              <a:t>How It Works?</a:t>
            </a:r>
          </a:p>
          <a:p>
            <a:pPr marL="489266" lvl="1" indent="-244633" algn="l">
              <a:lnSpc>
                <a:spcPts val="3172"/>
              </a:lnSpc>
              <a:buFont typeface="Arial"/>
              <a:buChar char="•"/>
            </a:pPr>
            <a:r>
              <a:rPr lang="en-US" sz="2266" spc="-45">
                <a:solidFill>
                  <a:srgbClr val="145DA0"/>
                </a:solidFill>
                <a:latin typeface="Poppins"/>
                <a:ea typeface="Poppins"/>
                <a:cs typeface="Poppins"/>
                <a:sym typeface="Poppins"/>
              </a:rPr>
              <a:t>Automatically identifies patterns in historical loan data</a:t>
            </a:r>
          </a:p>
          <a:p>
            <a:pPr marL="489266" lvl="1" indent="-244633" algn="l">
              <a:lnSpc>
                <a:spcPts val="3172"/>
              </a:lnSpc>
              <a:buFont typeface="Arial"/>
              <a:buChar char="•"/>
            </a:pPr>
            <a:r>
              <a:rPr lang="en-US" sz="2266" spc="-45">
                <a:solidFill>
                  <a:srgbClr val="145DA0"/>
                </a:solidFill>
                <a:latin typeface="Poppins"/>
                <a:ea typeface="Poppins"/>
                <a:cs typeface="Poppins"/>
                <a:sym typeface="Poppins"/>
              </a:rPr>
              <a:t>Splits data at each node based on most informative features</a:t>
            </a:r>
          </a:p>
          <a:p>
            <a:pPr marL="489266" lvl="1" indent="-244633" algn="l">
              <a:lnSpc>
                <a:spcPts val="3172"/>
              </a:lnSpc>
              <a:buFont typeface="Arial"/>
              <a:buChar char="•"/>
            </a:pPr>
            <a:r>
              <a:rPr lang="en-US" sz="2266" spc="-45">
                <a:solidFill>
                  <a:srgbClr val="145DA0"/>
                </a:solidFill>
                <a:latin typeface="Poppins"/>
                <a:ea typeface="Poppins"/>
                <a:cs typeface="Poppins"/>
                <a:sym typeface="Poppins"/>
              </a:rPr>
              <a:t>Example decision path:</a:t>
            </a:r>
          </a:p>
          <a:p>
            <a:pPr marL="978532" lvl="2" indent="-326177" algn="l">
              <a:lnSpc>
                <a:spcPts val="3172"/>
              </a:lnSpc>
              <a:buFont typeface="Arial"/>
              <a:buChar char="⚬"/>
            </a:pPr>
            <a:r>
              <a:rPr lang="en-US" sz="2266" spc="-45">
                <a:solidFill>
                  <a:srgbClr val="145DA0"/>
                </a:solidFill>
                <a:latin typeface="Poppins"/>
                <a:ea typeface="Poppins"/>
                <a:cs typeface="Poppins"/>
                <a:sym typeface="Poppins"/>
              </a:rPr>
              <a:t>If credit_score ≤ 650 AND loan_interest_rate &gt; 12% AND loan_to_income_ratio &gt; 35%</a:t>
            </a:r>
          </a:p>
          <a:p>
            <a:pPr marL="978532" lvl="2" indent="-326177" algn="l">
              <a:lnSpc>
                <a:spcPts val="3172"/>
              </a:lnSpc>
              <a:buFont typeface="Arial"/>
              <a:buChar char="⚬"/>
            </a:pPr>
            <a:r>
              <a:rPr lang="en-US" sz="2266" spc="-45">
                <a:solidFill>
                  <a:srgbClr val="145DA0"/>
                </a:solidFill>
                <a:latin typeface="Poppins"/>
                <a:ea typeface="Poppins"/>
                <a:cs typeface="Poppins"/>
                <a:sym typeface="Poppins"/>
              </a:rPr>
              <a:t>Then: High probability of default (93%)</a:t>
            </a:r>
          </a:p>
          <a:p>
            <a:pPr algn="l">
              <a:lnSpc>
                <a:spcPts val="2614"/>
              </a:lnSpc>
            </a:pPr>
            <a:endParaRPr lang="en-US" sz="2266" spc="-45">
              <a:solidFill>
                <a:srgbClr val="145DA0"/>
              </a:solidFill>
              <a:latin typeface="Poppins"/>
              <a:ea typeface="Poppins"/>
              <a:cs typeface="Poppins"/>
              <a:sym typeface="Poppins"/>
            </a:endParaRPr>
          </a:p>
        </p:txBody>
      </p:sp>
      <p:grpSp>
        <p:nvGrpSpPr>
          <p:cNvPr id="11" name="Group 11"/>
          <p:cNvGrpSpPr/>
          <p:nvPr/>
        </p:nvGrpSpPr>
        <p:grpSpPr>
          <a:xfrm>
            <a:off x="9116794" y="788782"/>
            <a:ext cx="712128" cy="712128"/>
            <a:chOff x="0" y="0"/>
            <a:chExt cx="949504" cy="949504"/>
          </a:xfrm>
        </p:grpSpPr>
        <p:sp>
          <p:nvSpPr>
            <p:cNvPr id="12" name="Freeform 12"/>
            <p:cNvSpPr/>
            <p:nvPr/>
          </p:nvSpPr>
          <p:spPr>
            <a:xfrm>
              <a:off x="0" y="0"/>
              <a:ext cx="949504" cy="949504"/>
            </a:xfrm>
            <a:custGeom>
              <a:avLst/>
              <a:gdLst/>
              <a:ahLst/>
              <a:cxnLst/>
              <a:rect l="l" t="t" r="r" b="b"/>
              <a:pathLst>
                <a:path w="949504" h="949504">
                  <a:moveTo>
                    <a:pt x="0" y="0"/>
                  </a:moveTo>
                  <a:lnTo>
                    <a:pt x="949504" y="0"/>
                  </a:lnTo>
                  <a:lnTo>
                    <a:pt x="949504" y="949504"/>
                  </a:lnTo>
                  <a:lnTo>
                    <a:pt x="0" y="94950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3" name="TextBox 13"/>
            <p:cNvSpPr txBox="1"/>
            <p:nvPr/>
          </p:nvSpPr>
          <p:spPr>
            <a:xfrm>
              <a:off x="96705" y="194841"/>
              <a:ext cx="756093" cy="521721"/>
            </a:xfrm>
            <a:prstGeom prst="rect">
              <a:avLst/>
            </a:prstGeom>
          </p:spPr>
          <p:txBody>
            <a:bodyPr lIns="0" tIns="0" rIns="0" bIns="0" rtlCol="0" anchor="t">
              <a:spAutoFit/>
            </a:bodyPr>
            <a:lstStyle/>
            <a:p>
              <a:pPr marL="0" lvl="0" indent="0" algn="ctr">
                <a:lnSpc>
                  <a:spcPts val="3348"/>
                </a:lnSpc>
                <a:spcBef>
                  <a:spcPct val="0"/>
                </a:spcBef>
              </a:pPr>
              <a:r>
                <a:rPr lang="en-US" sz="2392">
                  <a:solidFill>
                    <a:srgbClr val="FDFDFD"/>
                  </a:solidFill>
                  <a:latin typeface="Montserrat"/>
                  <a:ea typeface="Montserrat"/>
                  <a:cs typeface="Montserrat"/>
                  <a:sym typeface="Montserrat"/>
                </a:rPr>
                <a:t>01</a:t>
              </a:r>
            </a:p>
          </p:txBody>
        </p:sp>
      </p:grpSp>
      <p:grpSp>
        <p:nvGrpSpPr>
          <p:cNvPr id="14" name="Group 14"/>
          <p:cNvGrpSpPr/>
          <p:nvPr/>
        </p:nvGrpSpPr>
        <p:grpSpPr>
          <a:xfrm>
            <a:off x="9472858" y="5760481"/>
            <a:ext cx="684922" cy="684922"/>
            <a:chOff x="0" y="0"/>
            <a:chExt cx="913229" cy="913229"/>
          </a:xfrm>
        </p:grpSpPr>
        <p:sp>
          <p:nvSpPr>
            <p:cNvPr id="15" name="Freeform 15"/>
            <p:cNvSpPr/>
            <p:nvPr/>
          </p:nvSpPr>
          <p:spPr>
            <a:xfrm>
              <a:off x="0" y="0"/>
              <a:ext cx="913229" cy="913229"/>
            </a:xfrm>
            <a:custGeom>
              <a:avLst/>
              <a:gdLst/>
              <a:ahLst/>
              <a:cxnLst/>
              <a:rect l="l" t="t" r="r" b="b"/>
              <a:pathLst>
                <a:path w="913229" h="913229">
                  <a:moveTo>
                    <a:pt x="0" y="0"/>
                  </a:moveTo>
                  <a:lnTo>
                    <a:pt x="913229" y="0"/>
                  </a:lnTo>
                  <a:lnTo>
                    <a:pt x="913229" y="913229"/>
                  </a:lnTo>
                  <a:lnTo>
                    <a:pt x="0" y="91322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n-US"/>
            </a:p>
          </p:txBody>
        </p:sp>
        <p:sp>
          <p:nvSpPr>
            <p:cNvPr id="16" name="TextBox 16"/>
            <p:cNvSpPr txBox="1"/>
            <p:nvPr/>
          </p:nvSpPr>
          <p:spPr>
            <a:xfrm>
              <a:off x="93011" y="176417"/>
              <a:ext cx="727208" cy="512770"/>
            </a:xfrm>
            <a:prstGeom prst="rect">
              <a:avLst/>
            </a:prstGeom>
          </p:spPr>
          <p:txBody>
            <a:bodyPr lIns="0" tIns="0" rIns="0" bIns="0" rtlCol="0" anchor="t">
              <a:spAutoFit/>
            </a:bodyPr>
            <a:lstStyle/>
            <a:p>
              <a:pPr marL="0" lvl="0" indent="0" algn="ctr">
                <a:lnSpc>
                  <a:spcPts val="3220"/>
                </a:lnSpc>
                <a:spcBef>
                  <a:spcPct val="0"/>
                </a:spcBef>
              </a:pPr>
              <a:r>
                <a:rPr lang="en-US" sz="2300">
                  <a:solidFill>
                    <a:srgbClr val="FDFDFD"/>
                  </a:solidFill>
                  <a:latin typeface="Montserrat"/>
                  <a:ea typeface="Montserrat"/>
                  <a:cs typeface="Montserrat"/>
                  <a:sym typeface="Montserrat"/>
                </a:rPr>
                <a:t>02</a:t>
              </a:r>
            </a:p>
          </p:txBody>
        </p:sp>
      </p:grpSp>
      <p:grpSp>
        <p:nvGrpSpPr>
          <p:cNvPr id="17" name="Group 17"/>
          <p:cNvGrpSpPr/>
          <p:nvPr/>
        </p:nvGrpSpPr>
        <p:grpSpPr>
          <a:xfrm>
            <a:off x="7905455" y="2656032"/>
            <a:ext cx="373607" cy="373607"/>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19" name="TextBox 19"/>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0" name="Group 20"/>
          <p:cNvGrpSpPr/>
          <p:nvPr/>
        </p:nvGrpSpPr>
        <p:grpSpPr>
          <a:xfrm>
            <a:off x="8315313" y="4180490"/>
            <a:ext cx="373607" cy="373607"/>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2" name="TextBox 22"/>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3" name="Group 23"/>
          <p:cNvGrpSpPr/>
          <p:nvPr/>
        </p:nvGrpSpPr>
        <p:grpSpPr>
          <a:xfrm>
            <a:off x="7944228" y="7402839"/>
            <a:ext cx="373607" cy="373607"/>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5" name="TextBox 25"/>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6" name="Group 26"/>
          <p:cNvGrpSpPr/>
          <p:nvPr/>
        </p:nvGrpSpPr>
        <p:grpSpPr>
          <a:xfrm>
            <a:off x="8309460" y="5760481"/>
            <a:ext cx="373607" cy="37360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txBody>
            <a:bodyPr/>
            <a:lstStyle/>
            <a:p>
              <a:endParaRPr lang="en-US"/>
            </a:p>
          </p:txBody>
        </p:sp>
        <p:sp>
          <p:nvSpPr>
            <p:cNvPr id="28" name="TextBox 2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9" name="TextBox 29"/>
          <p:cNvSpPr txBox="1"/>
          <p:nvPr/>
        </p:nvSpPr>
        <p:spPr>
          <a:xfrm>
            <a:off x="10423198" y="5791760"/>
            <a:ext cx="6716887" cy="4242581"/>
          </a:xfrm>
          <a:prstGeom prst="rect">
            <a:avLst/>
          </a:prstGeom>
        </p:spPr>
        <p:txBody>
          <a:bodyPr lIns="0" tIns="0" rIns="0" bIns="0" rtlCol="0" anchor="t">
            <a:spAutoFit/>
          </a:bodyPr>
          <a:lstStyle/>
          <a:p>
            <a:pPr algn="l">
              <a:lnSpc>
                <a:spcPts val="4051"/>
              </a:lnSpc>
            </a:pPr>
            <a:r>
              <a:rPr lang="en-US" sz="2894" b="1" spc="-57">
                <a:solidFill>
                  <a:srgbClr val="145DA0"/>
                </a:solidFill>
                <a:latin typeface="Poppins Bold"/>
                <a:ea typeface="Poppins Bold"/>
                <a:cs typeface="Poppins Bold"/>
                <a:sym typeface="Poppins Bold"/>
              </a:rPr>
              <a:t>Key Advantages</a:t>
            </a:r>
          </a:p>
          <a:p>
            <a:pPr marL="474979" lvl="1" indent="-237490" algn="l">
              <a:lnSpc>
                <a:spcPts val="3079"/>
              </a:lnSpc>
              <a:buFont typeface="Arial"/>
              <a:buChar char="•"/>
            </a:pPr>
            <a:r>
              <a:rPr lang="en-US" sz="2199" spc="-43">
                <a:solidFill>
                  <a:srgbClr val="145DA0"/>
                </a:solidFill>
                <a:latin typeface="Poppins"/>
                <a:ea typeface="Poppins"/>
                <a:cs typeface="Poppins"/>
                <a:sym typeface="Poppins"/>
              </a:rPr>
              <a:t>Provides clear rules that loan officers can understand</a:t>
            </a:r>
          </a:p>
          <a:p>
            <a:pPr marL="474979" lvl="1" indent="-237490" algn="l">
              <a:lnSpc>
                <a:spcPts val="3079"/>
              </a:lnSpc>
              <a:buFont typeface="Arial"/>
              <a:buChar char="•"/>
            </a:pPr>
            <a:r>
              <a:rPr lang="en-US" sz="2199" spc="-43">
                <a:solidFill>
                  <a:srgbClr val="145DA0"/>
                </a:solidFill>
                <a:latin typeface="Poppins"/>
                <a:ea typeface="Poppins"/>
                <a:cs typeface="Poppins"/>
                <a:sym typeface="Poppins"/>
              </a:rPr>
              <a:t>Identifies most important factors affecting default risk</a:t>
            </a:r>
          </a:p>
          <a:p>
            <a:pPr marL="474979" lvl="1" indent="-237490" algn="l">
              <a:lnSpc>
                <a:spcPts val="3079"/>
              </a:lnSpc>
              <a:buFont typeface="Arial"/>
              <a:buChar char="•"/>
            </a:pPr>
            <a:r>
              <a:rPr lang="en-US" sz="2199" spc="-43">
                <a:solidFill>
                  <a:srgbClr val="145DA0"/>
                </a:solidFill>
                <a:latin typeface="Poppins"/>
                <a:ea typeface="Poppins"/>
                <a:cs typeface="Poppins"/>
                <a:sym typeface="Poppins"/>
              </a:rPr>
              <a:t>Makes transparent, explainable predictions</a:t>
            </a:r>
          </a:p>
          <a:p>
            <a:pPr marL="474979" lvl="1" indent="-237490" algn="l">
              <a:lnSpc>
                <a:spcPts val="3079"/>
              </a:lnSpc>
              <a:buFont typeface="Arial"/>
              <a:buChar char="•"/>
            </a:pPr>
            <a:r>
              <a:rPr lang="en-US" sz="2199" spc="-43">
                <a:solidFill>
                  <a:srgbClr val="145DA0"/>
                </a:solidFill>
                <a:latin typeface="Poppins"/>
                <a:ea typeface="Poppins"/>
                <a:cs typeface="Poppins"/>
                <a:sym typeface="Poppins"/>
              </a:rPr>
              <a:t>Performs well with mixed data types (numerical &amp; categorical)</a:t>
            </a:r>
          </a:p>
          <a:p>
            <a:pPr algn="l">
              <a:lnSpc>
                <a:spcPts val="3911"/>
              </a:lnSpc>
            </a:pPr>
            <a:endParaRPr lang="en-US" sz="2199" spc="-43">
              <a:solidFill>
                <a:srgbClr val="145DA0"/>
              </a:solidFill>
              <a:latin typeface="Poppins"/>
              <a:ea typeface="Poppins"/>
              <a:cs typeface="Poppins"/>
              <a:sym typeface="Poppins"/>
            </a:endParaRPr>
          </a:p>
          <a:p>
            <a:pPr algn="l">
              <a:lnSpc>
                <a:spcPts val="3911"/>
              </a:lnSpc>
            </a:pPr>
            <a:endParaRPr lang="en-US" sz="2199" spc="-43">
              <a:solidFill>
                <a:srgbClr val="145DA0"/>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47242" y="242294"/>
            <a:ext cx="17793515" cy="9802411"/>
            <a:chOff x="0" y="0"/>
            <a:chExt cx="4982580" cy="2744893"/>
          </a:xfrm>
        </p:grpSpPr>
        <p:sp>
          <p:nvSpPr>
            <p:cNvPr id="3" name="Freeform 3"/>
            <p:cNvSpPr/>
            <p:nvPr/>
          </p:nvSpPr>
          <p:spPr>
            <a:xfrm>
              <a:off x="0" y="0"/>
              <a:ext cx="4982580" cy="2744893"/>
            </a:xfrm>
            <a:custGeom>
              <a:avLst/>
              <a:gdLst/>
              <a:ahLst/>
              <a:cxnLst/>
              <a:rect l="l" t="t" r="r" b="b"/>
              <a:pathLst>
                <a:path w="4982580" h="2744893">
                  <a:moveTo>
                    <a:pt x="0" y="0"/>
                  </a:moveTo>
                  <a:lnTo>
                    <a:pt x="4982580" y="0"/>
                  </a:lnTo>
                  <a:lnTo>
                    <a:pt x="4982580" y="2744893"/>
                  </a:lnTo>
                  <a:lnTo>
                    <a:pt x="0" y="2744893"/>
                  </a:lnTo>
                  <a:close/>
                </a:path>
              </a:pathLst>
            </a:custGeom>
            <a:solidFill>
              <a:srgbClr val="000000">
                <a:alpha val="0"/>
              </a:srgbClr>
            </a:solidFill>
            <a:ln w="228600" cap="sq">
              <a:solidFill>
                <a:srgbClr val="145DA0"/>
              </a:solidFill>
              <a:prstDash val="solid"/>
              <a:miter/>
            </a:ln>
          </p:spPr>
          <p:txBody>
            <a:bodyPr/>
            <a:lstStyle/>
            <a:p>
              <a:endParaRPr lang="en-US"/>
            </a:p>
          </p:txBody>
        </p:sp>
        <p:sp>
          <p:nvSpPr>
            <p:cNvPr id="4" name="TextBox 4"/>
            <p:cNvSpPr txBox="1"/>
            <p:nvPr/>
          </p:nvSpPr>
          <p:spPr>
            <a:xfrm>
              <a:off x="0" y="-38100"/>
              <a:ext cx="4982580" cy="278299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 name="Freeform 5"/>
          <p:cNvSpPr/>
          <p:nvPr/>
        </p:nvSpPr>
        <p:spPr>
          <a:xfrm>
            <a:off x="826886" y="3260063"/>
            <a:ext cx="5085603" cy="3435759"/>
          </a:xfrm>
          <a:custGeom>
            <a:avLst/>
            <a:gdLst/>
            <a:ahLst/>
            <a:cxnLst/>
            <a:rect l="l" t="t" r="r" b="b"/>
            <a:pathLst>
              <a:path w="5085603" h="3435759">
                <a:moveTo>
                  <a:pt x="0" y="0"/>
                </a:moveTo>
                <a:lnTo>
                  <a:pt x="5085603" y="0"/>
                </a:lnTo>
                <a:lnTo>
                  <a:pt x="5085603" y="3435759"/>
                </a:lnTo>
                <a:lnTo>
                  <a:pt x="0" y="3435759"/>
                </a:lnTo>
                <a:lnTo>
                  <a:pt x="0" y="0"/>
                </a:lnTo>
                <a:close/>
              </a:path>
            </a:pathLst>
          </a:custGeom>
          <a:blipFill>
            <a:blip r:embed="rId2"/>
            <a:stretch>
              <a:fillRect/>
            </a:stretch>
          </a:blipFill>
        </p:spPr>
        <p:txBody>
          <a:bodyPr/>
          <a:lstStyle/>
          <a:p>
            <a:endParaRPr lang="en-US"/>
          </a:p>
        </p:txBody>
      </p:sp>
      <p:sp>
        <p:nvSpPr>
          <p:cNvPr id="6" name="Freeform 6"/>
          <p:cNvSpPr/>
          <p:nvPr/>
        </p:nvSpPr>
        <p:spPr>
          <a:xfrm>
            <a:off x="6657393" y="3260063"/>
            <a:ext cx="4973214" cy="3155649"/>
          </a:xfrm>
          <a:custGeom>
            <a:avLst/>
            <a:gdLst/>
            <a:ahLst/>
            <a:cxnLst/>
            <a:rect l="l" t="t" r="r" b="b"/>
            <a:pathLst>
              <a:path w="4973214" h="3155649">
                <a:moveTo>
                  <a:pt x="0" y="0"/>
                </a:moveTo>
                <a:lnTo>
                  <a:pt x="4973214" y="0"/>
                </a:lnTo>
                <a:lnTo>
                  <a:pt x="4973214" y="3155649"/>
                </a:lnTo>
                <a:lnTo>
                  <a:pt x="0" y="3155649"/>
                </a:lnTo>
                <a:lnTo>
                  <a:pt x="0" y="0"/>
                </a:lnTo>
                <a:close/>
              </a:path>
            </a:pathLst>
          </a:custGeom>
          <a:blipFill>
            <a:blip r:embed="rId3"/>
            <a:stretch>
              <a:fillRect/>
            </a:stretch>
          </a:blipFill>
        </p:spPr>
        <p:txBody>
          <a:bodyPr/>
          <a:lstStyle/>
          <a:p>
            <a:endParaRPr lang="en-US"/>
          </a:p>
        </p:txBody>
      </p:sp>
      <p:sp>
        <p:nvSpPr>
          <p:cNvPr id="7" name="Freeform 7"/>
          <p:cNvSpPr/>
          <p:nvPr/>
        </p:nvSpPr>
        <p:spPr>
          <a:xfrm>
            <a:off x="12373557" y="3425325"/>
            <a:ext cx="4885743" cy="2956170"/>
          </a:xfrm>
          <a:custGeom>
            <a:avLst/>
            <a:gdLst/>
            <a:ahLst/>
            <a:cxnLst/>
            <a:rect l="l" t="t" r="r" b="b"/>
            <a:pathLst>
              <a:path w="4885743" h="2956170">
                <a:moveTo>
                  <a:pt x="0" y="0"/>
                </a:moveTo>
                <a:lnTo>
                  <a:pt x="4885743" y="0"/>
                </a:lnTo>
                <a:lnTo>
                  <a:pt x="4885743" y="2956170"/>
                </a:lnTo>
                <a:lnTo>
                  <a:pt x="0" y="2956170"/>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5201579" y="1304307"/>
            <a:ext cx="7884841" cy="771523"/>
          </a:xfrm>
          <a:prstGeom prst="rect">
            <a:avLst/>
          </a:prstGeom>
        </p:spPr>
        <p:txBody>
          <a:bodyPr lIns="0" tIns="0" rIns="0" bIns="0" rtlCol="0" anchor="t">
            <a:spAutoFit/>
          </a:bodyPr>
          <a:lstStyle/>
          <a:p>
            <a:pPr marL="0" lvl="0" indent="0" algn="ctr">
              <a:lnSpc>
                <a:spcPts val="6300"/>
              </a:lnSpc>
              <a:spcBef>
                <a:spcPct val="0"/>
              </a:spcBef>
            </a:pPr>
            <a:r>
              <a:rPr lang="en-US" sz="4500" b="1">
                <a:solidFill>
                  <a:srgbClr val="051D40"/>
                </a:solidFill>
                <a:latin typeface="Montserrat Bold"/>
                <a:ea typeface="Montserrat Bold"/>
                <a:cs typeface="Montserrat Bold"/>
                <a:sym typeface="Montserrat Bold"/>
              </a:rPr>
              <a:t>Our Insights</a:t>
            </a:r>
          </a:p>
        </p:txBody>
      </p:sp>
      <p:sp>
        <p:nvSpPr>
          <p:cNvPr id="9" name="TextBox 9"/>
          <p:cNvSpPr txBox="1"/>
          <p:nvPr/>
        </p:nvSpPr>
        <p:spPr>
          <a:xfrm>
            <a:off x="1869191" y="7119269"/>
            <a:ext cx="349099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Confusion Matrix</a:t>
            </a:r>
          </a:p>
        </p:txBody>
      </p:sp>
      <p:sp>
        <p:nvSpPr>
          <p:cNvPr id="10" name="TextBox 10"/>
          <p:cNvSpPr txBox="1"/>
          <p:nvPr/>
        </p:nvSpPr>
        <p:spPr>
          <a:xfrm>
            <a:off x="6657393" y="6937553"/>
            <a:ext cx="482785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Feature Importance</a:t>
            </a:r>
          </a:p>
        </p:txBody>
      </p:sp>
      <p:sp>
        <p:nvSpPr>
          <p:cNvPr id="11" name="TextBox 11"/>
          <p:cNvSpPr txBox="1"/>
          <p:nvPr/>
        </p:nvSpPr>
        <p:spPr>
          <a:xfrm>
            <a:off x="12780644" y="6755836"/>
            <a:ext cx="4827851" cy="439633"/>
          </a:xfrm>
          <a:prstGeom prst="rect">
            <a:avLst/>
          </a:prstGeom>
        </p:spPr>
        <p:txBody>
          <a:bodyPr lIns="0" tIns="0" rIns="0" bIns="0" rtlCol="0" anchor="t">
            <a:spAutoFit/>
          </a:bodyPr>
          <a:lstStyle/>
          <a:p>
            <a:pPr algn="ctr">
              <a:lnSpc>
                <a:spcPts val="3406"/>
              </a:lnSpc>
              <a:spcBef>
                <a:spcPct val="0"/>
              </a:spcBef>
            </a:pPr>
            <a:r>
              <a:rPr lang="en-US" sz="2433" b="1">
                <a:solidFill>
                  <a:srgbClr val="145DA0"/>
                </a:solidFill>
                <a:latin typeface="Poppins Bold"/>
                <a:ea typeface="Poppins Bold"/>
                <a:cs typeface="Poppins Bold"/>
                <a:sym typeface="Poppins Bold"/>
              </a:rPr>
              <a:t>Decision Tree Visualization</a:t>
            </a:r>
          </a:p>
        </p:txBody>
      </p:sp>
      <p:sp>
        <p:nvSpPr>
          <p:cNvPr id="12" name="TextBox 12"/>
          <p:cNvSpPr txBox="1"/>
          <p:nvPr/>
        </p:nvSpPr>
        <p:spPr>
          <a:xfrm>
            <a:off x="1662930" y="7765615"/>
            <a:ext cx="3903514" cy="799169"/>
          </a:xfrm>
          <a:prstGeom prst="rect">
            <a:avLst/>
          </a:prstGeom>
        </p:spPr>
        <p:txBody>
          <a:bodyPr lIns="0" tIns="0" rIns="0" bIns="0" rtlCol="0" anchor="t">
            <a:spAutoFit/>
          </a:bodyPr>
          <a:lstStyle/>
          <a:p>
            <a:pPr algn="ctr">
              <a:lnSpc>
                <a:spcPts val="2151"/>
              </a:lnSpc>
              <a:spcBef>
                <a:spcPct val="0"/>
              </a:spcBef>
            </a:pPr>
            <a:r>
              <a:rPr lang="en-US" sz="1536">
                <a:solidFill>
                  <a:srgbClr val="000000"/>
                </a:solidFill>
                <a:latin typeface="Montserrat"/>
                <a:ea typeface="Montserrat"/>
                <a:cs typeface="Montserrat"/>
                <a:sym typeface="Montserrat"/>
              </a:rPr>
              <a:t>This evaluates your model's performance by showing how many predictions were correct vs. incorrect.</a:t>
            </a:r>
          </a:p>
        </p:txBody>
      </p:sp>
      <p:sp>
        <p:nvSpPr>
          <p:cNvPr id="13" name="TextBox 13"/>
          <p:cNvSpPr txBox="1"/>
          <p:nvPr/>
        </p:nvSpPr>
        <p:spPr>
          <a:xfrm>
            <a:off x="7368806" y="7765615"/>
            <a:ext cx="3405024" cy="799169"/>
          </a:xfrm>
          <a:prstGeom prst="rect">
            <a:avLst/>
          </a:prstGeom>
        </p:spPr>
        <p:txBody>
          <a:bodyPr lIns="0" tIns="0" rIns="0" bIns="0" rtlCol="0" anchor="t">
            <a:spAutoFit/>
          </a:bodyPr>
          <a:lstStyle/>
          <a:p>
            <a:pPr algn="ctr">
              <a:lnSpc>
                <a:spcPts val="2151"/>
              </a:lnSpc>
              <a:spcBef>
                <a:spcPct val="0"/>
              </a:spcBef>
            </a:pPr>
            <a:r>
              <a:rPr lang="en-US" sz="1536">
                <a:solidFill>
                  <a:srgbClr val="000000"/>
                </a:solidFill>
                <a:latin typeface="Montserrat"/>
                <a:ea typeface="Montserrat"/>
                <a:cs typeface="Montserrat"/>
                <a:sym typeface="Montserrat"/>
              </a:rPr>
              <a:t>This shows which variables have the greatest impact on the decision-making process.</a:t>
            </a:r>
          </a:p>
        </p:txBody>
      </p:sp>
      <p:sp>
        <p:nvSpPr>
          <p:cNvPr id="14" name="TextBox 14"/>
          <p:cNvSpPr txBox="1"/>
          <p:nvPr/>
        </p:nvSpPr>
        <p:spPr>
          <a:xfrm>
            <a:off x="13503387" y="7520802"/>
            <a:ext cx="3382365" cy="1332569"/>
          </a:xfrm>
          <a:prstGeom prst="rect">
            <a:avLst/>
          </a:prstGeom>
        </p:spPr>
        <p:txBody>
          <a:bodyPr lIns="0" tIns="0" rIns="0" bIns="0" rtlCol="0" anchor="t">
            <a:spAutoFit/>
          </a:bodyPr>
          <a:lstStyle/>
          <a:p>
            <a:pPr algn="ctr">
              <a:lnSpc>
                <a:spcPts val="2151"/>
              </a:lnSpc>
              <a:spcBef>
                <a:spcPct val="0"/>
              </a:spcBef>
            </a:pPr>
            <a:r>
              <a:rPr lang="en-US" sz="1536">
                <a:solidFill>
                  <a:srgbClr val="000000"/>
                </a:solidFill>
                <a:latin typeface="Montserrat"/>
                <a:ea typeface="Montserrat"/>
                <a:cs typeface="Montserrat"/>
                <a:sym typeface="Montserrat"/>
              </a:rPr>
              <a:t>This is the actual tree structure showing how decisions are made. It illustrates the step-by-step rules the model uses to classify loans as default or non-default.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1241</Words>
  <Application>Microsoft Office PowerPoint</Application>
  <PresentationFormat>Custom</PresentationFormat>
  <Paragraphs>164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Montserrat Bold</vt:lpstr>
      <vt:lpstr>Arial</vt:lpstr>
      <vt:lpstr>Poppins Bold</vt:lpstr>
      <vt:lpstr>Calibri</vt:lpstr>
      <vt:lpstr>Montserrat</vt:lpstr>
      <vt:lpstr>Poppins</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Analytics Project</dc:title>
  <dc:creator>Shreya M</dc:creator>
  <cp:lastModifiedBy>Shreya M</cp:lastModifiedBy>
  <cp:revision>2</cp:revision>
  <dcterms:created xsi:type="dcterms:W3CDTF">2006-08-16T00:00:00Z</dcterms:created>
  <dcterms:modified xsi:type="dcterms:W3CDTF">2025-04-02T21:39:25Z</dcterms:modified>
  <dc:identifier>DAGi-64ATgc</dc:identifier>
</cp:coreProperties>
</file>