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60" r:id="rId5"/>
    <p:sldId id="261" r:id="rId6"/>
    <p:sldId id="262"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1" autoAdjust="0"/>
    <p:restoredTop sz="95226" autoAdjust="0"/>
  </p:normalViewPr>
  <p:slideViewPr>
    <p:cSldViewPr snapToGrid="0">
      <p:cViewPr varScale="1">
        <p:scale>
          <a:sx n="82" d="100"/>
          <a:sy n="82" d="100"/>
        </p:scale>
        <p:origin x="715"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9290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5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752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411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1082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1199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42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369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094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135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42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72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244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37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230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588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477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12/19/2022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05483365"/>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EA3BA5DD-B9C6-2485-7D22-6829D82F92ED}"/>
              </a:ext>
            </a:extLst>
          </p:cNvPr>
          <p:cNvPicPr>
            <a:picLocks noChangeAspect="1"/>
          </p:cNvPicPr>
          <p:nvPr/>
        </p:nvPicPr>
        <p:blipFill rotWithShape="1">
          <a:blip r:embed="rId2">
            <a:extLst>
              <a:ext uri="{28A0092B-C50C-407E-A947-70E740481C1C}">
                <a14:useLocalDpi xmlns:a14="http://schemas.microsoft.com/office/drawing/2010/main" val="0"/>
              </a:ext>
            </a:extLst>
          </a:blip>
          <a:srcRect t="14079" r="2" b="1195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F1B30276-2A1C-2CD3-0F88-62F9CF91EAF0}"/>
              </a:ext>
            </a:extLst>
          </p:cNvPr>
          <p:cNvSpPr>
            <a:spLocks noGrp="1"/>
          </p:cNvSpPr>
          <p:nvPr>
            <p:ph type="ctrTitle"/>
          </p:nvPr>
        </p:nvSpPr>
        <p:spPr>
          <a:xfrm>
            <a:off x="477981" y="1122363"/>
            <a:ext cx="4023360" cy="3204134"/>
          </a:xfrm>
        </p:spPr>
        <p:txBody>
          <a:bodyPr anchor="b">
            <a:normAutofit/>
          </a:bodyPr>
          <a:lstStyle/>
          <a:p>
            <a:r>
              <a:rPr lang="en-CA" sz="4800" dirty="0">
                <a:latin typeface="Calibri" panose="020F0502020204030204" pitchFamily="34" charset="0"/>
                <a:cs typeface="Calibri" panose="020F0502020204030204" pitchFamily="34" charset="0"/>
              </a:rPr>
              <a:t>Data Glacier Internship</a:t>
            </a:r>
            <a:br>
              <a:rPr lang="en-CA" sz="4800" dirty="0">
                <a:latin typeface="Calibri" panose="020F0502020204030204" pitchFamily="34" charset="0"/>
                <a:cs typeface="Calibri" panose="020F0502020204030204" pitchFamily="34" charset="0"/>
              </a:rPr>
            </a:br>
            <a:r>
              <a:rPr lang="en-CA" sz="4800" dirty="0" err="1">
                <a:latin typeface="Calibri" panose="020F0502020204030204" pitchFamily="34" charset="0"/>
                <a:cs typeface="Calibri" panose="020F0502020204030204" pitchFamily="34" charset="0"/>
              </a:rPr>
              <a:t>Lisum</a:t>
            </a:r>
            <a:r>
              <a:rPr lang="en-CA" sz="4800" dirty="0">
                <a:latin typeface="Calibri" panose="020F0502020204030204" pitchFamily="34" charset="0"/>
                <a:cs typeface="Calibri" panose="020F0502020204030204" pitchFamily="34" charset="0"/>
              </a:rPr>
              <a:t> 16  </a:t>
            </a:r>
          </a:p>
        </p:txBody>
      </p:sp>
      <p:sp>
        <p:nvSpPr>
          <p:cNvPr id="3" name="Subtitle 2">
            <a:extLst>
              <a:ext uri="{FF2B5EF4-FFF2-40B4-BE49-F238E27FC236}">
                <a16:creationId xmlns:a16="http://schemas.microsoft.com/office/drawing/2014/main" id="{B6ED3554-EF54-6F9D-C764-52ABF2D62C46}"/>
              </a:ext>
            </a:extLst>
          </p:cNvPr>
          <p:cNvSpPr>
            <a:spLocks noGrp="1"/>
          </p:cNvSpPr>
          <p:nvPr>
            <p:ph type="subTitle" idx="1"/>
          </p:nvPr>
        </p:nvSpPr>
        <p:spPr>
          <a:xfrm>
            <a:off x="477981" y="4872922"/>
            <a:ext cx="3933306" cy="1208141"/>
          </a:xfrm>
        </p:spPr>
        <p:txBody>
          <a:bodyPr>
            <a:normAutofit fontScale="92500" lnSpcReduction="20000"/>
          </a:bodyPr>
          <a:lstStyle/>
          <a:p>
            <a:r>
              <a:rPr lang="en-CA" sz="2000" dirty="0">
                <a:latin typeface="Calibri" panose="020F0502020204030204" pitchFamily="34" charset="0"/>
                <a:cs typeface="Calibri" panose="020F0502020204030204" pitchFamily="34" charset="0"/>
              </a:rPr>
              <a:t>G2M Cab Investment Case Study</a:t>
            </a:r>
          </a:p>
          <a:p>
            <a:r>
              <a:rPr lang="en-CA" sz="2000" dirty="0">
                <a:latin typeface="Calibri" panose="020F0502020204030204" pitchFamily="34" charset="0"/>
                <a:cs typeface="Calibri" panose="020F0502020204030204" pitchFamily="34" charset="0"/>
              </a:rPr>
              <a:t>By Shreya Ramachandra</a:t>
            </a:r>
          </a:p>
          <a:p>
            <a:r>
              <a:rPr lang="en-CA" dirty="0">
                <a:latin typeface="Calibri" panose="020F0502020204030204" pitchFamily="34" charset="0"/>
                <a:cs typeface="Calibri" panose="020F0502020204030204" pitchFamily="34" charset="0"/>
              </a:rPr>
              <a:t>Date: 19/12/2022</a:t>
            </a:r>
            <a:endParaRPr lang="en-CA" sz="2000" dirty="0">
              <a:latin typeface="Calibri" panose="020F0502020204030204" pitchFamily="34" charset="0"/>
              <a:cs typeface="Calibri" panose="020F0502020204030204" pitchFamily="34" charset="0"/>
            </a:endParaRPr>
          </a:p>
          <a:p>
            <a:endParaRPr lang="en-CA" sz="2000" dirty="0"/>
          </a:p>
        </p:txBody>
      </p:sp>
    </p:spTree>
    <p:extLst>
      <p:ext uri="{BB962C8B-B14F-4D97-AF65-F5344CB8AC3E}">
        <p14:creationId xmlns:p14="http://schemas.microsoft.com/office/powerpoint/2010/main" val="158736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FE5F-72BE-EE97-F49B-CB5ACFE1E16A}"/>
              </a:ext>
            </a:extLst>
          </p:cNvPr>
          <p:cNvSpPr>
            <a:spLocks noGrp="1"/>
          </p:cNvSpPr>
          <p:nvPr>
            <p:ph type="title"/>
          </p:nvPr>
        </p:nvSpPr>
        <p:spPr>
          <a:xfrm>
            <a:off x="819150" y="248263"/>
            <a:ext cx="10353762" cy="970450"/>
          </a:xfrm>
        </p:spPr>
        <p:txBody>
          <a:bodyPr/>
          <a:lstStyle/>
          <a:p>
            <a:r>
              <a:rPr lang="en-CA" dirty="0">
                <a:latin typeface="Calibri" panose="020F0502020204030204" pitchFamily="34" charset="0"/>
                <a:cs typeface="Calibri" panose="020F0502020204030204" pitchFamily="34" charset="0"/>
              </a:rPr>
              <a:t>Average Profits </a:t>
            </a:r>
          </a:p>
        </p:txBody>
      </p:sp>
      <p:pic>
        <p:nvPicPr>
          <p:cNvPr id="5" name="Content Placeholder 4" descr="Chart, bar chart&#10;&#10;Description automatically generated">
            <a:extLst>
              <a:ext uri="{FF2B5EF4-FFF2-40B4-BE49-F238E27FC236}">
                <a16:creationId xmlns:a16="http://schemas.microsoft.com/office/drawing/2014/main" id="{87D684D9-89F4-A56C-73E8-6B5DABB0B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43" y="1580050"/>
            <a:ext cx="4022334" cy="4059237"/>
          </a:xfrm>
        </p:spPr>
      </p:pic>
      <p:pic>
        <p:nvPicPr>
          <p:cNvPr id="7" name="Picture 6" descr="Chart, bar chart&#10;&#10;Description automatically generated">
            <a:extLst>
              <a:ext uri="{FF2B5EF4-FFF2-40B4-BE49-F238E27FC236}">
                <a16:creationId xmlns:a16="http://schemas.microsoft.com/office/drawing/2014/main" id="{EDA6E10C-BDA4-AF78-8A3A-A2D064A83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1580049"/>
            <a:ext cx="4974346" cy="4059237"/>
          </a:xfrm>
          <a:prstGeom prst="rect">
            <a:avLst/>
          </a:prstGeom>
        </p:spPr>
      </p:pic>
      <p:sp>
        <p:nvSpPr>
          <p:cNvPr id="8" name="TextBox 7">
            <a:extLst>
              <a:ext uri="{FF2B5EF4-FFF2-40B4-BE49-F238E27FC236}">
                <a16:creationId xmlns:a16="http://schemas.microsoft.com/office/drawing/2014/main" id="{8A55781F-427F-3323-7394-1302F7B3AF2A}"/>
              </a:ext>
            </a:extLst>
          </p:cNvPr>
          <p:cNvSpPr txBox="1"/>
          <p:nvPr/>
        </p:nvSpPr>
        <p:spPr>
          <a:xfrm>
            <a:off x="924443" y="6000622"/>
            <a:ext cx="10448407"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Average profit of the yellow cab company is 2.5 times more than the pink cab company</a:t>
            </a:r>
          </a:p>
        </p:txBody>
      </p:sp>
    </p:spTree>
    <p:extLst>
      <p:ext uri="{BB962C8B-B14F-4D97-AF65-F5344CB8AC3E}">
        <p14:creationId xmlns:p14="http://schemas.microsoft.com/office/powerpoint/2010/main" val="100710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9DA76-437C-CF70-15C7-AB21F49680E5}"/>
              </a:ext>
            </a:extLst>
          </p:cNvPr>
          <p:cNvSpPr>
            <a:spLocks noGrp="1"/>
          </p:cNvSpPr>
          <p:nvPr>
            <p:ph type="title"/>
          </p:nvPr>
        </p:nvSpPr>
        <p:spPr>
          <a:xfrm>
            <a:off x="266703" y="171452"/>
            <a:ext cx="4257668" cy="2409824"/>
          </a:xfrm>
        </p:spPr>
        <p:txBody>
          <a:bodyPr>
            <a:normAutofit/>
          </a:bodyPr>
          <a:lstStyle/>
          <a:p>
            <a:pPr algn="l"/>
            <a:r>
              <a:rPr lang="en-CA" dirty="0">
                <a:latin typeface="Calibri" panose="020F0502020204030204" pitchFamily="34" charset="0"/>
                <a:cs typeface="Calibri" panose="020F0502020204030204" pitchFamily="34" charset="0"/>
              </a:rPr>
              <a:t>Comparing KM travelled over price charged</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scatter chart&#10;&#10;Description automatically generated">
            <a:extLst>
              <a:ext uri="{FF2B5EF4-FFF2-40B4-BE49-F238E27FC236}">
                <a16:creationId xmlns:a16="http://schemas.microsoft.com/office/drawing/2014/main" id="{4E0FEA61-0349-C184-273E-E8870DC9FA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00690" y="718332"/>
            <a:ext cx="6245225" cy="2925786"/>
          </a:xfrm>
        </p:spPr>
      </p:pic>
      <p:pic>
        <p:nvPicPr>
          <p:cNvPr id="7" name="Picture 6" descr="Chart, scatter chart&#10;&#10;Description automatically generated">
            <a:extLst>
              <a:ext uri="{FF2B5EF4-FFF2-40B4-BE49-F238E27FC236}">
                <a16:creationId xmlns:a16="http://schemas.microsoft.com/office/drawing/2014/main" id="{F8A653D7-9196-1896-54C9-FA8891CF1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689" y="3841242"/>
            <a:ext cx="6276523" cy="2743200"/>
          </a:xfrm>
          <a:prstGeom prst="rect">
            <a:avLst/>
          </a:prstGeom>
        </p:spPr>
      </p:pic>
      <p:sp>
        <p:nvSpPr>
          <p:cNvPr id="11" name="TextBox 10">
            <a:extLst>
              <a:ext uri="{FF2B5EF4-FFF2-40B4-BE49-F238E27FC236}">
                <a16:creationId xmlns:a16="http://schemas.microsoft.com/office/drawing/2014/main" id="{63B46D48-203D-88EE-42EA-B290EB838200}"/>
              </a:ext>
            </a:extLst>
          </p:cNvPr>
          <p:cNvSpPr txBox="1"/>
          <p:nvPr/>
        </p:nvSpPr>
        <p:spPr>
          <a:xfrm>
            <a:off x="266703" y="3261063"/>
            <a:ext cx="3876675" cy="1015662"/>
          </a:xfrm>
          <a:prstGeom prst="rect">
            <a:avLst/>
          </a:prstGeom>
          <a:noFill/>
        </p:spPr>
        <p:txBody>
          <a:bodyPr wrap="square" rtlCol="0">
            <a:spAutoFit/>
          </a:bodyPr>
          <a:lstStyle/>
          <a:p>
            <a:r>
              <a:rPr lang="en-CA" sz="2000" dirty="0">
                <a:latin typeface="Calibri" panose="020F0502020204030204" pitchFamily="34" charset="0"/>
                <a:cs typeface="Calibri" panose="020F0502020204030204" pitchFamily="34" charset="0"/>
              </a:rPr>
              <a:t>Prices are higher in metropolitan area. Yellow cab charges more even in Suburb than pink cab.</a:t>
            </a:r>
          </a:p>
        </p:txBody>
      </p:sp>
    </p:spTree>
    <p:extLst>
      <p:ext uri="{BB962C8B-B14F-4D97-AF65-F5344CB8AC3E}">
        <p14:creationId xmlns:p14="http://schemas.microsoft.com/office/powerpoint/2010/main" val="232067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2634-81B4-679D-5C52-55F59ED88D5D}"/>
              </a:ext>
            </a:extLst>
          </p:cNvPr>
          <p:cNvSpPr>
            <a:spLocks noGrp="1"/>
          </p:cNvSpPr>
          <p:nvPr>
            <p:ph type="title"/>
          </p:nvPr>
        </p:nvSpPr>
        <p:spPr>
          <a:xfrm>
            <a:off x="780445" y="419099"/>
            <a:ext cx="3078749" cy="1000125"/>
          </a:xfrm>
        </p:spPr>
        <p:txBody>
          <a:bodyPr anchor="b">
            <a:normAutofit/>
          </a:bodyPr>
          <a:lstStyle/>
          <a:p>
            <a:pPr algn="l"/>
            <a:r>
              <a:rPr lang="en-CA" sz="2800" dirty="0"/>
              <a:t>Investment Recommendations</a:t>
            </a:r>
          </a:p>
        </p:txBody>
      </p:sp>
      <p:sp>
        <p:nvSpPr>
          <p:cNvPr id="3" name="Content Placeholder 2">
            <a:extLst>
              <a:ext uri="{FF2B5EF4-FFF2-40B4-BE49-F238E27FC236}">
                <a16:creationId xmlns:a16="http://schemas.microsoft.com/office/drawing/2014/main" id="{7C949EE9-5B16-4181-BF6A-133F91C40670}"/>
              </a:ext>
            </a:extLst>
          </p:cNvPr>
          <p:cNvSpPr>
            <a:spLocks noGrp="1"/>
          </p:cNvSpPr>
          <p:nvPr>
            <p:ph idx="1"/>
          </p:nvPr>
        </p:nvSpPr>
        <p:spPr>
          <a:xfrm>
            <a:off x="5105401" y="304800"/>
            <a:ext cx="6581774" cy="6343649"/>
          </a:xfrm>
        </p:spPr>
        <p:txBody>
          <a:bodyPr anchor="t">
            <a:normAutofit/>
          </a:bodyPr>
          <a:lstStyle/>
          <a:p>
            <a:pPr marL="36900" indent="0">
              <a:buNone/>
            </a:pPr>
            <a:r>
              <a:rPr lang="en-US" sz="1600" dirty="0">
                <a:latin typeface="Calibri" panose="020F0502020204030204" pitchFamily="34" charset="0"/>
                <a:cs typeface="Calibri" panose="020F0502020204030204" pitchFamily="34" charset="0"/>
              </a:rPr>
              <a:t>From the evaluation based on the following analysis, Yellow Cab Company is better for investment than Pink Cab Company</a:t>
            </a:r>
          </a:p>
          <a:p>
            <a:r>
              <a:rPr lang="en-US" sz="1600" dirty="0">
                <a:latin typeface="Calibri" panose="020F0502020204030204" pitchFamily="34" charset="0"/>
                <a:cs typeface="Calibri" panose="020F0502020204030204" pitchFamily="34" charset="0"/>
              </a:rPr>
              <a:t>Number of transactions: Transactions for the yellow cab company are 3 times better than the pink cab company</a:t>
            </a:r>
          </a:p>
          <a:p>
            <a:r>
              <a:rPr lang="en-US" sz="1600" dirty="0">
                <a:latin typeface="Calibri" panose="020F0502020204030204" pitchFamily="34" charset="0"/>
                <a:cs typeface="Calibri" panose="020F0502020204030204" pitchFamily="34" charset="0"/>
              </a:rPr>
              <a:t>Population based analysis: 76% of the cab users rely on the yellow cab company</a:t>
            </a:r>
          </a:p>
          <a:p>
            <a:r>
              <a:rPr lang="en-US" sz="1600" dirty="0">
                <a:latin typeface="Calibri" panose="020F0502020204030204" pitchFamily="34" charset="0"/>
                <a:cs typeface="Calibri" panose="020F0502020204030204" pitchFamily="34" charset="0"/>
              </a:rPr>
              <a:t>Gender based analysis: Male users are 15% more in population than female users</a:t>
            </a:r>
          </a:p>
          <a:p>
            <a:r>
              <a:rPr lang="en-US" sz="1600" dirty="0">
                <a:latin typeface="Calibri" panose="020F0502020204030204" pitchFamily="34" charset="0"/>
                <a:cs typeface="Calibri" panose="020F0502020204030204" pitchFamily="34" charset="0"/>
              </a:rPr>
              <a:t>Age group: Cab services are used majorly by middle-aged users compared to other age grouped people</a:t>
            </a:r>
          </a:p>
          <a:p>
            <a:r>
              <a:rPr lang="en-US" sz="1600" dirty="0">
                <a:latin typeface="Calibri" panose="020F0502020204030204" pitchFamily="34" charset="0"/>
                <a:cs typeface="Calibri" panose="020F0502020204030204" pitchFamily="34" charset="0"/>
              </a:rPr>
              <a:t>Payment mode: Card payment is most preferred by the users</a:t>
            </a:r>
          </a:p>
          <a:p>
            <a:r>
              <a:rPr lang="en-US" sz="1600" dirty="0">
                <a:latin typeface="Calibri" panose="020F0502020204030204" pitchFamily="34" charset="0"/>
                <a:cs typeface="Calibri" panose="020F0502020204030204" pitchFamily="34" charset="0"/>
              </a:rPr>
              <a:t>City wise profit analysis: Cab services are expensive in metropolitan areas compared to suburbs</a:t>
            </a:r>
          </a:p>
          <a:p>
            <a:r>
              <a:rPr lang="en-US" sz="1600" dirty="0">
                <a:latin typeface="Calibri" panose="020F0502020204030204" pitchFamily="34" charset="0"/>
                <a:cs typeface="Calibri" panose="020F0502020204030204" pitchFamily="34" charset="0"/>
              </a:rPr>
              <a:t>KM traveled: Number of KM traveled by yellow cab is more which is directly proportional to the price charged</a:t>
            </a:r>
          </a:p>
          <a:p>
            <a:r>
              <a:rPr lang="en-US" sz="1600" dirty="0">
                <a:latin typeface="Calibri" panose="020F0502020204030204" pitchFamily="34" charset="0"/>
                <a:cs typeface="Calibri" panose="020F0502020204030204" pitchFamily="34" charset="0"/>
              </a:rPr>
              <a:t>Average profit: Yellow cab company has 2.5 times more profit than the pink cab company</a:t>
            </a:r>
          </a:p>
          <a:p>
            <a:pPr marL="36900" indent="0">
              <a:buNone/>
            </a:pPr>
            <a:endParaRPr lang="en-US" sz="1600" dirty="0">
              <a:latin typeface="Calibri" panose="020F0502020204030204" pitchFamily="34" charset="0"/>
              <a:cs typeface="Calibri" panose="020F0502020204030204" pitchFamily="34" charset="0"/>
            </a:endParaRPr>
          </a:p>
          <a:p>
            <a:pPr marL="36900" indent="0">
              <a:buNone/>
            </a:pPr>
            <a:r>
              <a:rPr lang="en-US" sz="1600" dirty="0">
                <a:latin typeface="Calibri" panose="020F0502020204030204" pitchFamily="34" charset="0"/>
                <a:cs typeface="Calibri" panose="020F0502020204030204" pitchFamily="34" charset="0"/>
              </a:rPr>
              <a:t>Conclusion: After analyzing  the data, Yellow cab company is recommended to US private company for investment</a:t>
            </a:r>
            <a:endParaRPr lang="en-CA" sz="1600" dirty="0">
              <a:latin typeface="Calibri" panose="020F0502020204030204" pitchFamily="34" charset="0"/>
              <a:cs typeface="Calibri" panose="020F0502020204030204" pitchFamily="34" charset="0"/>
            </a:endParaRPr>
          </a:p>
          <a:p>
            <a:endParaRPr lang="en-CA" sz="1600" dirty="0"/>
          </a:p>
          <a:p>
            <a:endParaRPr lang="en-CA" sz="1600" dirty="0"/>
          </a:p>
          <a:p>
            <a:endParaRPr lang="en-CA" sz="1600" dirty="0"/>
          </a:p>
          <a:p>
            <a:endParaRPr lang="en-CA" sz="1600"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Picture 4">
            <a:extLst>
              <a:ext uri="{FF2B5EF4-FFF2-40B4-BE49-F238E27FC236}">
                <a16:creationId xmlns:a16="http://schemas.microsoft.com/office/drawing/2014/main" id="{C1AAE809-40BE-1BB3-6816-C36C5EC26C7C}"/>
              </a:ext>
            </a:extLst>
          </p:cNvPr>
          <p:cNvPicPr>
            <a:picLocks noChangeAspect="1"/>
          </p:cNvPicPr>
          <p:nvPr/>
        </p:nvPicPr>
        <p:blipFill rotWithShape="1">
          <a:blip r:embed="rId4"/>
          <a:srcRect l="31525" r="6650"/>
          <a:stretch/>
        </p:blipFill>
        <p:spPr>
          <a:xfrm>
            <a:off x="-13806" y="1609725"/>
            <a:ext cx="4667250" cy="5248275"/>
          </a:xfrm>
          <a:prstGeom prst="rect">
            <a:avLst/>
          </a:prstGeom>
        </p:spPr>
      </p:pic>
    </p:spTree>
    <p:extLst>
      <p:ext uri="{BB962C8B-B14F-4D97-AF65-F5344CB8AC3E}">
        <p14:creationId xmlns:p14="http://schemas.microsoft.com/office/powerpoint/2010/main" val="133942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6EA5C-9FB5-B3DF-9DCE-50F902A72C06}"/>
              </a:ext>
            </a:extLst>
          </p:cNvPr>
          <p:cNvSpPr>
            <a:spLocks noGrp="1"/>
          </p:cNvSpPr>
          <p:nvPr>
            <p:ph type="title"/>
          </p:nvPr>
        </p:nvSpPr>
        <p:spPr>
          <a:xfrm>
            <a:off x="695916" y="1078264"/>
            <a:ext cx="3422930" cy="4701473"/>
          </a:xfrm>
        </p:spPr>
        <p:txBody>
          <a:bodyPr>
            <a:normAutofit/>
          </a:bodyPr>
          <a:lstStyle/>
          <a:p>
            <a:pPr algn="r"/>
            <a:r>
              <a:rPr lang="en-CA" sz="4400" dirty="0">
                <a:solidFill>
                  <a:srgbClr val="FFFFFF"/>
                </a:solidFill>
                <a:latin typeface="Calibri" panose="020F0502020204030204" pitchFamily="34" charset="0"/>
                <a:cs typeface="Calibri" panose="020F0502020204030204" pitchFamily="34" charset="0"/>
              </a:rPr>
              <a:t>Problem Statement</a:t>
            </a:r>
          </a:p>
        </p:txBody>
      </p:sp>
      <p:sp>
        <p:nvSpPr>
          <p:cNvPr id="16" name="Content Placeholder 2">
            <a:extLst>
              <a:ext uri="{FF2B5EF4-FFF2-40B4-BE49-F238E27FC236}">
                <a16:creationId xmlns:a16="http://schemas.microsoft.com/office/drawing/2014/main" id="{B454BF04-1F91-3CF0-42AB-89318BE5B32C}"/>
              </a:ext>
            </a:extLst>
          </p:cNvPr>
          <p:cNvSpPr>
            <a:spLocks noGrp="1"/>
          </p:cNvSpPr>
          <p:nvPr>
            <p:ph idx="1"/>
          </p:nvPr>
        </p:nvSpPr>
        <p:spPr>
          <a:xfrm>
            <a:off x="5114167" y="1078263"/>
            <a:ext cx="6117578" cy="4701474"/>
          </a:xfrm>
          <a:effectLst/>
        </p:spPr>
        <p:txBody>
          <a:bodyPr anchor="ctr">
            <a:normAutofit/>
          </a:bodyPr>
          <a:lstStyle/>
          <a:p>
            <a:pPr lvl="1">
              <a:lnSpc>
                <a:spcPct val="90000"/>
              </a:lnSpc>
            </a:pPr>
            <a:r>
              <a:rPr lang="en-US" dirty="0">
                <a:latin typeface="Calibri" panose="020F0502020204030204" pitchFamily="34" charset="0"/>
                <a:cs typeface="Calibri" panose="020F0502020204030204" pitchFamily="34" charset="0"/>
              </a:rPr>
              <a:t>US-based private company is considering investing in taxi services with two business proposals and has chosen Go-to-Market(G2M) approach </a:t>
            </a:r>
          </a:p>
          <a:p>
            <a:pPr lvl="1">
              <a:lnSpc>
                <a:spcPct val="90000"/>
              </a:lnSpc>
            </a:pPr>
            <a:r>
              <a:rPr lang="en-US" dirty="0">
                <a:latin typeface="Calibri" panose="020F0502020204030204" pitchFamily="34" charset="0"/>
                <a:cs typeface="Calibri" panose="020F0502020204030204" pitchFamily="34" charset="0"/>
              </a:rPr>
              <a:t>Objective: The data sets each represent various facets of the client profile. The analysis is performed in helping the company to choose the best taxi service based on business insights</a:t>
            </a:r>
          </a:p>
          <a:p>
            <a:pPr lvl="1">
              <a:lnSpc>
                <a:spcPct val="90000"/>
              </a:lnSpc>
            </a:pPr>
            <a:r>
              <a:rPr lang="en-US" dirty="0">
                <a:latin typeface="Calibri" panose="020F0502020204030204" pitchFamily="34" charset="0"/>
                <a:cs typeface="Calibri" panose="020F0502020204030204" pitchFamily="34" charset="0"/>
              </a:rPr>
              <a:t>Analysis is performed based on the following steps:</a:t>
            </a:r>
          </a:p>
          <a:p>
            <a:pPr lvl="2">
              <a:lnSpc>
                <a:spcPct val="90000"/>
              </a:lnSpc>
            </a:pPr>
            <a:r>
              <a:rPr lang="en-US" dirty="0">
                <a:latin typeface="Calibri" panose="020F0502020204030204" pitchFamily="34" charset="0"/>
                <a:cs typeface="Calibri" panose="020F0502020204030204" pitchFamily="34" charset="0"/>
              </a:rPr>
              <a:t>Ensuring accurate, reliable, and valid data by checking for null values, duplicates, and incorrect data formats</a:t>
            </a:r>
          </a:p>
          <a:p>
            <a:pPr lvl="2">
              <a:lnSpc>
                <a:spcPct val="90000"/>
              </a:lnSpc>
            </a:pPr>
            <a:r>
              <a:rPr lang="en-US" dirty="0">
                <a:latin typeface="Calibri" panose="020F0502020204030204" pitchFamily="34" charset="0"/>
                <a:cs typeface="Calibri" panose="020F0502020204030204" pitchFamily="34" charset="0"/>
              </a:rPr>
              <a:t>Checking for the number of users based on demographics, age, time, and gender </a:t>
            </a:r>
          </a:p>
          <a:p>
            <a:pPr lvl="2">
              <a:lnSpc>
                <a:spcPct val="90000"/>
              </a:lnSpc>
            </a:pPr>
            <a:r>
              <a:rPr lang="en-US" dirty="0">
                <a:latin typeface="Calibri" panose="020F0502020204030204" pitchFamily="34" charset="0"/>
                <a:cs typeface="Calibri" panose="020F0502020204030204" pitchFamily="34" charset="0"/>
              </a:rPr>
              <a:t>Comparing the transactions and profits of both the company to determine the popular taxi service</a:t>
            </a:r>
          </a:p>
          <a:p>
            <a:pPr lvl="2">
              <a:lnSpc>
                <a:spcPct val="90000"/>
              </a:lnSpc>
            </a:pPr>
            <a:r>
              <a:rPr lang="en-US" dirty="0">
                <a:latin typeface="Calibri" panose="020F0502020204030204" pitchFamily="34" charset="0"/>
                <a:cs typeface="Calibri" panose="020F0502020204030204" pitchFamily="34" charset="0"/>
              </a:rPr>
              <a:t>Investment recommendations</a:t>
            </a:r>
          </a:p>
          <a:p>
            <a:pPr>
              <a:lnSpc>
                <a:spcPct val="90000"/>
              </a:lnSpc>
              <a:buFont typeface="Arial" panose="020B0604020202020204" pitchFamily="34" charset="0"/>
              <a:buChar char="•"/>
            </a:pPr>
            <a:endParaRPr lang="en-CA" dirty="0"/>
          </a:p>
        </p:txBody>
      </p:sp>
    </p:spTree>
    <p:extLst>
      <p:ext uri="{BB962C8B-B14F-4D97-AF65-F5344CB8AC3E}">
        <p14:creationId xmlns:p14="http://schemas.microsoft.com/office/powerpoint/2010/main" val="14940690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27EB-1003-72CD-D132-3D5EC1B6FA89}"/>
              </a:ext>
            </a:extLst>
          </p:cNvPr>
          <p:cNvSpPr>
            <a:spLocks noGrp="1"/>
          </p:cNvSpPr>
          <p:nvPr>
            <p:ph type="title"/>
          </p:nvPr>
        </p:nvSpPr>
        <p:spPr/>
        <p:txBody>
          <a:bodyPr/>
          <a:lstStyle/>
          <a:p>
            <a:r>
              <a:rPr lang="en-CA" dirty="0">
                <a:latin typeface="Calibri" panose="020F0502020204030204" pitchFamily="34" charset="0"/>
                <a:cs typeface="Calibri" panose="020F0502020204030204" pitchFamily="34" charset="0"/>
              </a:rPr>
              <a:t>Number of Transactions</a:t>
            </a:r>
          </a:p>
        </p:txBody>
      </p:sp>
      <p:sp>
        <p:nvSpPr>
          <p:cNvPr id="9" name="Content Placeholder 8">
            <a:extLst>
              <a:ext uri="{FF2B5EF4-FFF2-40B4-BE49-F238E27FC236}">
                <a16:creationId xmlns:a16="http://schemas.microsoft.com/office/drawing/2014/main" id="{D1EB811C-AADD-C339-2582-B580A87077FB}"/>
              </a:ext>
            </a:extLst>
          </p:cNvPr>
          <p:cNvSpPr>
            <a:spLocks noGrp="1"/>
          </p:cNvSpPr>
          <p:nvPr>
            <p:ph idx="1"/>
          </p:nvPr>
        </p:nvSpPr>
        <p:spPr>
          <a:xfrm>
            <a:off x="223736" y="5282119"/>
            <a:ext cx="11968264" cy="1289548"/>
          </a:xfrm>
        </p:spPr>
        <p:txBody>
          <a:bodyPr>
            <a:normAutofit/>
          </a:bodyPr>
          <a:lstStyle/>
          <a:p>
            <a:r>
              <a:rPr lang="en-CA" dirty="0">
                <a:latin typeface="Calibri" panose="020F0502020204030204" pitchFamily="34" charset="0"/>
                <a:cs typeface="Calibri" panose="020F0502020204030204" pitchFamily="34" charset="0"/>
              </a:rPr>
              <a:t>The above bar graph depicts that the number of transactions is more from October to January (Winter Season) for both the companies when compared to the rest of the year</a:t>
            </a:r>
          </a:p>
          <a:p>
            <a:r>
              <a:rPr lang="en-CA" dirty="0">
                <a:latin typeface="Calibri" panose="020F0502020204030204" pitchFamily="34" charset="0"/>
                <a:cs typeface="Calibri" panose="020F0502020204030204" pitchFamily="34" charset="0"/>
              </a:rPr>
              <a:t>The highest number of transactions for pink cabs is around 11,000 whereas for yellow cabs is around 35,000 </a:t>
            </a:r>
          </a:p>
          <a:p>
            <a:pPr marL="36900" indent="0">
              <a:buNone/>
            </a:pPr>
            <a:endParaRPr lang="en-CA" dirty="0"/>
          </a:p>
        </p:txBody>
      </p:sp>
      <p:pic>
        <p:nvPicPr>
          <p:cNvPr id="13" name="Picture 12" descr="Chart, bar chart&#10;&#10;Description automatically generated">
            <a:extLst>
              <a:ext uri="{FF2B5EF4-FFF2-40B4-BE49-F238E27FC236}">
                <a16:creationId xmlns:a16="http://schemas.microsoft.com/office/drawing/2014/main" id="{E90804D1-B6C3-75BE-EDAB-2D533576D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7277"/>
            <a:ext cx="6225702" cy="3249744"/>
          </a:xfrm>
          <a:prstGeom prst="rect">
            <a:avLst/>
          </a:prstGeom>
        </p:spPr>
      </p:pic>
      <p:pic>
        <p:nvPicPr>
          <p:cNvPr id="15" name="Picture 14" descr="Chart, bar chart&#10;&#10;Description automatically generated">
            <a:extLst>
              <a:ext uri="{FF2B5EF4-FFF2-40B4-BE49-F238E27FC236}">
                <a16:creationId xmlns:a16="http://schemas.microsoft.com/office/drawing/2014/main" id="{FED43178-5F67-8045-52A6-385F953AE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255" y="1857276"/>
            <a:ext cx="5771746" cy="3249744"/>
          </a:xfrm>
          <a:prstGeom prst="rect">
            <a:avLst/>
          </a:prstGeom>
        </p:spPr>
      </p:pic>
    </p:spTree>
    <p:extLst>
      <p:ext uri="{BB962C8B-B14F-4D97-AF65-F5344CB8AC3E}">
        <p14:creationId xmlns:p14="http://schemas.microsoft.com/office/powerpoint/2010/main" val="258595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120E-FEFD-8281-0145-34186486B146}"/>
              </a:ext>
            </a:extLst>
          </p:cNvPr>
          <p:cNvSpPr>
            <a:spLocks noGrp="1"/>
          </p:cNvSpPr>
          <p:nvPr>
            <p:ph type="title"/>
          </p:nvPr>
        </p:nvSpPr>
        <p:spPr>
          <a:xfrm>
            <a:off x="913795" y="447675"/>
            <a:ext cx="10353762" cy="790575"/>
          </a:xfrm>
        </p:spPr>
        <p:txBody>
          <a:bodyPr>
            <a:normAutofit/>
          </a:bodyPr>
          <a:lstStyle/>
          <a:p>
            <a:r>
              <a:rPr lang="en-CA" dirty="0">
                <a:latin typeface="Calibri" panose="020F0502020204030204" pitchFamily="34" charset="0"/>
                <a:cs typeface="Calibri" panose="020F0502020204030204" pitchFamily="34" charset="0"/>
              </a:rPr>
              <a:t>Comparing Pink and Yellow Cab Company</a:t>
            </a:r>
          </a:p>
        </p:txBody>
      </p:sp>
      <p:sp>
        <p:nvSpPr>
          <p:cNvPr id="9" name="Content Placeholder 8">
            <a:extLst>
              <a:ext uri="{FF2B5EF4-FFF2-40B4-BE49-F238E27FC236}">
                <a16:creationId xmlns:a16="http://schemas.microsoft.com/office/drawing/2014/main" id="{8286C0FD-0E08-5FBC-6F2B-290F85661A91}"/>
              </a:ext>
            </a:extLst>
          </p:cNvPr>
          <p:cNvSpPr>
            <a:spLocks noGrp="1"/>
          </p:cNvSpPr>
          <p:nvPr>
            <p:ph idx="1"/>
          </p:nvPr>
        </p:nvSpPr>
        <p:spPr>
          <a:xfrm>
            <a:off x="408562" y="5523401"/>
            <a:ext cx="11610672" cy="886924"/>
          </a:xfrm>
        </p:spPr>
        <p:txBody>
          <a:bodyPr anchor="ctr">
            <a:normAutofit/>
          </a:bodyPr>
          <a:lstStyle/>
          <a:p>
            <a:pPr marL="36900" indent="0" algn="ctr">
              <a:buClr>
                <a:srgbClr val="FFFF58"/>
              </a:buClr>
              <a:buNone/>
            </a:pPr>
            <a:r>
              <a:rPr lang="en-US" sz="2400" dirty="0">
                <a:latin typeface="Calibri" panose="020F0502020204030204" pitchFamily="34" charset="0"/>
                <a:cs typeface="Calibri" panose="020F0502020204030204" pitchFamily="34" charset="0"/>
              </a:rPr>
              <a:t>From the graph, yellow cab is 3 times better than pink cab </a:t>
            </a:r>
          </a:p>
        </p:txBody>
      </p:sp>
      <p:pic>
        <p:nvPicPr>
          <p:cNvPr id="5" name="Content Placeholder 4" descr="Chart, line chart&#10;&#10;Description automatically generated">
            <a:extLst>
              <a:ext uri="{FF2B5EF4-FFF2-40B4-BE49-F238E27FC236}">
                <a16:creationId xmlns:a16="http://schemas.microsoft.com/office/drawing/2014/main" id="{4B83DC01-1DE1-1051-0B1E-AF606F59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62" y="1462681"/>
            <a:ext cx="5233481" cy="3926442"/>
          </a:xfrm>
          <a:prstGeom prst="rect">
            <a:avLst/>
          </a:prstGeom>
        </p:spPr>
      </p:pic>
      <p:pic>
        <p:nvPicPr>
          <p:cNvPr id="7" name="Picture 6" descr="Chart, bar chart&#10;&#10;Description automatically generated">
            <a:extLst>
              <a:ext uri="{FF2B5EF4-FFF2-40B4-BE49-F238E27FC236}">
                <a16:creationId xmlns:a16="http://schemas.microsoft.com/office/drawing/2014/main" id="{942F6F0B-E518-08EA-92B2-EE858B0E0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671" y="1462681"/>
            <a:ext cx="6035563" cy="3926442"/>
          </a:xfrm>
          <a:prstGeom prst="rect">
            <a:avLst/>
          </a:prstGeom>
        </p:spPr>
      </p:pic>
    </p:spTree>
    <p:extLst>
      <p:ext uri="{BB962C8B-B14F-4D97-AF65-F5344CB8AC3E}">
        <p14:creationId xmlns:p14="http://schemas.microsoft.com/office/powerpoint/2010/main" val="144765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7BB-24E1-3012-55A3-36EE508DC9BB}"/>
              </a:ext>
            </a:extLst>
          </p:cNvPr>
          <p:cNvSpPr>
            <a:spLocks noGrp="1"/>
          </p:cNvSpPr>
          <p:nvPr>
            <p:ph type="title"/>
          </p:nvPr>
        </p:nvSpPr>
        <p:spPr>
          <a:xfrm>
            <a:off x="285750" y="485775"/>
            <a:ext cx="4216528" cy="2362200"/>
          </a:xfrm>
        </p:spPr>
        <p:txBody>
          <a:bodyPr anchor="b">
            <a:noAutofit/>
          </a:bodyPr>
          <a:lstStyle/>
          <a:p>
            <a:r>
              <a:rPr lang="en-CA" sz="4400" dirty="0">
                <a:latin typeface="Calibri" panose="020F0502020204030204" pitchFamily="34" charset="0"/>
                <a:cs typeface="Calibri" panose="020F0502020204030204" pitchFamily="34" charset="0"/>
              </a:rPr>
              <a:t>Pink and </a:t>
            </a:r>
            <a:r>
              <a:rPr lang="en-CA" dirty="0">
                <a:latin typeface="Calibri" panose="020F0502020204030204" pitchFamily="34" charset="0"/>
                <a:cs typeface="Calibri" panose="020F0502020204030204" pitchFamily="34" charset="0"/>
              </a:rPr>
              <a:t>Yellow</a:t>
            </a:r>
            <a:r>
              <a:rPr lang="en-CA" sz="4400" dirty="0">
                <a:latin typeface="Calibri" panose="020F0502020204030204" pitchFamily="34" charset="0"/>
                <a:cs typeface="Calibri" panose="020F0502020204030204" pitchFamily="34" charset="0"/>
              </a:rPr>
              <a:t> Cab users overview</a:t>
            </a:r>
          </a:p>
        </p:txBody>
      </p:sp>
      <p:sp>
        <p:nvSpPr>
          <p:cNvPr id="14" name="Content Placeholder 13">
            <a:extLst>
              <a:ext uri="{FF2B5EF4-FFF2-40B4-BE49-F238E27FC236}">
                <a16:creationId xmlns:a16="http://schemas.microsoft.com/office/drawing/2014/main" id="{E4C025AB-8FC9-879C-BC02-BA3301538C36}"/>
              </a:ext>
            </a:extLst>
          </p:cNvPr>
          <p:cNvSpPr>
            <a:spLocks noGrp="1"/>
          </p:cNvSpPr>
          <p:nvPr>
            <p:ph idx="1"/>
          </p:nvPr>
        </p:nvSpPr>
        <p:spPr>
          <a:xfrm>
            <a:off x="638175" y="3467100"/>
            <a:ext cx="3571875" cy="2009775"/>
          </a:xfrm>
        </p:spPr>
        <p:txBody>
          <a:bodyPr anchor="t">
            <a:normAutofit/>
          </a:bodyPr>
          <a:lstStyle/>
          <a:p>
            <a:r>
              <a:rPr lang="en-US" sz="2400" dirty="0">
                <a:latin typeface="Calibri" panose="020F0502020204030204" pitchFamily="34" charset="0"/>
                <a:cs typeface="Calibri" panose="020F0502020204030204" pitchFamily="34" charset="0"/>
              </a:rPr>
              <a:t>76% of the users rely on yellow cab service</a:t>
            </a:r>
          </a:p>
        </p:txBody>
      </p:sp>
      <p:pic>
        <p:nvPicPr>
          <p:cNvPr id="17" name="Picture 1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descr="Chart, pie chart&#10;&#10;Description automatically generated">
            <a:extLst>
              <a:ext uri="{FF2B5EF4-FFF2-40B4-BE49-F238E27FC236}">
                <a16:creationId xmlns:a16="http://schemas.microsoft.com/office/drawing/2014/main" id="{9715E368-56B2-AB47-9315-CD1450B68F5F}"/>
              </a:ext>
            </a:extLst>
          </p:cNvPr>
          <p:cNvPicPr>
            <a:picLocks noChangeAspect="1"/>
          </p:cNvPicPr>
          <p:nvPr/>
        </p:nvPicPr>
        <p:blipFill rotWithShape="1">
          <a:blip r:embed="rId4">
            <a:extLst>
              <a:ext uri="{28A0092B-C50C-407E-A947-70E740481C1C}">
                <a14:useLocalDpi xmlns:a14="http://schemas.microsoft.com/office/drawing/2010/main" val="0"/>
              </a:ext>
            </a:extLst>
          </a:blip>
          <a:srcRect r="-1" b="1904"/>
          <a:stretch/>
        </p:blipFill>
        <p:spPr>
          <a:xfrm>
            <a:off x="4654295" y="10"/>
            <a:ext cx="7537705" cy="6857990"/>
          </a:xfrm>
          <a:prstGeom prst="rect">
            <a:avLst/>
          </a:prstGeom>
        </p:spPr>
      </p:pic>
    </p:spTree>
    <p:extLst>
      <p:ext uri="{BB962C8B-B14F-4D97-AF65-F5344CB8AC3E}">
        <p14:creationId xmlns:p14="http://schemas.microsoft.com/office/powerpoint/2010/main" val="383261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F47A-D268-6FBC-88FD-6936C5B5A3B7}"/>
              </a:ext>
            </a:extLst>
          </p:cNvPr>
          <p:cNvSpPr>
            <a:spLocks noGrp="1"/>
          </p:cNvSpPr>
          <p:nvPr>
            <p:ph type="title"/>
          </p:nvPr>
        </p:nvSpPr>
        <p:spPr>
          <a:xfrm>
            <a:off x="457200" y="5021897"/>
            <a:ext cx="10875204" cy="1245553"/>
          </a:xfrm>
          <a:effectLst/>
        </p:spPr>
        <p:txBody>
          <a:bodyPr>
            <a:normAutofit fontScale="90000"/>
          </a:bodyPr>
          <a:lstStyle/>
          <a:p>
            <a:pPr algn="l"/>
            <a:br>
              <a:rPr lang="en-US" sz="2000" b="0" i="0" dirty="0">
                <a:solidFill>
                  <a:srgbClr val="000000"/>
                </a:solidFill>
                <a:effectLst/>
                <a:latin typeface="Calibri" panose="020F0502020204030204" pitchFamily="34" charset="0"/>
                <a:cs typeface="Calibri" panose="020F0502020204030204" pitchFamily="34" charset="0"/>
              </a:rPr>
            </a:br>
            <a:r>
              <a:rPr lang="en-US" sz="2000" b="0" i="0" dirty="0">
                <a:solidFill>
                  <a:srgbClr val="000000"/>
                </a:solidFill>
                <a:effectLst/>
                <a:latin typeface="Calibri" panose="020F0502020204030204" pitchFamily="34" charset="0"/>
                <a:cs typeface="Calibri" panose="020F0502020204030204" pitchFamily="34" charset="0"/>
              </a:rPr>
              <a:t>Middle aged groups people are more likely to book a cab               Number of male users are approximately 15%</a:t>
            </a:r>
            <a:br>
              <a:rPr lang="en-US" sz="2000" b="0" i="0" dirty="0">
                <a:solidFill>
                  <a:srgbClr val="000000"/>
                </a:solidFill>
                <a:effectLst/>
                <a:latin typeface="Calibri" panose="020F0502020204030204" pitchFamily="34" charset="0"/>
                <a:cs typeface="Calibri" panose="020F0502020204030204" pitchFamily="34" charset="0"/>
              </a:rPr>
            </a:br>
            <a:r>
              <a:rPr lang="en-US" sz="2000" b="0" i="0" dirty="0">
                <a:solidFill>
                  <a:srgbClr val="000000"/>
                </a:solidFill>
                <a:effectLst/>
                <a:latin typeface="Calibri" panose="020F0502020204030204" pitchFamily="34" charset="0"/>
                <a:cs typeface="Calibri" panose="020F0502020204030204" pitchFamily="34" charset="0"/>
              </a:rPr>
              <a:t> and </a:t>
            </a:r>
            <a:r>
              <a:rPr lang="en-US" sz="2000" dirty="0">
                <a:solidFill>
                  <a:srgbClr val="000000"/>
                </a:solidFill>
                <a:effectLst/>
                <a:latin typeface="Calibri" panose="020F0502020204030204" pitchFamily="34" charset="0"/>
                <a:cs typeface="Calibri" panose="020F0502020204030204" pitchFamily="34" charset="0"/>
              </a:rPr>
              <a:t>yellow </a:t>
            </a:r>
            <a:r>
              <a:rPr lang="en-US" sz="2000" b="0" i="0" dirty="0">
                <a:solidFill>
                  <a:srgbClr val="000000"/>
                </a:solidFill>
                <a:effectLst/>
                <a:latin typeface="Calibri" panose="020F0502020204030204" pitchFamily="34" charset="0"/>
                <a:cs typeface="Calibri" panose="020F0502020204030204" pitchFamily="34" charset="0"/>
              </a:rPr>
              <a:t>cab is most preferred by all the age groups                     more than female in both the companies</a:t>
            </a:r>
            <a:br>
              <a:rPr lang="en-US" sz="2000" b="0" i="0" dirty="0">
                <a:solidFill>
                  <a:srgbClr val="000000"/>
                </a:solidFill>
                <a:effectLst/>
                <a:latin typeface="Calibri" panose="020F0502020204030204" pitchFamily="34" charset="0"/>
                <a:cs typeface="Calibri" panose="020F0502020204030204" pitchFamily="34" charset="0"/>
              </a:rPr>
            </a:br>
            <a:br>
              <a:rPr lang="en-CA" sz="2000" b="0" i="0" dirty="0">
                <a:solidFill>
                  <a:srgbClr val="000000"/>
                </a:solidFill>
                <a:effectLst/>
                <a:latin typeface="Calibri" panose="020F0502020204030204" pitchFamily="34" charset="0"/>
                <a:cs typeface="Calibri" panose="020F0502020204030204" pitchFamily="34" charset="0"/>
              </a:rPr>
            </a:br>
            <a:endParaRPr lang="en-CA" sz="2000" dirty="0">
              <a:latin typeface="Calibri" panose="020F0502020204030204" pitchFamily="34" charset="0"/>
              <a:cs typeface="Calibri" panose="020F0502020204030204" pitchFamily="34" charset="0"/>
            </a:endParaRPr>
          </a:p>
        </p:txBody>
      </p:sp>
      <p:pic>
        <p:nvPicPr>
          <p:cNvPr id="5" name="Content Placeholder 4" descr="Chart, bar chart&#10;&#10;Description automatically generated">
            <a:extLst>
              <a:ext uri="{FF2B5EF4-FFF2-40B4-BE49-F238E27FC236}">
                <a16:creationId xmlns:a16="http://schemas.microsoft.com/office/drawing/2014/main" id="{0A067241-A787-FCA6-1136-1D4BC2FC8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6776" y="991198"/>
            <a:ext cx="5514975" cy="4067970"/>
          </a:xfrm>
          <a:effectLst/>
        </p:spPr>
      </p:pic>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23AF6F7B-B406-4D50-353D-B4F37E064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5" y="953927"/>
            <a:ext cx="5514975" cy="4067970"/>
          </a:xfrm>
          <a:prstGeom prst="rect">
            <a:avLst/>
          </a:prstGeom>
        </p:spPr>
      </p:pic>
      <p:sp>
        <p:nvSpPr>
          <p:cNvPr id="9" name="TextBox 8">
            <a:extLst>
              <a:ext uri="{FF2B5EF4-FFF2-40B4-BE49-F238E27FC236}">
                <a16:creationId xmlns:a16="http://schemas.microsoft.com/office/drawing/2014/main" id="{22C930FB-AC77-24A7-3FAA-723F6CC9DB07}"/>
              </a:ext>
            </a:extLst>
          </p:cNvPr>
          <p:cNvSpPr txBox="1"/>
          <p:nvPr/>
        </p:nvSpPr>
        <p:spPr>
          <a:xfrm>
            <a:off x="2743200" y="400568"/>
            <a:ext cx="7067548" cy="369332"/>
          </a:xfrm>
          <a:prstGeom prst="rect">
            <a:avLst/>
          </a:prstGeom>
          <a:noFill/>
        </p:spPr>
        <p:txBody>
          <a:bodyPr wrap="square" rtlCol="0">
            <a:spAutoFit/>
          </a:bodyPr>
          <a:lstStyle/>
          <a:p>
            <a:pPr algn="ctr"/>
            <a:r>
              <a:rPr lang="en-CA" b="1" dirty="0"/>
              <a:t>Classification of users based on age group and gender</a:t>
            </a:r>
          </a:p>
        </p:txBody>
      </p:sp>
    </p:spTree>
    <p:extLst>
      <p:ext uri="{BB962C8B-B14F-4D97-AF65-F5344CB8AC3E}">
        <p14:creationId xmlns:p14="http://schemas.microsoft.com/office/powerpoint/2010/main" val="34134669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4C2A7-68EC-3811-6DAA-A1B2223BC2F3}"/>
              </a:ext>
            </a:extLst>
          </p:cNvPr>
          <p:cNvSpPr>
            <a:spLocks noGrp="1"/>
          </p:cNvSpPr>
          <p:nvPr>
            <p:ph type="title"/>
          </p:nvPr>
        </p:nvSpPr>
        <p:spPr>
          <a:xfrm>
            <a:off x="171751" y="401989"/>
            <a:ext cx="4299822" cy="3293711"/>
          </a:xfrm>
        </p:spPr>
        <p:txBody>
          <a:bodyPr>
            <a:normAutofit/>
          </a:bodyPr>
          <a:lstStyle/>
          <a:p>
            <a:r>
              <a:rPr lang="en-CA" sz="4100" dirty="0">
                <a:solidFill>
                  <a:srgbClr val="FFFFFF"/>
                </a:solidFill>
                <a:latin typeface="Calibri" panose="020F0502020204030204" pitchFamily="34" charset="0"/>
                <a:cs typeface="Calibri" panose="020F0502020204030204" pitchFamily="34" charset="0"/>
              </a:rPr>
              <a:t>Total number of users based on demographics</a:t>
            </a:r>
          </a:p>
        </p:txBody>
      </p:sp>
      <p:sp>
        <p:nvSpPr>
          <p:cNvPr id="3" name="Content Placeholder 2">
            <a:extLst>
              <a:ext uri="{FF2B5EF4-FFF2-40B4-BE49-F238E27FC236}">
                <a16:creationId xmlns:a16="http://schemas.microsoft.com/office/drawing/2014/main" id="{DDB4E826-57FD-C953-605B-D0461920F59A}"/>
              </a:ext>
            </a:extLst>
          </p:cNvPr>
          <p:cNvSpPr>
            <a:spLocks noGrp="1"/>
          </p:cNvSpPr>
          <p:nvPr>
            <p:ph idx="1"/>
          </p:nvPr>
        </p:nvSpPr>
        <p:spPr>
          <a:xfrm>
            <a:off x="177231" y="3524250"/>
            <a:ext cx="4299822" cy="2219325"/>
          </a:xfrm>
          <a:effectLst/>
        </p:spPr>
        <p:txBody>
          <a:bodyPr anchor="ctr">
            <a:normAutofit/>
          </a:bodyPr>
          <a:lstStyle/>
          <a:p>
            <a:pPr marL="36900" indent="0" algn="ctr">
              <a:buNone/>
            </a:pPr>
            <a:endParaRPr lang="en-CA" dirty="0">
              <a:solidFill>
                <a:schemeClr val="bg1"/>
              </a:solidFill>
              <a:latin typeface="Calibri" panose="020F0502020204030204" pitchFamily="34" charset="0"/>
              <a:cs typeface="Calibri" panose="020F0502020204030204" pitchFamily="34" charset="0"/>
            </a:endParaRPr>
          </a:p>
          <a:p>
            <a:pPr marL="36900" indent="0" algn="ctr">
              <a:buNone/>
            </a:pPr>
            <a:r>
              <a:rPr lang="en-CA" dirty="0">
                <a:solidFill>
                  <a:schemeClr val="bg1"/>
                </a:solidFill>
                <a:latin typeface="Calibri" panose="020F0502020204030204" pitchFamily="34" charset="0"/>
                <a:cs typeface="Calibri" panose="020F0502020204030204" pitchFamily="34" charset="0"/>
              </a:rPr>
              <a:t>Users in metropolitan city such as New York, Chicago, Boston, Los Angeles and Washington are greater in number compared to other cities and yellow cab is more preferred by the users</a:t>
            </a:r>
          </a:p>
        </p:txBody>
      </p:sp>
      <p:pic>
        <p:nvPicPr>
          <p:cNvPr id="6" name="Picture 5" descr="Chart, bar chart&#10;&#10;Description automatically generated">
            <a:extLst>
              <a:ext uri="{FF2B5EF4-FFF2-40B4-BE49-F238E27FC236}">
                <a16:creationId xmlns:a16="http://schemas.microsoft.com/office/drawing/2014/main" id="{D932B57F-E539-E445-122E-8981D7E65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37" y="182913"/>
            <a:ext cx="6500347" cy="6417911"/>
          </a:xfrm>
          <a:prstGeom prst="rect">
            <a:avLst/>
          </a:prstGeom>
        </p:spPr>
      </p:pic>
    </p:spTree>
    <p:extLst>
      <p:ext uri="{BB962C8B-B14F-4D97-AF65-F5344CB8AC3E}">
        <p14:creationId xmlns:p14="http://schemas.microsoft.com/office/powerpoint/2010/main" val="28894848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B4029-CF81-4167-B771-89486DFEE350}"/>
              </a:ext>
            </a:extLst>
          </p:cNvPr>
          <p:cNvSpPr>
            <a:spLocks noGrp="1"/>
          </p:cNvSpPr>
          <p:nvPr>
            <p:ph type="title"/>
          </p:nvPr>
        </p:nvSpPr>
        <p:spPr>
          <a:xfrm>
            <a:off x="818545" y="152401"/>
            <a:ext cx="10353762" cy="923925"/>
          </a:xfrm>
        </p:spPr>
        <p:txBody>
          <a:bodyPr>
            <a:normAutofit/>
          </a:bodyPr>
          <a:lstStyle/>
          <a:p>
            <a:r>
              <a:rPr lang="en-CA" dirty="0">
                <a:latin typeface="Calibri" panose="020F0502020204030204" pitchFamily="34" charset="0"/>
                <a:cs typeface="Calibri" panose="020F0502020204030204" pitchFamily="34" charset="0"/>
              </a:rPr>
              <a:t>Profit Analysis by cities</a:t>
            </a:r>
          </a:p>
        </p:txBody>
      </p:sp>
      <p:pic>
        <p:nvPicPr>
          <p:cNvPr id="13"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pic>
        <p:nvPicPr>
          <p:cNvPr id="5" name="Content Placeholder 4" descr="Chart, pie chart&#10;&#10;Description automatically generated">
            <a:extLst>
              <a:ext uri="{FF2B5EF4-FFF2-40B4-BE49-F238E27FC236}">
                <a16:creationId xmlns:a16="http://schemas.microsoft.com/office/drawing/2014/main" id="{490F4479-53CB-C30E-5DD7-640F30EDB2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4638" y="1428750"/>
            <a:ext cx="5118099" cy="4219575"/>
          </a:xfrm>
        </p:spPr>
      </p:pic>
      <p:pic>
        <p:nvPicPr>
          <p:cNvPr id="7" name="Picture 6" descr="Chart, pie chart&#10;&#10;Description automatically generated">
            <a:extLst>
              <a:ext uri="{FF2B5EF4-FFF2-40B4-BE49-F238E27FC236}">
                <a16:creationId xmlns:a16="http://schemas.microsoft.com/office/drawing/2014/main" id="{A461A00D-69AD-09C6-41A2-28794C859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76" y="1428749"/>
            <a:ext cx="4991100" cy="4219575"/>
          </a:xfrm>
          <a:prstGeom prst="rect">
            <a:avLst/>
          </a:prstGeom>
        </p:spPr>
      </p:pic>
      <p:sp>
        <p:nvSpPr>
          <p:cNvPr id="9" name="TextBox 8">
            <a:extLst>
              <a:ext uri="{FF2B5EF4-FFF2-40B4-BE49-F238E27FC236}">
                <a16:creationId xmlns:a16="http://schemas.microsoft.com/office/drawing/2014/main" id="{D84533A8-D0DF-1151-AA0F-1F23C9277C70}"/>
              </a:ext>
            </a:extLst>
          </p:cNvPr>
          <p:cNvSpPr txBox="1"/>
          <p:nvPr/>
        </p:nvSpPr>
        <p:spPr>
          <a:xfrm>
            <a:off x="676275" y="6105525"/>
            <a:ext cx="10610850"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New York and Silicon Valley has more profits in both the cab companies</a:t>
            </a:r>
          </a:p>
        </p:txBody>
      </p:sp>
    </p:spTree>
    <p:extLst>
      <p:ext uri="{BB962C8B-B14F-4D97-AF65-F5344CB8AC3E}">
        <p14:creationId xmlns:p14="http://schemas.microsoft.com/office/powerpoint/2010/main" val="129885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EB1DE-F7CC-CB39-5A98-72D25976EDFF}"/>
              </a:ext>
            </a:extLst>
          </p:cNvPr>
          <p:cNvSpPr>
            <a:spLocks noGrp="1"/>
          </p:cNvSpPr>
          <p:nvPr>
            <p:ph type="title"/>
          </p:nvPr>
        </p:nvSpPr>
        <p:spPr>
          <a:xfrm>
            <a:off x="541058" y="306740"/>
            <a:ext cx="3422930" cy="2312636"/>
          </a:xfrm>
        </p:spPr>
        <p:txBody>
          <a:bodyPr>
            <a:normAutofit/>
          </a:bodyPr>
          <a:lstStyle/>
          <a:p>
            <a:r>
              <a:rPr lang="en-CA" sz="4400" dirty="0">
                <a:solidFill>
                  <a:srgbClr val="FFFFFF"/>
                </a:solidFill>
              </a:rPr>
              <a:t>Profits and </a:t>
            </a:r>
            <a:r>
              <a:rPr lang="en-CA" sz="4400" dirty="0">
                <a:solidFill>
                  <a:srgbClr val="FFFFFF"/>
                </a:solidFill>
                <a:latin typeface="Calibri" panose="020F0502020204030204" pitchFamily="34" charset="0"/>
                <a:cs typeface="Calibri" panose="020F0502020204030204" pitchFamily="34" charset="0"/>
              </a:rPr>
              <a:t>Payment</a:t>
            </a:r>
            <a:r>
              <a:rPr lang="en-CA" sz="4400" dirty="0">
                <a:solidFill>
                  <a:srgbClr val="FFFFFF"/>
                </a:solidFill>
              </a:rPr>
              <a:t> methods</a:t>
            </a:r>
          </a:p>
        </p:txBody>
      </p:sp>
      <p:pic>
        <p:nvPicPr>
          <p:cNvPr id="6" name="Content Placeholder 5" descr="Chart, diagram&#10;&#10;Description automatically generated">
            <a:extLst>
              <a:ext uri="{FF2B5EF4-FFF2-40B4-BE49-F238E27FC236}">
                <a16:creationId xmlns:a16="http://schemas.microsoft.com/office/drawing/2014/main" id="{131B2E4D-3F6E-C8B2-5D7C-77EA0495E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675" y="108350"/>
            <a:ext cx="6134100" cy="3939775"/>
          </a:xfrm>
          <a:effectLst/>
        </p:spPr>
      </p:pic>
      <p:pic>
        <p:nvPicPr>
          <p:cNvPr id="11" name="Picture 10" descr="Chart, bar chart&#10;&#10;Description automatically generated">
            <a:extLst>
              <a:ext uri="{FF2B5EF4-FFF2-40B4-BE49-F238E27FC236}">
                <a16:creationId xmlns:a16="http://schemas.microsoft.com/office/drawing/2014/main" id="{858865BB-9AAF-D4C2-8D47-03B07556F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675" y="4054075"/>
            <a:ext cx="6134099" cy="2695575"/>
          </a:xfrm>
          <a:prstGeom prst="rect">
            <a:avLst/>
          </a:prstGeom>
        </p:spPr>
      </p:pic>
      <p:sp>
        <p:nvSpPr>
          <p:cNvPr id="13" name="TextBox 12">
            <a:extLst>
              <a:ext uri="{FF2B5EF4-FFF2-40B4-BE49-F238E27FC236}">
                <a16:creationId xmlns:a16="http://schemas.microsoft.com/office/drawing/2014/main" id="{4F641BB0-C15B-4F6B-FC38-C71B01A423CF}"/>
              </a:ext>
            </a:extLst>
          </p:cNvPr>
          <p:cNvSpPr txBox="1"/>
          <p:nvPr/>
        </p:nvSpPr>
        <p:spPr>
          <a:xfrm>
            <a:off x="293555" y="3307527"/>
            <a:ext cx="4067174" cy="2862322"/>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latin typeface="Calibri" panose="020F0502020204030204" pitchFamily="34" charset="0"/>
                <a:cs typeface="Calibri" panose="020F0502020204030204" pitchFamily="34" charset="0"/>
              </a:rPr>
              <a:t>Profit for pink cab in New York has the highest amount of about $100 whereas for yellow cab is more than $300. Least profit is at Dallas for pink cab whereas for yellow cab is at Tucson and Sacramento</a:t>
            </a:r>
          </a:p>
          <a:p>
            <a:pPr marL="285750" indent="-285750">
              <a:buFont typeface="Arial" panose="020B0604020202020204" pitchFamily="34" charset="0"/>
              <a:buChar char="•"/>
            </a:pPr>
            <a:endParaRPr lang="en-CA"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dirty="0">
                <a:solidFill>
                  <a:schemeClr val="bg1"/>
                </a:solidFill>
                <a:latin typeface="Calibri" panose="020F0502020204030204" pitchFamily="34" charset="0"/>
                <a:cs typeface="Calibri" panose="020F0502020204030204" pitchFamily="34" charset="0"/>
              </a:rPr>
              <a:t>Card payment is most used by the users compared to cash payment in most of the city</a:t>
            </a:r>
          </a:p>
        </p:txBody>
      </p:sp>
    </p:spTree>
    <p:extLst>
      <p:ext uri="{BB962C8B-B14F-4D97-AF65-F5344CB8AC3E}">
        <p14:creationId xmlns:p14="http://schemas.microsoft.com/office/powerpoint/2010/main" val="85202254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Ion</Template>
  <TotalTime>239</TotalTime>
  <Words>605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Calisto MT</vt:lpstr>
      <vt:lpstr>Wingdings 2</vt:lpstr>
      <vt:lpstr>Slate</vt:lpstr>
      <vt:lpstr>Data Glacier Internship Lisum 16  </vt:lpstr>
      <vt:lpstr>Problem Statement</vt:lpstr>
      <vt:lpstr>Number of Transactions</vt:lpstr>
      <vt:lpstr>Comparing Pink and Yellow Cab Company</vt:lpstr>
      <vt:lpstr>Pink and Yellow Cab users overview</vt:lpstr>
      <vt:lpstr> Middle aged groups people are more likely to book a cab               Number of male users are approximately 15%  and yellow cab is most preferred by all the age groups                     more than female in both the companies  </vt:lpstr>
      <vt:lpstr>Total number of users based on demographics</vt:lpstr>
      <vt:lpstr>Profit Analysis by cities</vt:lpstr>
      <vt:lpstr>Profits and Payment methods</vt:lpstr>
      <vt:lpstr>Average Profits </vt:lpstr>
      <vt:lpstr>Comparing KM travelled over price charged</vt:lpstr>
      <vt:lpstr>Investment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Internship Lisum 16  </dc:title>
  <dc:creator>Shreya Ramachandra</dc:creator>
  <cp:lastModifiedBy>Shreya Ramachandra</cp:lastModifiedBy>
  <cp:revision>7</cp:revision>
  <dcterms:created xsi:type="dcterms:W3CDTF">2022-12-13T02:11:29Z</dcterms:created>
  <dcterms:modified xsi:type="dcterms:W3CDTF">2022-12-20T01:20:38Z</dcterms:modified>
</cp:coreProperties>
</file>