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3"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1094"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B207518-2F40-4976-9D19-10398A4D056D}"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12B4B9B7-CA90-4A1B-AEE6-79FF36425254}">
      <dgm:prSet/>
      <dgm:spPr/>
      <dgm:t>
        <a:bodyPr/>
        <a:lstStyle/>
        <a:p>
          <a:r>
            <a:rPr lang="en-US" b="0" i="0" dirty="0"/>
            <a:t>Cross-selling products in a bank refers to the practice of promoting and selling additional financial products or services to existing customers</a:t>
          </a:r>
          <a:endParaRPr lang="en-US" dirty="0"/>
        </a:p>
      </dgm:t>
    </dgm:pt>
    <dgm:pt modelId="{87756D72-7EB4-4A16-96CE-C44046544D34}" type="parTrans" cxnId="{C4EC91C4-C4E6-4728-952F-37FBC07B4C18}">
      <dgm:prSet/>
      <dgm:spPr/>
      <dgm:t>
        <a:bodyPr/>
        <a:lstStyle/>
        <a:p>
          <a:endParaRPr lang="en-US"/>
        </a:p>
      </dgm:t>
    </dgm:pt>
    <dgm:pt modelId="{8988F520-8985-4957-85F8-E12CC47337D4}" type="sibTrans" cxnId="{C4EC91C4-C4E6-4728-952F-37FBC07B4C18}">
      <dgm:prSet/>
      <dgm:spPr/>
      <dgm:t>
        <a:bodyPr/>
        <a:lstStyle/>
        <a:p>
          <a:endParaRPr lang="en-US"/>
        </a:p>
      </dgm:t>
    </dgm:pt>
    <dgm:pt modelId="{1D709782-8DB6-4801-A272-1FC557765EA6}">
      <dgm:prSet/>
      <dgm:spPr/>
      <dgm:t>
        <a:bodyPr/>
        <a:lstStyle/>
        <a:p>
          <a:r>
            <a:rPr lang="en-CA"/>
            <a:t>It is a </a:t>
          </a:r>
          <a:r>
            <a:rPr lang="en-US" i="0"/>
            <a:t>great way of increasing customer loyalty and customer relationships which in turn can improve customer lifetime value and retention</a:t>
          </a:r>
          <a:endParaRPr lang="en-US"/>
        </a:p>
      </dgm:t>
    </dgm:pt>
    <dgm:pt modelId="{3E4DBDCB-A4F9-47A3-A645-A74672687817}" type="parTrans" cxnId="{47BE7D48-13DD-4B56-9EAA-5C76D0D63762}">
      <dgm:prSet/>
      <dgm:spPr/>
      <dgm:t>
        <a:bodyPr/>
        <a:lstStyle/>
        <a:p>
          <a:endParaRPr lang="en-US"/>
        </a:p>
      </dgm:t>
    </dgm:pt>
    <dgm:pt modelId="{DDE3D41B-567E-43DC-9F14-55FC94C15A82}" type="sibTrans" cxnId="{47BE7D48-13DD-4B56-9EAA-5C76D0D63762}">
      <dgm:prSet/>
      <dgm:spPr/>
      <dgm:t>
        <a:bodyPr/>
        <a:lstStyle/>
        <a:p>
          <a:endParaRPr lang="en-US"/>
        </a:p>
      </dgm:t>
    </dgm:pt>
    <dgm:pt modelId="{4941AB13-392D-4339-A1BA-DB7FED62D191}">
      <dgm:prSet/>
      <dgm:spPr/>
      <dgm:t>
        <a:bodyPr/>
        <a:lstStyle/>
        <a:p>
          <a:r>
            <a:rPr lang="en-CA"/>
            <a:t>C</a:t>
          </a:r>
          <a:r>
            <a:rPr lang="en-US" b="0" i="0"/>
            <a:t>ross-selling can also help banks to generate additional revenue by offering customers a range of products and services</a:t>
          </a:r>
          <a:endParaRPr lang="en-US"/>
        </a:p>
      </dgm:t>
    </dgm:pt>
    <dgm:pt modelId="{C06515BD-1F4A-43C1-AC67-8D5C63D7CA58}" type="parTrans" cxnId="{A328DB0D-9DDC-43E2-8391-495379B7DABA}">
      <dgm:prSet/>
      <dgm:spPr/>
      <dgm:t>
        <a:bodyPr/>
        <a:lstStyle/>
        <a:p>
          <a:endParaRPr lang="en-US"/>
        </a:p>
      </dgm:t>
    </dgm:pt>
    <dgm:pt modelId="{E19F2C3D-FCAB-48E2-8541-9C400CE933A1}" type="sibTrans" cxnId="{A328DB0D-9DDC-43E2-8391-495379B7DABA}">
      <dgm:prSet/>
      <dgm:spPr/>
      <dgm:t>
        <a:bodyPr/>
        <a:lstStyle/>
        <a:p>
          <a:endParaRPr lang="en-US"/>
        </a:p>
      </dgm:t>
    </dgm:pt>
    <dgm:pt modelId="{F9EE56D7-ED4C-4771-A2F4-E8631818C31D}">
      <dgm:prSet/>
      <dgm:spPr/>
      <dgm:t>
        <a:bodyPr/>
        <a:lstStyle/>
        <a:p>
          <a:r>
            <a:rPr lang="en-US" b="0" i="0" dirty="0"/>
            <a:t>To effectively cross-sell products in a bank, it is important to have a deep understanding of the customer needs through data analysis and customer feedback</a:t>
          </a:r>
          <a:endParaRPr lang="en-US" dirty="0"/>
        </a:p>
      </dgm:t>
    </dgm:pt>
    <dgm:pt modelId="{776CACCF-CBC4-4646-83F4-3BA0B2CE971B}" type="parTrans" cxnId="{B841C93A-81C5-4F49-A569-939138A2536D}">
      <dgm:prSet/>
      <dgm:spPr/>
      <dgm:t>
        <a:bodyPr/>
        <a:lstStyle/>
        <a:p>
          <a:endParaRPr lang="en-US"/>
        </a:p>
      </dgm:t>
    </dgm:pt>
    <dgm:pt modelId="{76B1C83B-CC49-4054-BF7D-948EB128C1F7}" type="sibTrans" cxnId="{B841C93A-81C5-4F49-A569-939138A2536D}">
      <dgm:prSet/>
      <dgm:spPr/>
      <dgm:t>
        <a:bodyPr/>
        <a:lstStyle/>
        <a:p>
          <a:endParaRPr lang="en-US"/>
        </a:p>
      </dgm:t>
    </dgm:pt>
    <dgm:pt modelId="{5845E6DD-226B-4B3E-B086-E6F23ACEF4B4}">
      <dgm:prSet/>
      <dgm:spPr/>
      <dgm:t>
        <a:bodyPr/>
        <a:lstStyle/>
        <a:p>
          <a:r>
            <a:rPr lang="en-US" b="0" i="0" dirty="0"/>
            <a:t>Banks can also use various marketing strategies to promote cross-selling, such as targeted email campaigns, personalized offers, and in-branch promotions</a:t>
          </a:r>
          <a:endParaRPr lang="en-US" dirty="0"/>
        </a:p>
      </dgm:t>
    </dgm:pt>
    <dgm:pt modelId="{6B4DE94B-BD39-4186-AABF-40E88B6312E8}" type="parTrans" cxnId="{C2B375F0-BD6D-458C-BA2D-164AFE2E5F4D}">
      <dgm:prSet/>
      <dgm:spPr/>
      <dgm:t>
        <a:bodyPr/>
        <a:lstStyle/>
        <a:p>
          <a:endParaRPr lang="en-US"/>
        </a:p>
      </dgm:t>
    </dgm:pt>
    <dgm:pt modelId="{B529AC83-E3B1-439D-AD6B-1C9100CD83B8}" type="sibTrans" cxnId="{C2B375F0-BD6D-458C-BA2D-164AFE2E5F4D}">
      <dgm:prSet/>
      <dgm:spPr/>
      <dgm:t>
        <a:bodyPr/>
        <a:lstStyle/>
        <a:p>
          <a:endParaRPr lang="en-US"/>
        </a:p>
      </dgm:t>
    </dgm:pt>
    <dgm:pt modelId="{F5205F67-A44A-4241-A9F5-ECCB58B84954}" type="pres">
      <dgm:prSet presAssocID="{EB207518-2F40-4976-9D19-10398A4D056D}" presName="root" presStyleCnt="0">
        <dgm:presLayoutVars>
          <dgm:dir/>
          <dgm:resizeHandles val="exact"/>
        </dgm:presLayoutVars>
      </dgm:prSet>
      <dgm:spPr/>
    </dgm:pt>
    <dgm:pt modelId="{AFE1DDB4-75D5-489F-9FD4-EA2DF3FF5FA6}" type="pres">
      <dgm:prSet presAssocID="{12B4B9B7-CA90-4A1B-AEE6-79FF36425254}" presName="compNode" presStyleCnt="0"/>
      <dgm:spPr/>
    </dgm:pt>
    <dgm:pt modelId="{526506A7-DB51-43CC-BBD1-0BFD6DC3CAD2}" type="pres">
      <dgm:prSet presAssocID="{12B4B9B7-CA90-4A1B-AEE6-79FF36425254}" presName="bgRect" presStyleLbl="bgShp" presStyleIdx="0" presStyleCnt="5"/>
      <dgm:spPr/>
    </dgm:pt>
    <dgm:pt modelId="{B499B467-700D-4796-AF4E-388017919C59}" type="pres">
      <dgm:prSet presAssocID="{12B4B9B7-CA90-4A1B-AEE6-79FF3642525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FA1C6F37-D123-40F8-9846-ADC819893C8B}" type="pres">
      <dgm:prSet presAssocID="{12B4B9B7-CA90-4A1B-AEE6-79FF36425254}" presName="spaceRect" presStyleCnt="0"/>
      <dgm:spPr/>
    </dgm:pt>
    <dgm:pt modelId="{8303CD96-1F1E-4A63-93D3-C477324C6F1E}" type="pres">
      <dgm:prSet presAssocID="{12B4B9B7-CA90-4A1B-AEE6-79FF36425254}" presName="parTx" presStyleLbl="revTx" presStyleIdx="0" presStyleCnt="5">
        <dgm:presLayoutVars>
          <dgm:chMax val="0"/>
          <dgm:chPref val="0"/>
        </dgm:presLayoutVars>
      </dgm:prSet>
      <dgm:spPr/>
    </dgm:pt>
    <dgm:pt modelId="{7ABA3808-0530-46B8-AF78-ADE4BB8DBF6F}" type="pres">
      <dgm:prSet presAssocID="{8988F520-8985-4957-85F8-E12CC47337D4}" presName="sibTrans" presStyleCnt="0"/>
      <dgm:spPr/>
    </dgm:pt>
    <dgm:pt modelId="{F5C45AF5-2833-41E9-9894-85939B552610}" type="pres">
      <dgm:prSet presAssocID="{1D709782-8DB6-4801-A272-1FC557765EA6}" presName="compNode" presStyleCnt="0"/>
      <dgm:spPr/>
    </dgm:pt>
    <dgm:pt modelId="{20B23201-D6DA-4A87-9768-0501733C23D8}" type="pres">
      <dgm:prSet presAssocID="{1D709782-8DB6-4801-A272-1FC557765EA6}" presName="bgRect" presStyleLbl="bgShp" presStyleIdx="1" presStyleCnt="5"/>
      <dgm:spPr/>
    </dgm:pt>
    <dgm:pt modelId="{5629431C-4C3C-4711-8327-F9BA4376BFCE}" type="pres">
      <dgm:prSet presAssocID="{1D709782-8DB6-4801-A272-1FC557765E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610DA8AD-233B-4664-B268-C05D4420D416}" type="pres">
      <dgm:prSet presAssocID="{1D709782-8DB6-4801-A272-1FC557765EA6}" presName="spaceRect" presStyleCnt="0"/>
      <dgm:spPr/>
    </dgm:pt>
    <dgm:pt modelId="{6F8F1DAF-E224-41A8-903C-A035941FC664}" type="pres">
      <dgm:prSet presAssocID="{1D709782-8DB6-4801-A272-1FC557765EA6}" presName="parTx" presStyleLbl="revTx" presStyleIdx="1" presStyleCnt="5">
        <dgm:presLayoutVars>
          <dgm:chMax val="0"/>
          <dgm:chPref val="0"/>
        </dgm:presLayoutVars>
      </dgm:prSet>
      <dgm:spPr/>
    </dgm:pt>
    <dgm:pt modelId="{53B521D1-D326-4D18-B354-5DC0A79C8528}" type="pres">
      <dgm:prSet presAssocID="{DDE3D41B-567E-43DC-9F14-55FC94C15A82}" presName="sibTrans" presStyleCnt="0"/>
      <dgm:spPr/>
    </dgm:pt>
    <dgm:pt modelId="{D0ECD330-9EC8-4BEF-B63C-21C72C751C25}" type="pres">
      <dgm:prSet presAssocID="{4941AB13-392D-4339-A1BA-DB7FED62D191}" presName="compNode" presStyleCnt="0"/>
      <dgm:spPr/>
    </dgm:pt>
    <dgm:pt modelId="{CA976406-7F0A-43E9-B74F-252C59CDB30C}" type="pres">
      <dgm:prSet presAssocID="{4941AB13-392D-4339-A1BA-DB7FED62D191}" presName="bgRect" presStyleLbl="bgShp" presStyleIdx="2" presStyleCnt="5"/>
      <dgm:spPr/>
    </dgm:pt>
    <dgm:pt modelId="{2AB6A247-BD38-49AC-83A1-7A7474E99E0C}" type="pres">
      <dgm:prSet presAssocID="{4941AB13-392D-4339-A1BA-DB7FED62D1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E0BDB629-F9E4-4491-86D6-363EC955CB1A}" type="pres">
      <dgm:prSet presAssocID="{4941AB13-392D-4339-A1BA-DB7FED62D191}" presName="spaceRect" presStyleCnt="0"/>
      <dgm:spPr/>
    </dgm:pt>
    <dgm:pt modelId="{237EDCB2-27B7-4106-8252-67A9D51A2374}" type="pres">
      <dgm:prSet presAssocID="{4941AB13-392D-4339-A1BA-DB7FED62D191}" presName="parTx" presStyleLbl="revTx" presStyleIdx="2" presStyleCnt="5">
        <dgm:presLayoutVars>
          <dgm:chMax val="0"/>
          <dgm:chPref val="0"/>
        </dgm:presLayoutVars>
      </dgm:prSet>
      <dgm:spPr/>
    </dgm:pt>
    <dgm:pt modelId="{207D1AEF-3FFC-4731-8983-D6FBAB284AB8}" type="pres">
      <dgm:prSet presAssocID="{E19F2C3D-FCAB-48E2-8541-9C400CE933A1}" presName="sibTrans" presStyleCnt="0"/>
      <dgm:spPr/>
    </dgm:pt>
    <dgm:pt modelId="{0ECA1BC8-5A1B-4496-846F-24875FB8C9C6}" type="pres">
      <dgm:prSet presAssocID="{F9EE56D7-ED4C-4771-A2F4-E8631818C31D}" presName="compNode" presStyleCnt="0"/>
      <dgm:spPr/>
    </dgm:pt>
    <dgm:pt modelId="{6834E6BB-CEE7-4804-BC98-D712F150FDE7}" type="pres">
      <dgm:prSet presAssocID="{F9EE56D7-ED4C-4771-A2F4-E8631818C31D}" presName="bgRect" presStyleLbl="bgShp" presStyleIdx="3" presStyleCnt="5"/>
      <dgm:spPr/>
    </dgm:pt>
    <dgm:pt modelId="{F9B3444A-2E96-4F7F-8BAA-B9E84AE52E11}" type="pres">
      <dgm:prSet presAssocID="{F9EE56D7-ED4C-4771-A2F4-E8631818C3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91FC0FCE-4FB2-4B12-B1C6-0702749752F8}" type="pres">
      <dgm:prSet presAssocID="{F9EE56D7-ED4C-4771-A2F4-E8631818C31D}" presName="spaceRect" presStyleCnt="0"/>
      <dgm:spPr/>
    </dgm:pt>
    <dgm:pt modelId="{6C1F053B-A6CA-4B4D-BB76-0DF4052FE85B}" type="pres">
      <dgm:prSet presAssocID="{F9EE56D7-ED4C-4771-A2F4-E8631818C31D}" presName="parTx" presStyleLbl="revTx" presStyleIdx="3" presStyleCnt="5">
        <dgm:presLayoutVars>
          <dgm:chMax val="0"/>
          <dgm:chPref val="0"/>
        </dgm:presLayoutVars>
      </dgm:prSet>
      <dgm:spPr/>
    </dgm:pt>
    <dgm:pt modelId="{68E53C7C-ED75-4B3A-8EE2-0AB52EA60921}" type="pres">
      <dgm:prSet presAssocID="{76B1C83B-CC49-4054-BF7D-948EB128C1F7}" presName="sibTrans" presStyleCnt="0"/>
      <dgm:spPr/>
    </dgm:pt>
    <dgm:pt modelId="{0BFE1DF4-A246-44B5-A93C-738B66DA5BD8}" type="pres">
      <dgm:prSet presAssocID="{5845E6DD-226B-4B3E-B086-E6F23ACEF4B4}" presName="compNode" presStyleCnt="0"/>
      <dgm:spPr/>
    </dgm:pt>
    <dgm:pt modelId="{B99FF873-9FD6-448A-85BA-C3EF160FD1AF}" type="pres">
      <dgm:prSet presAssocID="{5845E6DD-226B-4B3E-B086-E6F23ACEF4B4}" presName="bgRect" presStyleLbl="bgShp" presStyleIdx="4" presStyleCnt="5"/>
      <dgm:spPr/>
    </dgm:pt>
    <dgm:pt modelId="{C371215A-EA29-4497-BF27-04CAB1985AFC}" type="pres">
      <dgm:prSet presAssocID="{5845E6DD-226B-4B3E-B086-E6F23ACEF4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ing"/>
        </a:ext>
      </dgm:extLst>
    </dgm:pt>
    <dgm:pt modelId="{A13468A6-028C-4F35-AEEB-BDD1C25F2A6D}" type="pres">
      <dgm:prSet presAssocID="{5845E6DD-226B-4B3E-B086-E6F23ACEF4B4}" presName="spaceRect" presStyleCnt="0"/>
      <dgm:spPr/>
    </dgm:pt>
    <dgm:pt modelId="{7675DA18-FFFD-4A6E-92BE-88F0FAEEFD46}" type="pres">
      <dgm:prSet presAssocID="{5845E6DD-226B-4B3E-B086-E6F23ACEF4B4}" presName="parTx" presStyleLbl="revTx" presStyleIdx="4" presStyleCnt="5">
        <dgm:presLayoutVars>
          <dgm:chMax val="0"/>
          <dgm:chPref val="0"/>
        </dgm:presLayoutVars>
      </dgm:prSet>
      <dgm:spPr/>
    </dgm:pt>
  </dgm:ptLst>
  <dgm:cxnLst>
    <dgm:cxn modelId="{E551EF07-5896-4DDF-B072-F65BC03A7F70}" type="presOf" srcId="{1D709782-8DB6-4801-A272-1FC557765EA6}" destId="{6F8F1DAF-E224-41A8-903C-A035941FC664}" srcOrd="0" destOrd="0" presId="urn:microsoft.com/office/officeart/2018/2/layout/IconVerticalSolidList"/>
    <dgm:cxn modelId="{25A1980D-D23E-43A3-B6A1-8043E8EB1E40}" type="presOf" srcId="{4941AB13-392D-4339-A1BA-DB7FED62D191}" destId="{237EDCB2-27B7-4106-8252-67A9D51A2374}" srcOrd="0" destOrd="0" presId="urn:microsoft.com/office/officeart/2018/2/layout/IconVerticalSolidList"/>
    <dgm:cxn modelId="{A328DB0D-9DDC-43E2-8391-495379B7DABA}" srcId="{EB207518-2F40-4976-9D19-10398A4D056D}" destId="{4941AB13-392D-4339-A1BA-DB7FED62D191}" srcOrd="2" destOrd="0" parTransId="{C06515BD-1F4A-43C1-AC67-8D5C63D7CA58}" sibTransId="{E19F2C3D-FCAB-48E2-8541-9C400CE933A1}"/>
    <dgm:cxn modelId="{0966C823-4238-49E5-AE69-27DB0CDD93F5}" type="presOf" srcId="{F9EE56D7-ED4C-4771-A2F4-E8631818C31D}" destId="{6C1F053B-A6CA-4B4D-BB76-0DF4052FE85B}" srcOrd="0" destOrd="0" presId="urn:microsoft.com/office/officeart/2018/2/layout/IconVerticalSolidList"/>
    <dgm:cxn modelId="{08CB8728-41A9-49E7-BAB7-FE6A91CAE06F}" type="presOf" srcId="{EB207518-2F40-4976-9D19-10398A4D056D}" destId="{F5205F67-A44A-4241-A9F5-ECCB58B84954}" srcOrd="0" destOrd="0" presId="urn:microsoft.com/office/officeart/2018/2/layout/IconVerticalSolidList"/>
    <dgm:cxn modelId="{B841C93A-81C5-4F49-A569-939138A2536D}" srcId="{EB207518-2F40-4976-9D19-10398A4D056D}" destId="{F9EE56D7-ED4C-4771-A2F4-E8631818C31D}" srcOrd="3" destOrd="0" parTransId="{776CACCF-CBC4-4646-83F4-3BA0B2CE971B}" sibTransId="{76B1C83B-CC49-4054-BF7D-948EB128C1F7}"/>
    <dgm:cxn modelId="{47BE7D48-13DD-4B56-9EAA-5C76D0D63762}" srcId="{EB207518-2F40-4976-9D19-10398A4D056D}" destId="{1D709782-8DB6-4801-A272-1FC557765EA6}" srcOrd="1" destOrd="0" parTransId="{3E4DBDCB-A4F9-47A3-A645-A74672687817}" sibTransId="{DDE3D41B-567E-43DC-9F14-55FC94C15A82}"/>
    <dgm:cxn modelId="{57DDF56A-070B-4B48-9B87-FA28248ADB66}" type="presOf" srcId="{5845E6DD-226B-4B3E-B086-E6F23ACEF4B4}" destId="{7675DA18-FFFD-4A6E-92BE-88F0FAEEFD46}" srcOrd="0" destOrd="0" presId="urn:microsoft.com/office/officeart/2018/2/layout/IconVerticalSolidList"/>
    <dgm:cxn modelId="{C4EC91C4-C4E6-4728-952F-37FBC07B4C18}" srcId="{EB207518-2F40-4976-9D19-10398A4D056D}" destId="{12B4B9B7-CA90-4A1B-AEE6-79FF36425254}" srcOrd="0" destOrd="0" parTransId="{87756D72-7EB4-4A16-96CE-C44046544D34}" sibTransId="{8988F520-8985-4957-85F8-E12CC47337D4}"/>
    <dgm:cxn modelId="{F4972ECB-E840-4867-983C-EA5E9A6155D2}" type="presOf" srcId="{12B4B9B7-CA90-4A1B-AEE6-79FF36425254}" destId="{8303CD96-1F1E-4A63-93D3-C477324C6F1E}" srcOrd="0" destOrd="0" presId="urn:microsoft.com/office/officeart/2018/2/layout/IconVerticalSolidList"/>
    <dgm:cxn modelId="{C2B375F0-BD6D-458C-BA2D-164AFE2E5F4D}" srcId="{EB207518-2F40-4976-9D19-10398A4D056D}" destId="{5845E6DD-226B-4B3E-B086-E6F23ACEF4B4}" srcOrd="4" destOrd="0" parTransId="{6B4DE94B-BD39-4186-AABF-40E88B6312E8}" sibTransId="{B529AC83-E3B1-439D-AD6B-1C9100CD83B8}"/>
    <dgm:cxn modelId="{DF08BBFB-99C1-421A-87A2-21F2E8C92FC1}" type="presParOf" srcId="{F5205F67-A44A-4241-A9F5-ECCB58B84954}" destId="{AFE1DDB4-75D5-489F-9FD4-EA2DF3FF5FA6}" srcOrd="0" destOrd="0" presId="urn:microsoft.com/office/officeart/2018/2/layout/IconVerticalSolidList"/>
    <dgm:cxn modelId="{27007E8C-39A2-4666-90CF-ED4C0F6FCFDC}" type="presParOf" srcId="{AFE1DDB4-75D5-489F-9FD4-EA2DF3FF5FA6}" destId="{526506A7-DB51-43CC-BBD1-0BFD6DC3CAD2}" srcOrd="0" destOrd="0" presId="urn:microsoft.com/office/officeart/2018/2/layout/IconVerticalSolidList"/>
    <dgm:cxn modelId="{167AC9E1-B0F4-4A4F-85F6-FBA3673D1D96}" type="presParOf" srcId="{AFE1DDB4-75D5-489F-9FD4-EA2DF3FF5FA6}" destId="{B499B467-700D-4796-AF4E-388017919C59}" srcOrd="1" destOrd="0" presId="urn:microsoft.com/office/officeart/2018/2/layout/IconVerticalSolidList"/>
    <dgm:cxn modelId="{26EDAE3B-4531-4C66-9718-06397325A7A3}" type="presParOf" srcId="{AFE1DDB4-75D5-489F-9FD4-EA2DF3FF5FA6}" destId="{FA1C6F37-D123-40F8-9846-ADC819893C8B}" srcOrd="2" destOrd="0" presId="urn:microsoft.com/office/officeart/2018/2/layout/IconVerticalSolidList"/>
    <dgm:cxn modelId="{A31CD977-9695-4571-870E-E5EAC2F40725}" type="presParOf" srcId="{AFE1DDB4-75D5-489F-9FD4-EA2DF3FF5FA6}" destId="{8303CD96-1F1E-4A63-93D3-C477324C6F1E}" srcOrd="3" destOrd="0" presId="urn:microsoft.com/office/officeart/2018/2/layout/IconVerticalSolidList"/>
    <dgm:cxn modelId="{906B5492-80C6-4949-8ECF-0E740121797E}" type="presParOf" srcId="{F5205F67-A44A-4241-A9F5-ECCB58B84954}" destId="{7ABA3808-0530-46B8-AF78-ADE4BB8DBF6F}" srcOrd="1" destOrd="0" presId="urn:microsoft.com/office/officeart/2018/2/layout/IconVerticalSolidList"/>
    <dgm:cxn modelId="{3E6A59C6-58E2-4592-B364-FDAC89FAA54A}" type="presParOf" srcId="{F5205F67-A44A-4241-A9F5-ECCB58B84954}" destId="{F5C45AF5-2833-41E9-9894-85939B552610}" srcOrd="2" destOrd="0" presId="urn:microsoft.com/office/officeart/2018/2/layout/IconVerticalSolidList"/>
    <dgm:cxn modelId="{5B654BC3-243E-4759-9F84-CC9FB49E2747}" type="presParOf" srcId="{F5C45AF5-2833-41E9-9894-85939B552610}" destId="{20B23201-D6DA-4A87-9768-0501733C23D8}" srcOrd="0" destOrd="0" presId="urn:microsoft.com/office/officeart/2018/2/layout/IconVerticalSolidList"/>
    <dgm:cxn modelId="{6CA508BE-64A3-4AC3-B78B-9CEF330896A4}" type="presParOf" srcId="{F5C45AF5-2833-41E9-9894-85939B552610}" destId="{5629431C-4C3C-4711-8327-F9BA4376BFCE}" srcOrd="1" destOrd="0" presId="urn:microsoft.com/office/officeart/2018/2/layout/IconVerticalSolidList"/>
    <dgm:cxn modelId="{B440B9E6-C637-4E17-A717-46BF50A4A3ED}" type="presParOf" srcId="{F5C45AF5-2833-41E9-9894-85939B552610}" destId="{610DA8AD-233B-4664-B268-C05D4420D416}" srcOrd="2" destOrd="0" presId="urn:microsoft.com/office/officeart/2018/2/layout/IconVerticalSolidList"/>
    <dgm:cxn modelId="{D9E1253F-9842-4027-877B-9785466BA076}" type="presParOf" srcId="{F5C45AF5-2833-41E9-9894-85939B552610}" destId="{6F8F1DAF-E224-41A8-903C-A035941FC664}" srcOrd="3" destOrd="0" presId="urn:microsoft.com/office/officeart/2018/2/layout/IconVerticalSolidList"/>
    <dgm:cxn modelId="{CEBBB597-E94F-4B86-98D7-62DD6821ACA5}" type="presParOf" srcId="{F5205F67-A44A-4241-A9F5-ECCB58B84954}" destId="{53B521D1-D326-4D18-B354-5DC0A79C8528}" srcOrd="3" destOrd="0" presId="urn:microsoft.com/office/officeart/2018/2/layout/IconVerticalSolidList"/>
    <dgm:cxn modelId="{F594F3B8-CA6F-41B7-B63F-FBAFA1FD26A0}" type="presParOf" srcId="{F5205F67-A44A-4241-A9F5-ECCB58B84954}" destId="{D0ECD330-9EC8-4BEF-B63C-21C72C751C25}" srcOrd="4" destOrd="0" presId="urn:microsoft.com/office/officeart/2018/2/layout/IconVerticalSolidList"/>
    <dgm:cxn modelId="{B2947EBD-45F5-4FFA-B33D-C9296AEC1ABB}" type="presParOf" srcId="{D0ECD330-9EC8-4BEF-B63C-21C72C751C25}" destId="{CA976406-7F0A-43E9-B74F-252C59CDB30C}" srcOrd="0" destOrd="0" presId="urn:microsoft.com/office/officeart/2018/2/layout/IconVerticalSolidList"/>
    <dgm:cxn modelId="{3DB5800A-B171-4B81-BD46-4DE5B7C041C2}" type="presParOf" srcId="{D0ECD330-9EC8-4BEF-B63C-21C72C751C25}" destId="{2AB6A247-BD38-49AC-83A1-7A7474E99E0C}" srcOrd="1" destOrd="0" presId="urn:microsoft.com/office/officeart/2018/2/layout/IconVerticalSolidList"/>
    <dgm:cxn modelId="{F650F3C9-3F8F-420B-AFB6-A33C2629366A}" type="presParOf" srcId="{D0ECD330-9EC8-4BEF-B63C-21C72C751C25}" destId="{E0BDB629-F9E4-4491-86D6-363EC955CB1A}" srcOrd="2" destOrd="0" presId="urn:microsoft.com/office/officeart/2018/2/layout/IconVerticalSolidList"/>
    <dgm:cxn modelId="{EFF2E375-8D48-4A4A-B6C9-BD201FD7C5A8}" type="presParOf" srcId="{D0ECD330-9EC8-4BEF-B63C-21C72C751C25}" destId="{237EDCB2-27B7-4106-8252-67A9D51A2374}" srcOrd="3" destOrd="0" presId="urn:microsoft.com/office/officeart/2018/2/layout/IconVerticalSolidList"/>
    <dgm:cxn modelId="{99534548-5520-4142-82E6-01D2A9A73E4C}" type="presParOf" srcId="{F5205F67-A44A-4241-A9F5-ECCB58B84954}" destId="{207D1AEF-3FFC-4731-8983-D6FBAB284AB8}" srcOrd="5" destOrd="0" presId="urn:microsoft.com/office/officeart/2018/2/layout/IconVerticalSolidList"/>
    <dgm:cxn modelId="{AF2AF5BE-1448-4032-B323-16667278D56D}" type="presParOf" srcId="{F5205F67-A44A-4241-A9F5-ECCB58B84954}" destId="{0ECA1BC8-5A1B-4496-846F-24875FB8C9C6}" srcOrd="6" destOrd="0" presId="urn:microsoft.com/office/officeart/2018/2/layout/IconVerticalSolidList"/>
    <dgm:cxn modelId="{7B086C36-7580-4055-8EE0-07D5D9018E5B}" type="presParOf" srcId="{0ECA1BC8-5A1B-4496-846F-24875FB8C9C6}" destId="{6834E6BB-CEE7-4804-BC98-D712F150FDE7}" srcOrd="0" destOrd="0" presId="urn:microsoft.com/office/officeart/2018/2/layout/IconVerticalSolidList"/>
    <dgm:cxn modelId="{2B347647-59CF-4165-8502-08F09FAE2782}" type="presParOf" srcId="{0ECA1BC8-5A1B-4496-846F-24875FB8C9C6}" destId="{F9B3444A-2E96-4F7F-8BAA-B9E84AE52E11}" srcOrd="1" destOrd="0" presId="urn:microsoft.com/office/officeart/2018/2/layout/IconVerticalSolidList"/>
    <dgm:cxn modelId="{9C8A8C61-3E29-48BB-97E5-C59C4876C21E}" type="presParOf" srcId="{0ECA1BC8-5A1B-4496-846F-24875FB8C9C6}" destId="{91FC0FCE-4FB2-4B12-B1C6-0702749752F8}" srcOrd="2" destOrd="0" presId="urn:microsoft.com/office/officeart/2018/2/layout/IconVerticalSolidList"/>
    <dgm:cxn modelId="{B1E1F4E4-D8E8-457B-8EB5-04B472CAF11E}" type="presParOf" srcId="{0ECA1BC8-5A1B-4496-846F-24875FB8C9C6}" destId="{6C1F053B-A6CA-4B4D-BB76-0DF4052FE85B}" srcOrd="3" destOrd="0" presId="urn:microsoft.com/office/officeart/2018/2/layout/IconVerticalSolidList"/>
    <dgm:cxn modelId="{86C133B3-2785-4370-A787-69115110E691}" type="presParOf" srcId="{F5205F67-A44A-4241-A9F5-ECCB58B84954}" destId="{68E53C7C-ED75-4B3A-8EE2-0AB52EA60921}" srcOrd="7" destOrd="0" presId="urn:microsoft.com/office/officeart/2018/2/layout/IconVerticalSolidList"/>
    <dgm:cxn modelId="{2BF719B5-0B94-4050-BF96-197CE604DF83}" type="presParOf" srcId="{F5205F67-A44A-4241-A9F5-ECCB58B84954}" destId="{0BFE1DF4-A246-44B5-A93C-738B66DA5BD8}" srcOrd="8" destOrd="0" presId="urn:microsoft.com/office/officeart/2018/2/layout/IconVerticalSolidList"/>
    <dgm:cxn modelId="{3A61B1C9-E95E-4A32-A505-815D257BE74D}" type="presParOf" srcId="{0BFE1DF4-A246-44B5-A93C-738B66DA5BD8}" destId="{B99FF873-9FD6-448A-85BA-C3EF160FD1AF}" srcOrd="0" destOrd="0" presId="urn:microsoft.com/office/officeart/2018/2/layout/IconVerticalSolidList"/>
    <dgm:cxn modelId="{7AF7B6CB-91B4-44CE-B563-DD3F9F67169D}" type="presParOf" srcId="{0BFE1DF4-A246-44B5-A93C-738B66DA5BD8}" destId="{C371215A-EA29-4497-BF27-04CAB1985AFC}" srcOrd="1" destOrd="0" presId="urn:microsoft.com/office/officeart/2018/2/layout/IconVerticalSolidList"/>
    <dgm:cxn modelId="{CA55A225-05C1-4304-9119-BFFD73A2080F}" type="presParOf" srcId="{0BFE1DF4-A246-44B5-A93C-738B66DA5BD8}" destId="{A13468A6-028C-4F35-AEEB-BDD1C25F2A6D}" srcOrd="2" destOrd="0" presId="urn:microsoft.com/office/officeart/2018/2/layout/IconVerticalSolidList"/>
    <dgm:cxn modelId="{C9FA85CA-AA79-4F57-85BC-1AE31E9E0B54}" type="presParOf" srcId="{0BFE1DF4-A246-44B5-A93C-738B66DA5BD8}" destId="{7675DA18-FFFD-4A6E-92BE-88F0FAEEFD4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506A7-DB51-43CC-BBD1-0BFD6DC3CAD2}">
      <dsp:nvSpPr>
        <dsp:cNvPr id="0" name=""/>
        <dsp:cNvSpPr/>
      </dsp:nvSpPr>
      <dsp:spPr>
        <a:xfrm>
          <a:off x="0" y="2748"/>
          <a:ext cx="11155680" cy="5853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9B467-700D-4796-AF4E-388017919C59}">
      <dsp:nvSpPr>
        <dsp:cNvPr id="0" name=""/>
        <dsp:cNvSpPr/>
      </dsp:nvSpPr>
      <dsp:spPr>
        <a:xfrm>
          <a:off x="177070" y="134453"/>
          <a:ext cx="321946" cy="3219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03CD96-1F1E-4A63-93D3-C477324C6F1E}">
      <dsp:nvSpPr>
        <dsp:cNvPr id="0" name=""/>
        <dsp:cNvSpPr/>
      </dsp:nvSpPr>
      <dsp:spPr>
        <a:xfrm>
          <a:off x="676088" y="2748"/>
          <a:ext cx="10479591" cy="58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50" tIns="61950" rIns="61950" bIns="61950" numCol="1" spcCol="1270" anchor="ctr" anchorCtr="0">
          <a:noAutofit/>
        </a:bodyPr>
        <a:lstStyle/>
        <a:p>
          <a:pPr marL="0" lvl="0" indent="0" algn="l" defTabSz="711200">
            <a:lnSpc>
              <a:spcPct val="90000"/>
            </a:lnSpc>
            <a:spcBef>
              <a:spcPct val="0"/>
            </a:spcBef>
            <a:spcAft>
              <a:spcPct val="35000"/>
            </a:spcAft>
            <a:buNone/>
          </a:pPr>
          <a:r>
            <a:rPr lang="en-US" sz="1600" b="0" i="0" kern="1200" dirty="0"/>
            <a:t>Cross-selling products in a bank refers to the practice of promoting and selling additional financial products or services to existing customers</a:t>
          </a:r>
          <a:endParaRPr lang="en-US" sz="1600" kern="1200" dirty="0"/>
        </a:p>
      </dsp:txBody>
      <dsp:txXfrm>
        <a:off x="676088" y="2748"/>
        <a:ext cx="10479591" cy="585357"/>
      </dsp:txXfrm>
    </dsp:sp>
    <dsp:sp modelId="{20B23201-D6DA-4A87-9768-0501733C23D8}">
      <dsp:nvSpPr>
        <dsp:cNvPr id="0" name=""/>
        <dsp:cNvSpPr/>
      </dsp:nvSpPr>
      <dsp:spPr>
        <a:xfrm>
          <a:off x="0" y="734445"/>
          <a:ext cx="11155680" cy="5853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9431C-4C3C-4711-8327-F9BA4376BFCE}">
      <dsp:nvSpPr>
        <dsp:cNvPr id="0" name=""/>
        <dsp:cNvSpPr/>
      </dsp:nvSpPr>
      <dsp:spPr>
        <a:xfrm>
          <a:off x="177070" y="866150"/>
          <a:ext cx="321946" cy="3219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8F1DAF-E224-41A8-903C-A035941FC664}">
      <dsp:nvSpPr>
        <dsp:cNvPr id="0" name=""/>
        <dsp:cNvSpPr/>
      </dsp:nvSpPr>
      <dsp:spPr>
        <a:xfrm>
          <a:off x="676088" y="734445"/>
          <a:ext cx="10479591" cy="58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50" tIns="61950" rIns="61950" bIns="61950" numCol="1" spcCol="1270" anchor="ctr" anchorCtr="0">
          <a:noAutofit/>
        </a:bodyPr>
        <a:lstStyle/>
        <a:p>
          <a:pPr marL="0" lvl="0" indent="0" algn="l" defTabSz="711200">
            <a:lnSpc>
              <a:spcPct val="90000"/>
            </a:lnSpc>
            <a:spcBef>
              <a:spcPct val="0"/>
            </a:spcBef>
            <a:spcAft>
              <a:spcPct val="35000"/>
            </a:spcAft>
            <a:buNone/>
          </a:pPr>
          <a:r>
            <a:rPr lang="en-CA" sz="1600" kern="1200"/>
            <a:t>It is a </a:t>
          </a:r>
          <a:r>
            <a:rPr lang="en-US" sz="1600" i="0" kern="1200"/>
            <a:t>great way of increasing customer loyalty and customer relationships which in turn can improve customer lifetime value and retention</a:t>
          </a:r>
          <a:endParaRPr lang="en-US" sz="1600" kern="1200"/>
        </a:p>
      </dsp:txBody>
      <dsp:txXfrm>
        <a:off x="676088" y="734445"/>
        <a:ext cx="10479591" cy="585357"/>
      </dsp:txXfrm>
    </dsp:sp>
    <dsp:sp modelId="{CA976406-7F0A-43E9-B74F-252C59CDB30C}">
      <dsp:nvSpPr>
        <dsp:cNvPr id="0" name=""/>
        <dsp:cNvSpPr/>
      </dsp:nvSpPr>
      <dsp:spPr>
        <a:xfrm>
          <a:off x="0" y="1466142"/>
          <a:ext cx="11155680" cy="5853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6A247-BD38-49AC-83A1-7A7474E99E0C}">
      <dsp:nvSpPr>
        <dsp:cNvPr id="0" name=""/>
        <dsp:cNvSpPr/>
      </dsp:nvSpPr>
      <dsp:spPr>
        <a:xfrm>
          <a:off x="177070" y="1597847"/>
          <a:ext cx="321946" cy="3219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EDCB2-27B7-4106-8252-67A9D51A2374}">
      <dsp:nvSpPr>
        <dsp:cNvPr id="0" name=""/>
        <dsp:cNvSpPr/>
      </dsp:nvSpPr>
      <dsp:spPr>
        <a:xfrm>
          <a:off x="676088" y="1466142"/>
          <a:ext cx="10479591" cy="58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50" tIns="61950" rIns="61950" bIns="61950" numCol="1" spcCol="1270" anchor="ctr" anchorCtr="0">
          <a:noAutofit/>
        </a:bodyPr>
        <a:lstStyle/>
        <a:p>
          <a:pPr marL="0" lvl="0" indent="0" algn="l" defTabSz="711200">
            <a:lnSpc>
              <a:spcPct val="90000"/>
            </a:lnSpc>
            <a:spcBef>
              <a:spcPct val="0"/>
            </a:spcBef>
            <a:spcAft>
              <a:spcPct val="35000"/>
            </a:spcAft>
            <a:buNone/>
          </a:pPr>
          <a:r>
            <a:rPr lang="en-CA" sz="1600" kern="1200"/>
            <a:t>C</a:t>
          </a:r>
          <a:r>
            <a:rPr lang="en-US" sz="1600" b="0" i="0" kern="1200"/>
            <a:t>ross-selling can also help banks to generate additional revenue by offering customers a range of products and services</a:t>
          </a:r>
          <a:endParaRPr lang="en-US" sz="1600" kern="1200"/>
        </a:p>
      </dsp:txBody>
      <dsp:txXfrm>
        <a:off x="676088" y="1466142"/>
        <a:ext cx="10479591" cy="585357"/>
      </dsp:txXfrm>
    </dsp:sp>
    <dsp:sp modelId="{6834E6BB-CEE7-4804-BC98-D712F150FDE7}">
      <dsp:nvSpPr>
        <dsp:cNvPr id="0" name=""/>
        <dsp:cNvSpPr/>
      </dsp:nvSpPr>
      <dsp:spPr>
        <a:xfrm>
          <a:off x="0" y="2197839"/>
          <a:ext cx="11155680" cy="5853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B3444A-2E96-4F7F-8BAA-B9E84AE52E11}">
      <dsp:nvSpPr>
        <dsp:cNvPr id="0" name=""/>
        <dsp:cNvSpPr/>
      </dsp:nvSpPr>
      <dsp:spPr>
        <a:xfrm>
          <a:off x="177070" y="2329544"/>
          <a:ext cx="321946" cy="3219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1F053B-A6CA-4B4D-BB76-0DF4052FE85B}">
      <dsp:nvSpPr>
        <dsp:cNvPr id="0" name=""/>
        <dsp:cNvSpPr/>
      </dsp:nvSpPr>
      <dsp:spPr>
        <a:xfrm>
          <a:off x="676088" y="2197839"/>
          <a:ext cx="10479591" cy="58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50" tIns="61950" rIns="61950" bIns="61950" numCol="1" spcCol="1270" anchor="ctr" anchorCtr="0">
          <a:noAutofit/>
        </a:bodyPr>
        <a:lstStyle/>
        <a:p>
          <a:pPr marL="0" lvl="0" indent="0" algn="l" defTabSz="711200">
            <a:lnSpc>
              <a:spcPct val="90000"/>
            </a:lnSpc>
            <a:spcBef>
              <a:spcPct val="0"/>
            </a:spcBef>
            <a:spcAft>
              <a:spcPct val="35000"/>
            </a:spcAft>
            <a:buNone/>
          </a:pPr>
          <a:r>
            <a:rPr lang="en-US" sz="1600" b="0" i="0" kern="1200" dirty="0"/>
            <a:t>To effectively cross-sell products in a bank, it is important to have a deep understanding of the customer needs through data analysis and customer feedback</a:t>
          </a:r>
          <a:endParaRPr lang="en-US" sz="1600" kern="1200" dirty="0"/>
        </a:p>
      </dsp:txBody>
      <dsp:txXfrm>
        <a:off x="676088" y="2197839"/>
        <a:ext cx="10479591" cy="585357"/>
      </dsp:txXfrm>
    </dsp:sp>
    <dsp:sp modelId="{B99FF873-9FD6-448A-85BA-C3EF160FD1AF}">
      <dsp:nvSpPr>
        <dsp:cNvPr id="0" name=""/>
        <dsp:cNvSpPr/>
      </dsp:nvSpPr>
      <dsp:spPr>
        <a:xfrm>
          <a:off x="0" y="2929536"/>
          <a:ext cx="11155680" cy="585357"/>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1215A-EA29-4497-BF27-04CAB1985AFC}">
      <dsp:nvSpPr>
        <dsp:cNvPr id="0" name=""/>
        <dsp:cNvSpPr/>
      </dsp:nvSpPr>
      <dsp:spPr>
        <a:xfrm>
          <a:off x="177070" y="3061241"/>
          <a:ext cx="321946" cy="3219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75DA18-FFFD-4A6E-92BE-88F0FAEEFD46}">
      <dsp:nvSpPr>
        <dsp:cNvPr id="0" name=""/>
        <dsp:cNvSpPr/>
      </dsp:nvSpPr>
      <dsp:spPr>
        <a:xfrm>
          <a:off x="676088" y="2929536"/>
          <a:ext cx="10479591" cy="585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50" tIns="61950" rIns="61950" bIns="61950" numCol="1" spcCol="1270" anchor="ctr" anchorCtr="0">
          <a:noAutofit/>
        </a:bodyPr>
        <a:lstStyle/>
        <a:p>
          <a:pPr marL="0" lvl="0" indent="0" algn="l" defTabSz="711200">
            <a:lnSpc>
              <a:spcPct val="90000"/>
            </a:lnSpc>
            <a:spcBef>
              <a:spcPct val="0"/>
            </a:spcBef>
            <a:spcAft>
              <a:spcPct val="35000"/>
            </a:spcAft>
            <a:buNone/>
          </a:pPr>
          <a:r>
            <a:rPr lang="en-US" sz="1600" b="0" i="0" kern="1200" dirty="0"/>
            <a:t>Banks can also use various marketing strategies to promote cross-selling, such as targeted email campaigns, personalized offers, and in-branch promotions</a:t>
          </a:r>
          <a:endParaRPr lang="en-US" sz="1600" kern="1200" dirty="0"/>
        </a:p>
      </dsp:txBody>
      <dsp:txXfrm>
        <a:off x="676088" y="2929536"/>
        <a:ext cx="10479591" cy="5853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2/11/2023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16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2/11/2023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7397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2/11/2023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16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2/11/2023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323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2/11/2023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3714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2/11/2023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4216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2/11/2023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2514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2/11/2023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3078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2/11/2023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7901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2/11/2023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1133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2/11/2023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236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2/11/2023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5477766"/>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3" descr="A row of white marble pillars">
            <a:extLst>
              <a:ext uri="{FF2B5EF4-FFF2-40B4-BE49-F238E27FC236}">
                <a16:creationId xmlns:a16="http://schemas.microsoft.com/office/drawing/2014/main" id="{89C3B8A4-FF22-8BDA-EDFB-324B0063FE07}"/>
              </a:ext>
            </a:extLst>
          </p:cNvPr>
          <p:cNvPicPr>
            <a:picLocks noChangeAspect="1"/>
          </p:cNvPicPr>
          <p:nvPr/>
        </p:nvPicPr>
        <p:blipFill rotWithShape="1">
          <a:blip r:embed="rId2">
            <a:alphaModFix amt="40000"/>
          </a:blip>
          <a:srcRect t="5879" b="11095"/>
          <a:stretch/>
        </p:blipFill>
        <p:spPr>
          <a:xfrm>
            <a:off x="-2" y="-4"/>
            <a:ext cx="12192001" cy="6858001"/>
          </a:xfrm>
          <a:prstGeom prst="rect">
            <a:avLst/>
          </a:prstGeom>
        </p:spPr>
      </p:pic>
      <p:sp>
        <p:nvSpPr>
          <p:cNvPr id="2" name="Title 1">
            <a:extLst>
              <a:ext uri="{FF2B5EF4-FFF2-40B4-BE49-F238E27FC236}">
                <a16:creationId xmlns:a16="http://schemas.microsoft.com/office/drawing/2014/main" id="{65565F55-EB15-946C-E59A-DA55231FC409}"/>
              </a:ext>
            </a:extLst>
          </p:cNvPr>
          <p:cNvSpPr>
            <a:spLocks noGrp="1"/>
          </p:cNvSpPr>
          <p:nvPr>
            <p:ph type="ctrTitle"/>
          </p:nvPr>
        </p:nvSpPr>
        <p:spPr>
          <a:xfrm>
            <a:off x="517870" y="978408"/>
            <a:ext cx="5021182" cy="2334248"/>
          </a:xfrm>
        </p:spPr>
        <p:txBody>
          <a:bodyPr anchor="t">
            <a:normAutofit/>
          </a:bodyPr>
          <a:lstStyle/>
          <a:p>
            <a:pPr algn="ctr">
              <a:lnSpc>
                <a:spcPct val="90000"/>
              </a:lnSpc>
            </a:pPr>
            <a:r>
              <a:rPr lang="en-CA" sz="4600" dirty="0">
                <a:solidFill>
                  <a:srgbClr val="FFFFFF"/>
                </a:solidFill>
                <a:latin typeface="Calibri" panose="020F0502020204030204" pitchFamily="34" charset="0"/>
                <a:ea typeface="Calibri" panose="020F0502020204030204" pitchFamily="34" charset="0"/>
                <a:cs typeface="Calibri" panose="020F0502020204030204" pitchFamily="34" charset="0"/>
              </a:rPr>
              <a:t>Cross selling recommendation</a:t>
            </a:r>
          </a:p>
        </p:txBody>
      </p:sp>
      <p:sp>
        <p:nvSpPr>
          <p:cNvPr id="3" name="Subtitle 2">
            <a:extLst>
              <a:ext uri="{FF2B5EF4-FFF2-40B4-BE49-F238E27FC236}">
                <a16:creationId xmlns:a16="http://schemas.microsoft.com/office/drawing/2014/main" id="{585A12B5-2AE4-1621-51CD-A971C50A00F0}"/>
              </a:ext>
            </a:extLst>
          </p:cNvPr>
          <p:cNvSpPr>
            <a:spLocks noGrp="1"/>
          </p:cNvSpPr>
          <p:nvPr>
            <p:ph type="subTitle" idx="1"/>
          </p:nvPr>
        </p:nvSpPr>
        <p:spPr>
          <a:xfrm>
            <a:off x="6652366" y="3904558"/>
            <a:ext cx="5040785" cy="2305367"/>
          </a:xfrm>
        </p:spPr>
        <p:txBody>
          <a:bodyPr anchor="b">
            <a:normAutofit fontScale="77500" lnSpcReduction="20000"/>
          </a:bodyPr>
          <a:lstStyle/>
          <a:p>
            <a:pPr algn="ctr"/>
            <a:endParaRPr lang="en-CA" sz="2400" i="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endParaRPr lang="en-CA" sz="2400" i="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algn="ctr"/>
            <a:r>
              <a:rPr lang="en-CA" sz="2800" i="0" dirty="0">
                <a:solidFill>
                  <a:srgbClr val="FFFFFF"/>
                </a:solidFill>
                <a:latin typeface="Calibri" panose="020F0502020204030204" pitchFamily="34" charset="0"/>
                <a:ea typeface="Calibri" panose="020F0502020204030204" pitchFamily="34" charset="0"/>
                <a:cs typeface="Calibri" panose="020F0502020204030204" pitchFamily="34" charset="0"/>
              </a:rPr>
              <a:t>Exploratory Data Analysis</a:t>
            </a:r>
          </a:p>
          <a:p>
            <a:pPr algn="ctr"/>
            <a:r>
              <a:rPr lang="en-CA" sz="2800" i="0" dirty="0">
                <a:solidFill>
                  <a:srgbClr val="FFFFFF"/>
                </a:solidFill>
                <a:latin typeface="Calibri" panose="020F0502020204030204" pitchFamily="34" charset="0"/>
                <a:ea typeface="Calibri" panose="020F0502020204030204" pitchFamily="34" charset="0"/>
                <a:cs typeface="Calibri" panose="020F0502020204030204" pitchFamily="34" charset="0"/>
              </a:rPr>
              <a:t>Name: Shreya Ramachandra</a:t>
            </a:r>
          </a:p>
          <a:p>
            <a:pPr algn="ctr"/>
            <a:r>
              <a:rPr lang="en-CA" sz="2800" i="0" dirty="0">
                <a:solidFill>
                  <a:srgbClr val="FFFFFF"/>
                </a:solidFill>
                <a:latin typeface="Calibri" panose="020F0502020204030204" pitchFamily="34" charset="0"/>
                <a:ea typeface="Calibri" panose="020F0502020204030204" pitchFamily="34" charset="0"/>
                <a:cs typeface="Calibri" panose="020F0502020204030204" pitchFamily="34" charset="0"/>
              </a:rPr>
              <a:t>Email: </a:t>
            </a:r>
            <a:r>
              <a:rPr lang="en-CA" sz="2800" i="0" dirty="0">
                <a:solidFill>
                  <a:schemeClr val="bg1"/>
                </a:solidFill>
                <a:latin typeface="Calibri" panose="020F0502020204030204" pitchFamily="34" charset="0"/>
                <a:ea typeface="Calibri" panose="020F0502020204030204" pitchFamily="34" charset="0"/>
                <a:cs typeface="Calibri" panose="020F0502020204030204" pitchFamily="34" charset="0"/>
              </a:rPr>
              <a:t>ramacha4@uwindsor.ca</a:t>
            </a:r>
          </a:p>
          <a:p>
            <a:pPr algn="ctr"/>
            <a:r>
              <a:rPr lang="en-CA" sz="2800" i="0" dirty="0">
                <a:solidFill>
                  <a:srgbClr val="FFFFFF"/>
                </a:solidFill>
                <a:latin typeface="Calibri" panose="020F0502020204030204" pitchFamily="34" charset="0"/>
                <a:ea typeface="Calibri" panose="020F0502020204030204" pitchFamily="34" charset="0"/>
                <a:cs typeface="Calibri" panose="020F0502020204030204" pitchFamily="34" charset="0"/>
              </a:rPr>
              <a:t>Country: Canada</a:t>
            </a:r>
          </a:p>
          <a:p>
            <a:pPr algn="ctr"/>
            <a:endParaRPr lang="en-CA" sz="2400" i="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486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6B3B53-0EFC-6B59-F638-1A402B47437D}"/>
              </a:ext>
            </a:extLst>
          </p:cNvPr>
          <p:cNvSpPr>
            <a:spLocks noGrp="1"/>
          </p:cNvSpPr>
          <p:nvPr>
            <p:ph type="title"/>
          </p:nvPr>
        </p:nvSpPr>
        <p:spPr>
          <a:xfrm>
            <a:off x="3315499" y="937245"/>
            <a:ext cx="5021182" cy="763306"/>
          </a:xfrm>
        </p:spPr>
        <p:txBody>
          <a:bodyPr vert="horz" lIns="91440" tIns="45720" rIns="91440" bIns="45720" rtlCol="0" anchor="t">
            <a:normAutofit fontScale="90000"/>
          </a:bodyPr>
          <a:lstStyle/>
          <a:p>
            <a:pPr algn="ctr"/>
            <a:r>
              <a:rPr lang="en-US" sz="4200" dirty="0"/>
              <a:t>     Recommendations</a:t>
            </a:r>
          </a:p>
        </p:txBody>
      </p:sp>
      <p:sp>
        <p:nvSpPr>
          <p:cNvPr id="29" name="Rectangle 2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165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F5A8B8-8BEA-19EC-52B6-5DE64FAAA046}"/>
              </a:ext>
            </a:extLst>
          </p:cNvPr>
          <p:cNvSpPr txBox="1"/>
          <p:nvPr/>
        </p:nvSpPr>
        <p:spPr>
          <a:xfrm>
            <a:off x="0" y="1789208"/>
            <a:ext cx="11865429" cy="5047536"/>
          </a:xfrm>
          <a:prstGeom prst="rect">
            <a:avLst/>
          </a:prstGeom>
          <a:noFill/>
        </p:spPr>
        <p:txBody>
          <a:bodyPr wrap="square" rtlCol="0">
            <a:spAutoFit/>
          </a:bodyPr>
          <a:lstStyle/>
          <a:p>
            <a:pPr marL="719138" indent="-360363">
              <a:spcBef>
                <a:spcPts val="0"/>
              </a:spcBef>
              <a:spcAft>
                <a:spcPts val="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spcBef>
                <a:spcPts val="0"/>
              </a:spcBef>
              <a:spcAft>
                <a:spcPts val="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Establish strategies for retaining inactive customers and converting them into active customers, through targeted marketing campaigns or personalized communication</a:t>
            </a:r>
          </a:p>
          <a:p>
            <a:pPr marL="719138" indent="-360363">
              <a:spcBef>
                <a:spcPts val="0"/>
              </a:spcBef>
              <a:spcAft>
                <a:spcPts val="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Offer incentives or rewards to new customers to increase their value to the bank and attract even more new customers</a:t>
            </a:r>
          </a:p>
          <a:p>
            <a:pPr marL="358775">
              <a:spcBef>
                <a:spcPts val="0"/>
              </a:spcBef>
              <a:spcAft>
                <a:spcPts val="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Study the demographics and behaviors of both active and inactive customers, as well as the differences between individual customers, college graduates, and VIPs, in order to tailor marketing efforts and improve customer engagement</a:t>
            </a:r>
          </a:p>
          <a:p>
            <a:pPr marL="358775"/>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Prioritize the marketing and outreach channels that have shown the most success, such as the top 10 channels, and allocate resources accordingly</a:t>
            </a:r>
          </a:p>
          <a:p>
            <a:pPr marL="719138" indent="-360363">
              <a:spcBef>
                <a:spcPts val="0"/>
              </a:spcBef>
              <a:spcAft>
                <a:spcPts val="0"/>
              </a:spcAft>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Continuously evaluate and improve customer service and support, as this can have a significant impact on customer satisfaction and loyalty</a:t>
            </a:r>
          </a:p>
          <a:p>
            <a:pPr marL="719138" indent="-360363">
              <a:spcBef>
                <a:spcPts val="0"/>
              </a:spcBef>
              <a:spcAft>
                <a:spcPts val="0"/>
              </a:spcAft>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Expand the bank's product and service offerings to appeal to a wider range of customers and meet their evolving needs</a:t>
            </a:r>
          </a:p>
          <a:p>
            <a:pPr marL="719138" indent="-360363">
              <a:spcBef>
                <a:spcPts val="0"/>
              </a:spcBef>
              <a:spcAft>
                <a:spcPts val="0"/>
              </a:spcAft>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719138" indent="-360363">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Collaborate with other businesses or organizations to broaden the bank's reach and bring in new customers</a:t>
            </a:r>
          </a:p>
          <a:p>
            <a:endParaRPr lang="en-CA" dirty="0"/>
          </a:p>
        </p:txBody>
      </p:sp>
    </p:spTree>
    <p:extLst>
      <p:ext uri="{BB962C8B-B14F-4D97-AF65-F5344CB8AC3E}">
        <p14:creationId xmlns:p14="http://schemas.microsoft.com/office/powerpoint/2010/main" val="65345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2DC1C5-2309-F9AE-82D4-06CDE2677DA9}"/>
              </a:ext>
            </a:extLst>
          </p:cNvPr>
          <p:cNvSpPr>
            <a:spLocks noGrp="1"/>
          </p:cNvSpPr>
          <p:nvPr>
            <p:ph type="title"/>
          </p:nvPr>
        </p:nvSpPr>
        <p:spPr>
          <a:xfrm>
            <a:off x="521208" y="976160"/>
            <a:ext cx="11155680" cy="1636411"/>
          </a:xfrm>
        </p:spPr>
        <p:txBody>
          <a:bodyPr vert="horz" lIns="91440" tIns="45720" rIns="91440" bIns="45720" rtlCol="0">
            <a:normAutofit/>
          </a:bodyPr>
          <a:lstStyle/>
          <a:p>
            <a:r>
              <a:rPr lang="en-US" sz="4600" dirty="0">
                <a:latin typeface="Calibri" panose="020F0502020204030204" pitchFamily="34" charset="0"/>
                <a:ea typeface="Calibri" panose="020F0502020204030204" pitchFamily="34" charset="0"/>
                <a:cs typeface="Calibri" panose="020F0502020204030204" pitchFamily="34" charset="0"/>
              </a:rPr>
              <a:t>Cross Selling in Bank</a:t>
            </a:r>
          </a:p>
        </p:txBody>
      </p:sp>
      <p:sp>
        <p:nvSpPr>
          <p:cNvPr id="51" name="Rectangle 5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extBox 3">
            <a:extLst>
              <a:ext uri="{FF2B5EF4-FFF2-40B4-BE49-F238E27FC236}">
                <a16:creationId xmlns:a16="http://schemas.microsoft.com/office/drawing/2014/main" id="{69083B3A-F636-3B75-DD57-C31AF6FAEA32}"/>
              </a:ext>
            </a:extLst>
          </p:cNvPr>
          <p:cNvGraphicFramePr/>
          <p:nvPr>
            <p:extLst>
              <p:ext uri="{D42A27DB-BD31-4B8C-83A1-F6EECF244321}">
                <p14:modId xmlns:p14="http://schemas.microsoft.com/office/powerpoint/2010/main" val="3222945825"/>
              </p:ext>
            </p:extLst>
          </p:nvPr>
        </p:nvGraphicFramePr>
        <p:xfrm>
          <a:off x="528320" y="2780521"/>
          <a:ext cx="11155680" cy="3517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688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E8A5DA-D73B-70CD-8978-BEDE32866970}"/>
              </a:ext>
            </a:extLst>
          </p:cNvPr>
          <p:cNvSpPr>
            <a:spLocks noGrp="1"/>
          </p:cNvSpPr>
          <p:nvPr>
            <p:ph type="title"/>
          </p:nvPr>
        </p:nvSpPr>
        <p:spPr>
          <a:xfrm>
            <a:off x="517870" y="976160"/>
            <a:ext cx="6144230" cy="961497"/>
          </a:xfrm>
        </p:spPr>
        <p:txBody>
          <a:bodyPr>
            <a:normAutofit/>
          </a:bodyPr>
          <a:lstStyle/>
          <a:p>
            <a:r>
              <a:rPr lang="en-CA" sz="4600"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41" name="Rectangle 3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FFF063-7647-953C-AC9E-565AC149017D}"/>
              </a:ext>
            </a:extLst>
          </p:cNvPr>
          <p:cNvSpPr>
            <a:spLocks noGrp="1"/>
          </p:cNvSpPr>
          <p:nvPr>
            <p:ph idx="1"/>
          </p:nvPr>
        </p:nvSpPr>
        <p:spPr>
          <a:xfrm>
            <a:off x="517869" y="3172570"/>
            <a:ext cx="6144230" cy="3016294"/>
          </a:xfrm>
        </p:spPr>
        <p:txBody>
          <a:bodyPr>
            <a:normAutofit/>
          </a:bodyPr>
          <a:lstStyle/>
          <a:p>
            <a:r>
              <a:rPr lang="en-US" sz="1800" b="0" i="0" dirty="0">
                <a:effectLst/>
                <a:latin typeface="Calibri" panose="020F0502020204030204" pitchFamily="34" charset="0"/>
                <a:ea typeface="Calibri" panose="020F0502020204030204" pitchFamily="34" charset="0"/>
                <a:cs typeface="Calibri" panose="020F0502020204030204" pitchFamily="34" charset="0"/>
              </a:rPr>
              <a:t>The XYZ credit union in Latin America, known for its successful sales of credit cards, deposit accounts, and retirement accounts, is encountering difficulties in enticing its current clients to buy supplementary products or services. This failure to cross-sell is affecting the credit union's financial results, including its revenue, profits, and customer retention</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Questions with solid fill">
            <a:extLst>
              <a:ext uri="{FF2B5EF4-FFF2-40B4-BE49-F238E27FC236}">
                <a16:creationId xmlns:a16="http://schemas.microsoft.com/office/drawing/2014/main" id="{89DDA7F5-AE2B-3B9D-1549-36D199BF11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5057" y="1635031"/>
            <a:ext cx="3701143" cy="3323525"/>
          </a:xfrm>
          <a:prstGeom prst="rect">
            <a:avLst/>
          </a:prstGeom>
        </p:spPr>
      </p:pic>
      <p:sp>
        <p:nvSpPr>
          <p:cNvPr id="42" name="Rectangle 37">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811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6F4A1A-44FF-B049-6704-BB2158B2ADA2}"/>
              </a:ext>
            </a:extLst>
          </p:cNvPr>
          <p:cNvSpPr>
            <a:spLocks noGrp="1"/>
          </p:cNvSpPr>
          <p:nvPr>
            <p:ph type="title"/>
          </p:nvPr>
        </p:nvSpPr>
        <p:spPr>
          <a:xfrm>
            <a:off x="517870" y="976160"/>
            <a:ext cx="8604360" cy="961497"/>
          </a:xfrm>
        </p:spPr>
        <p:txBody>
          <a:bodyPr>
            <a:normAutofit/>
          </a:bodyPr>
          <a:lstStyle/>
          <a:p>
            <a:r>
              <a:rPr lang="en-CA" sz="4600" dirty="0">
                <a:latin typeface="Calibri" panose="020F0502020204030204" pitchFamily="34" charset="0"/>
                <a:ea typeface="Calibri" panose="020F0502020204030204" pitchFamily="34" charset="0"/>
                <a:cs typeface="Calibri" panose="020F0502020204030204" pitchFamily="34" charset="0"/>
              </a:rPr>
              <a:t>Business Understanding</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1AD09B-E901-593E-AFF9-3724E530CDF0}"/>
              </a:ext>
            </a:extLst>
          </p:cNvPr>
          <p:cNvSpPr>
            <a:spLocks noGrp="1"/>
          </p:cNvSpPr>
          <p:nvPr>
            <p:ph idx="1"/>
          </p:nvPr>
        </p:nvSpPr>
        <p:spPr>
          <a:xfrm>
            <a:off x="517868" y="2302167"/>
            <a:ext cx="11293131" cy="3097147"/>
          </a:xfrm>
        </p:spPr>
        <p:txBody>
          <a:bodyPr>
            <a:normAutofit/>
          </a:bodyPr>
          <a:lstStyle/>
          <a:p>
            <a:pPr algn="l"/>
            <a:r>
              <a:rPr lang="en-US" sz="1600" b="0" i="0" dirty="0">
                <a:effectLst/>
                <a:latin typeface="Calibri" panose="020F0502020204030204" pitchFamily="34" charset="0"/>
                <a:ea typeface="Calibri" panose="020F0502020204030204" pitchFamily="34" charset="0"/>
                <a:cs typeface="Calibri" panose="020F0502020204030204" pitchFamily="34" charset="0"/>
              </a:rPr>
              <a:t>Business understanding through exploratory data analysis can help the XYZ credit union in Latin America </a:t>
            </a:r>
            <a:r>
              <a:rPr lang="en-US" sz="1600" b="0" i="0">
                <a:effectLst/>
                <a:latin typeface="Calibri" panose="020F0502020204030204" pitchFamily="34" charset="0"/>
                <a:ea typeface="Calibri" panose="020F0502020204030204" pitchFamily="34" charset="0"/>
                <a:cs typeface="Calibri" panose="020F0502020204030204" pitchFamily="34" charset="0"/>
              </a:rPr>
              <a:t>better understand </a:t>
            </a:r>
            <a:r>
              <a:rPr lang="en-US" sz="1600" b="0" i="0" dirty="0">
                <a:effectLst/>
                <a:latin typeface="Calibri" panose="020F0502020204030204" pitchFamily="34" charset="0"/>
                <a:ea typeface="Calibri" panose="020F0502020204030204" pitchFamily="34" charset="0"/>
                <a:cs typeface="Calibri" panose="020F0502020204030204" pitchFamily="34" charset="0"/>
              </a:rPr>
              <a:t>the root cause of its difficulties in cross-selling additional products and services to its current customers. By collecting and analyzing relevant data, the credit union can gain insights into customer behavior, preferences, and purchasing patterns. This information can then be used to develop targeted cross-selling strategies and campaigns that are more likely to resonate with its customers</a:t>
            </a:r>
          </a:p>
          <a:p>
            <a:pPr algn="l"/>
            <a:r>
              <a:rPr lang="en-US" sz="1600" b="0" i="0" dirty="0">
                <a:effectLst/>
                <a:latin typeface="Calibri" panose="020F0502020204030204" pitchFamily="34" charset="0"/>
                <a:ea typeface="Calibri" panose="020F0502020204030204" pitchFamily="34" charset="0"/>
                <a:cs typeface="Calibri" panose="020F0502020204030204" pitchFamily="34" charset="0"/>
              </a:rPr>
              <a:t>Some specific data points </a:t>
            </a:r>
            <a:r>
              <a:rPr lang="en-US" sz="1600" dirty="0">
                <a:latin typeface="Calibri" panose="020F0502020204030204" pitchFamily="34" charset="0"/>
                <a:ea typeface="Calibri" panose="020F0502020204030204" pitchFamily="34" charset="0"/>
                <a:cs typeface="Calibri" panose="020F0502020204030204" pitchFamily="34" charset="0"/>
              </a:rPr>
              <a:t>for </a:t>
            </a:r>
            <a:r>
              <a:rPr lang="en-US" sz="1600" b="0" i="0" dirty="0">
                <a:effectLst/>
                <a:latin typeface="Calibri" panose="020F0502020204030204" pitchFamily="34" charset="0"/>
                <a:ea typeface="Calibri" panose="020F0502020204030204" pitchFamily="34" charset="0"/>
                <a:cs typeface="Calibri" panose="020F0502020204030204" pitchFamily="34" charset="0"/>
              </a:rPr>
              <a:t>analysis include:</a:t>
            </a: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 Customer demographics: Understanding the age, gender, income, and other demographic characteristics of the credit union's customers can help identify any patterns or trends in their purchasing habits</a:t>
            </a:r>
          </a:p>
          <a:p>
            <a:pPr algn="l">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 Product usage data: Analyzing data on which products and services are being used the most (and least) by the credit union's customers can help identify opportunities for cross-selling</a:t>
            </a:r>
          </a:p>
          <a:p>
            <a:pPr>
              <a:lnSpc>
                <a:spcPct val="100000"/>
              </a:lnSpc>
            </a:pPr>
            <a:endParaRPr lang="en-CA" sz="1100" dirty="0"/>
          </a:p>
        </p:txBody>
      </p:sp>
      <p:sp>
        <p:nvSpPr>
          <p:cNvPr id="14"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8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746351-E666-0C33-D0C1-04D14FA0B0D1}"/>
              </a:ext>
            </a:extLst>
          </p:cNvPr>
          <p:cNvSpPr>
            <a:spLocks noGrp="1"/>
          </p:cNvSpPr>
          <p:nvPr>
            <p:ph type="title"/>
          </p:nvPr>
        </p:nvSpPr>
        <p:spPr>
          <a:xfrm>
            <a:off x="517870" y="976160"/>
            <a:ext cx="5021183" cy="1934172"/>
          </a:xfrm>
        </p:spPr>
        <p:txBody>
          <a:bodyPr>
            <a:normAutofit/>
          </a:bodyPr>
          <a:lstStyle/>
          <a:p>
            <a:pPr>
              <a:lnSpc>
                <a:spcPct val="90000"/>
              </a:lnSpc>
            </a:pPr>
            <a:r>
              <a:rPr lang="en-CA" sz="4600" dirty="0">
                <a:latin typeface="Calibri" panose="020F0502020204030204" pitchFamily="34" charset="0"/>
                <a:ea typeface="Calibri" panose="020F0502020204030204" pitchFamily="34" charset="0"/>
                <a:cs typeface="Calibri" panose="020F0502020204030204" pitchFamily="34" charset="0"/>
              </a:rPr>
              <a:t>Exploratory Data Analysis: Insights</a:t>
            </a:r>
          </a:p>
        </p:txBody>
      </p:sp>
      <p:sp>
        <p:nvSpPr>
          <p:cNvPr id="21" name="Rectangle 2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945D410E-E1C6-6239-2808-81FF7E9BA73F}"/>
              </a:ext>
            </a:extLst>
          </p:cNvPr>
          <p:cNvSpPr>
            <a:spLocks noGrp="1"/>
          </p:cNvSpPr>
          <p:nvPr>
            <p:ph idx="1"/>
          </p:nvPr>
        </p:nvSpPr>
        <p:spPr>
          <a:xfrm>
            <a:off x="517870" y="3172570"/>
            <a:ext cx="5893816" cy="3016294"/>
          </a:xfrm>
        </p:spPr>
        <p:txBody>
          <a:bodyPr>
            <a:normAutofit/>
          </a:bodyPr>
          <a:lstStyle/>
          <a:p>
            <a:pPr marL="285750" indent="-285750">
              <a:buFont typeface="Arial" panose="020B0604020202020204" pitchFamily="34" charset="0"/>
              <a:buChar char="•"/>
            </a:pPr>
            <a:r>
              <a:rPr lang="en-US" sz="1600" b="0" i="0" dirty="0">
                <a:effectLst/>
                <a:latin typeface="Calibri" panose="020F0502020204030204" pitchFamily="34" charset="0"/>
                <a:ea typeface="Calibri" panose="020F0502020204030204" pitchFamily="34" charset="0"/>
                <a:cs typeface="Calibri" panose="020F0502020204030204" pitchFamily="34" charset="0"/>
              </a:rPr>
              <a:t>Despite its efforts to expand its customer base, the bank has struggled to attract new clients. As a result, the proportion of new customers that the bank values is relatively low, accounting for only 3% of its total customer base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a:t>
            </a:r>
            <a:r>
              <a:rPr lang="en-US" sz="1600" b="0" i="0" dirty="0">
                <a:effectLst/>
                <a:latin typeface="Calibri" panose="020F0502020204030204" pitchFamily="34" charset="0"/>
                <a:ea typeface="Calibri" panose="020F0502020204030204" pitchFamily="34" charset="0"/>
                <a:cs typeface="Calibri" panose="020F0502020204030204" pitchFamily="34" charset="0"/>
              </a:rPr>
              <a:t>o address this issue, the bank will need to conduct a comprehensive analysis of its customer acquisition strategies and determine why it is struggling to attract new customers. This could involve examining factors such as market competition, changes in customer preferences, or limitations in its marketing and sales efforts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descr="Chart, pie chart&#10;&#10;Description automatically generated">
            <a:extLst>
              <a:ext uri="{FF2B5EF4-FFF2-40B4-BE49-F238E27FC236}">
                <a16:creationId xmlns:a16="http://schemas.microsoft.com/office/drawing/2014/main" id="{864E3790-D17A-15FF-43F6-9F7F88DC3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99" y="1245119"/>
            <a:ext cx="4760653" cy="4030105"/>
          </a:xfrm>
          <a:prstGeom prst="rect">
            <a:avLst/>
          </a:prstGeom>
        </p:spPr>
      </p:pic>
      <p:sp>
        <p:nvSpPr>
          <p:cNvPr id="23" name="Rectangle 22">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1015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BE2C4C-4026-0C84-9EB8-2B2A2E26C1EF}"/>
              </a:ext>
            </a:extLst>
          </p:cNvPr>
          <p:cNvSpPr>
            <a:spLocks noGrp="1"/>
          </p:cNvSpPr>
          <p:nvPr>
            <p:ph type="title"/>
          </p:nvPr>
        </p:nvSpPr>
        <p:spPr>
          <a:xfrm>
            <a:off x="517870" y="817690"/>
            <a:ext cx="8125387" cy="718569"/>
          </a:xfrm>
        </p:spPr>
        <p:txBody>
          <a:bodyPr>
            <a:normAutofit fontScale="90000"/>
          </a:bodyPr>
          <a:lstStyle/>
          <a:p>
            <a:r>
              <a:rPr lang="en-CA" sz="4600" dirty="0">
                <a:latin typeface="Calibri" panose="020F0502020204030204" pitchFamily="34" charset="0"/>
                <a:ea typeface="Calibri" panose="020F0502020204030204" pitchFamily="34" charset="0"/>
                <a:cs typeface="Calibri" panose="020F0502020204030204" pitchFamily="34" charset="0"/>
              </a:rPr>
              <a:t>Number of channels used</a:t>
            </a:r>
          </a:p>
        </p:txBody>
      </p:sp>
      <p:sp>
        <p:nvSpPr>
          <p:cNvPr id="16" name="Rectangle 15">
            <a:extLst>
              <a:ext uri="{FF2B5EF4-FFF2-40B4-BE49-F238E27FC236}">
                <a16:creationId xmlns:a16="http://schemas.microsoft.com/office/drawing/2014/main" id="{C7C5FE1C-310B-4F6B-A44A-BC43430A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histogram&#10;&#10;Description automatically generated">
            <a:extLst>
              <a:ext uri="{FF2B5EF4-FFF2-40B4-BE49-F238E27FC236}">
                <a16:creationId xmlns:a16="http://schemas.microsoft.com/office/drawing/2014/main" id="{2E618C23-6C03-FCD9-1008-431EF1215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168" y="1696580"/>
            <a:ext cx="4934208" cy="3327479"/>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7FDF0206-9CD1-A981-3E8C-605C8FDED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10" y="1696580"/>
            <a:ext cx="5980904" cy="3438511"/>
          </a:xfrm>
          <a:prstGeom prst="rect">
            <a:avLst/>
          </a:prstGeom>
        </p:spPr>
      </p:pic>
      <p:sp>
        <p:nvSpPr>
          <p:cNvPr id="18" name="Rectangle 17">
            <a:extLst>
              <a:ext uri="{FF2B5EF4-FFF2-40B4-BE49-F238E27FC236}">
                <a16:creationId xmlns:a16="http://schemas.microsoft.com/office/drawing/2014/main" id="{A76FC422-A672-4798-9F6A-FDF5BC473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9C2B8C-5DA0-2930-AA48-13585CBB0AD9}"/>
              </a:ext>
            </a:extLst>
          </p:cNvPr>
          <p:cNvSpPr txBox="1"/>
          <p:nvPr/>
        </p:nvSpPr>
        <p:spPr>
          <a:xfrm>
            <a:off x="381000" y="5336979"/>
            <a:ext cx="11215376" cy="584775"/>
          </a:xfrm>
          <a:prstGeom prst="rect">
            <a:avLst/>
          </a:prstGeom>
          <a:noFill/>
        </p:spPr>
        <p:txBody>
          <a:bodyPr wrap="square" rtlCol="0">
            <a:spAutoFit/>
          </a:bodyPr>
          <a:lstStyle/>
          <a:p>
            <a:r>
              <a:rPr lang="en-US" sz="1600" b="0" i="0" dirty="0">
                <a:effectLst/>
                <a:latin typeface="Calibri" panose="020F0502020204030204" pitchFamily="34" charset="0"/>
                <a:ea typeface="Calibri" panose="020F0502020204030204" pitchFamily="34" charset="0"/>
                <a:cs typeface="Calibri" panose="020F0502020204030204" pitchFamily="34" charset="0"/>
              </a:rPr>
              <a:t>The top 10 customer acquisition channels have been successful in bringing new customers to the credit union, as more than 25,000 customers have joined through these channels</a:t>
            </a:r>
            <a:endParaRPr lang="en-CA"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919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5">
            <a:extLst>
              <a:ext uri="{FF2B5EF4-FFF2-40B4-BE49-F238E27FC236}">
                <a16:creationId xmlns:a16="http://schemas.microsoft.com/office/drawing/2014/main" id="{C7C5FE1C-310B-4F6B-A44A-BC43430A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wnward trend graph with solid fill">
            <a:extLst>
              <a:ext uri="{FF2B5EF4-FFF2-40B4-BE49-F238E27FC236}">
                <a16:creationId xmlns:a16="http://schemas.microsoft.com/office/drawing/2014/main" id="{9936166A-F85F-45D8-B64D-27AA245D8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6417" y="657369"/>
            <a:ext cx="2647807" cy="252126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92E7068B-E294-83C6-65A7-D7C3701E50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649" y="1256897"/>
            <a:ext cx="5474114" cy="4953028"/>
          </a:xfrm>
          <a:prstGeom prst="rect">
            <a:avLst/>
          </a:prstGeom>
        </p:spPr>
      </p:pic>
      <p:sp>
        <p:nvSpPr>
          <p:cNvPr id="9" name="Content Placeholder 8">
            <a:extLst>
              <a:ext uri="{FF2B5EF4-FFF2-40B4-BE49-F238E27FC236}">
                <a16:creationId xmlns:a16="http://schemas.microsoft.com/office/drawing/2014/main" id="{2E565BB1-B8E2-7477-1F33-AF1680619EAF}"/>
              </a:ext>
            </a:extLst>
          </p:cNvPr>
          <p:cNvSpPr>
            <a:spLocks noGrp="1"/>
          </p:cNvSpPr>
          <p:nvPr>
            <p:ph idx="1"/>
          </p:nvPr>
        </p:nvSpPr>
        <p:spPr>
          <a:xfrm>
            <a:off x="6684340" y="3626840"/>
            <a:ext cx="5011962" cy="1398525"/>
          </a:xfrm>
        </p:spPr>
        <p:txBody>
          <a:bodyPr anchor="b">
            <a:normAutofit/>
          </a:bodyPr>
          <a:lstStyle/>
          <a:p>
            <a:r>
              <a:rPr lang="en-US" sz="1800" b="0" i="0" dirty="0">
                <a:effectLst/>
                <a:latin typeface="Calibri" panose="020F0502020204030204" pitchFamily="34" charset="0"/>
                <a:ea typeface="Calibri" panose="020F0502020204030204" pitchFamily="34" charset="0"/>
                <a:cs typeface="Calibri" panose="020F0502020204030204" pitchFamily="34" charset="0"/>
              </a:rPr>
              <a:t>The bank has a higher number of inactive members, numbering at 50,000, compared to the number of active members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2" name="Rectangle 37">
            <a:extLst>
              <a:ext uri="{FF2B5EF4-FFF2-40B4-BE49-F238E27FC236}">
                <a16:creationId xmlns:a16="http://schemas.microsoft.com/office/drawing/2014/main" id="{A76FC422-A672-4798-9F6A-FDF5BC473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3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24423-39CF-013A-C2F5-37DCCA710E36}"/>
              </a:ext>
            </a:extLst>
          </p:cNvPr>
          <p:cNvSpPr>
            <a:spLocks noGrp="1"/>
          </p:cNvSpPr>
          <p:nvPr>
            <p:ph type="title"/>
          </p:nvPr>
        </p:nvSpPr>
        <p:spPr>
          <a:xfrm>
            <a:off x="517869" y="976159"/>
            <a:ext cx="5021184" cy="928841"/>
          </a:xfrm>
        </p:spPr>
        <p:txBody>
          <a:bodyPr>
            <a:normAutofit/>
          </a:bodyPr>
          <a:lstStyle/>
          <a:p>
            <a:r>
              <a:rPr lang="en-US" sz="1800" b="0" i="0" dirty="0">
                <a:effectLst/>
                <a:latin typeface="Calibri" panose="020F0502020204030204" pitchFamily="34" charset="0"/>
                <a:ea typeface="Calibri" panose="020F0502020204030204" pitchFamily="34" charset="0"/>
                <a:cs typeface="Calibri" panose="020F0502020204030204" pitchFamily="34" charset="0"/>
              </a:rPr>
              <a:t>Women make up the majority of the bank's customers, comprising a larger proportion of the customer base by 10% compared to men</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C7C5FE1C-310B-4F6B-A44A-BC43430A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pie chart&#10;&#10;Description automatically generated">
            <a:extLst>
              <a:ext uri="{FF2B5EF4-FFF2-40B4-BE49-F238E27FC236}">
                <a16:creationId xmlns:a16="http://schemas.microsoft.com/office/drawing/2014/main" id="{034E9361-88A4-5259-746D-835A1051E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1" y="657368"/>
            <a:ext cx="4267200" cy="3853741"/>
          </a:xfrm>
          <a:prstGeom prst="rect">
            <a:avLst/>
          </a:prstGeom>
        </p:spPr>
      </p:pic>
      <p:pic>
        <p:nvPicPr>
          <p:cNvPr id="7" name="Picture 6" descr="Chart, bar chart&#10;&#10;Description automatically generated">
            <a:extLst>
              <a:ext uri="{FF2B5EF4-FFF2-40B4-BE49-F238E27FC236}">
                <a16:creationId xmlns:a16="http://schemas.microsoft.com/office/drawing/2014/main" id="{32C73F57-C7E6-E73E-2CE0-A49770A14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51463"/>
            <a:ext cx="4463143" cy="3804182"/>
          </a:xfrm>
          <a:prstGeom prst="rect">
            <a:avLst/>
          </a:prstGeom>
        </p:spPr>
      </p:pic>
      <p:sp>
        <p:nvSpPr>
          <p:cNvPr id="11" name="Content Placeholder 10">
            <a:extLst>
              <a:ext uri="{FF2B5EF4-FFF2-40B4-BE49-F238E27FC236}">
                <a16:creationId xmlns:a16="http://schemas.microsoft.com/office/drawing/2014/main" id="{E9470D07-ED68-6E5A-D6BF-0AACE1987D3A}"/>
              </a:ext>
            </a:extLst>
          </p:cNvPr>
          <p:cNvSpPr>
            <a:spLocks noGrp="1"/>
          </p:cNvSpPr>
          <p:nvPr>
            <p:ph idx="1"/>
          </p:nvPr>
        </p:nvSpPr>
        <p:spPr>
          <a:xfrm>
            <a:off x="6662167" y="4722214"/>
            <a:ext cx="5011962" cy="1276607"/>
          </a:xfrm>
        </p:spPr>
        <p:txBody>
          <a:bodyPr anchor="b">
            <a:normAutofit lnSpcReduction="10000"/>
          </a:bodyPr>
          <a:lstStyle/>
          <a:p>
            <a:r>
              <a:rPr lang="en-US" sz="1800" b="0" i="0" dirty="0">
                <a:effectLst/>
                <a:latin typeface="Calibri" panose="020F0502020204030204" pitchFamily="34" charset="0"/>
                <a:ea typeface="Calibri" panose="020F0502020204030204" pitchFamily="34" charset="0"/>
                <a:cs typeface="Calibri" panose="020F0502020204030204" pitchFamily="34" charset="0"/>
              </a:rPr>
              <a:t>The bank has a greater number of individual customers, making up 59% of the total, compared to college graduates and VIP customers who make up 37% and 4% respectively</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A76FC422-A672-4798-9F6A-FDF5BC473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34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38C8-00B5-6E42-9B8C-467ABB462C71}"/>
              </a:ext>
            </a:extLst>
          </p:cNvPr>
          <p:cNvSpPr>
            <a:spLocks noGrp="1"/>
          </p:cNvSpPr>
          <p:nvPr>
            <p:ph type="title"/>
          </p:nvPr>
        </p:nvSpPr>
        <p:spPr>
          <a:xfrm>
            <a:off x="517869" y="978409"/>
            <a:ext cx="7210987" cy="839506"/>
          </a:xfrm>
        </p:spPr>
        <p:txBody>
          <a:bodyPr>
            <a:normAutofit fontScale="90000"/>
          </a:bodyPr>
          <a:lstStyle/>
          <a:p>
            <a:r>
              <a:rPr lang="en-CA" sz="5400" dirty="0">
                <a:latin typeface="Calibri" panose="020F0502020204030204" pitchFamily="34" charset="0"/>
                <a:ea typeface="Calibri" panose="020F0502020204030204" pitchFamily="34" charset="0"/>
                <a:cs typeface="Calibri" panose="020F0502020204030204" pitchFamily="34" charset="0"/>
              </a:rPr>
              <a:t>Seniority Count plot</a:t>
            </a:r>
            <a:br>
              <a:rPr lang="en-CA" sz="5400" dirty="0">
                <a:latin typeface="Calibri" panose="020F0502020204030204" pitchFamily="34" charset="0"/>
                <a:ea typeface="Calibri" panose="020F0502020204030204" pitchFamily="34" charset="0"/>
                <a:cs typeface="Calibri" panose="020F0502020204030204" pitchFamily="34" charset="0"/>
              </a:rPr>
            </a:br>
            <a:endParaRPr lang="en-CA" dirty="0"/>
          </a:p>
        </p:txBody>
      </p:sp>
      <p:pic>
        <p:nvPicPr>
          <p:cNvPr id="5" name="Content Placeholder 4" descr="Chart, histogram&#10;&#10;Description automatically generated">
            <a:extLst>
              <a:ext uri="{FF2B5EF4-FFF2-40B4-BE49-F238E27FC236}">
                <a16:creationId xmlns:a16="http://schemas.microsoft.com/office/drawing/2014/main" id="{2DB68566-8EA1-8D5B-FF7C-FF18FBA0B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656" y="1992086"/>
            <a:ext cx="10624457" cy="4601407"/>
          </a:xfrm>
        </p:spPr>
      </p:pic>
    </p:spTree>
    <p:extLst>
      <p:ext uri="{BB962C8B-B14F-4D97-AF65-F5344CB8AC3E}">
        <p14:creationId xmlns:p14="http://schemas.microsoft.com/office/powerpoint/2010/main" val="685155877"/>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45</TotalTime>
  <Words>728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Bierstadt</vt:lpstr>
      <vt:lpstr>Calibri</vt:lpstr>
      <vt:lpstr>Wingdings</vt:lpstr>
      <vt:lpstr>GestaltVTI</vt:lpstr>
      <vt:lpstr>Cross selling recommendation</vt:lpstr>
      <vt:lpstr>Cross Selling in Bank</vt:lpstr>
      <vt:lpstr>Problem Statement</vt:lpstr>
      <vt:lpstr>Business Understanding</vt:lpstr>
      <vt:lpstr>Exploratory Data Analysis: Insights</vt:lpstr>
      <vt:lpstr>Number of channels used</vt:lpstr>
      <vt:lpstr>PowerPoint Presentation</vt:lpstr>
      <vt:lpstr>Women make up the majority of the bank's customers, comprising a larger proportion of the customer base by 10% compared to men</vt:lpstr>
      <vt:lpstr>Seniority Count plot </vt:lpstr>
      <vt:lpstr>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selling recommendation</dc:title>
  <dc:creator>Shreya Ramachandra</dc:creator>
  <cp:lastModifiedBy>Shreya Ramachandra</cp:lastModifiedBy>
  <cp:revision>5</cp:revision>
  <dcterms:created xsi:type="dcterms:W3CDTF">2023-02-11T16:33:16Z</dcterms:created>
  <dcterms:modified xsi:type="dcterms:W3CDTF">2023-02-12T00:40:32Z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2023-02-11T23:54:42Z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d6fba4c9-2b7b-463f-8d0c-7f0674f68439</vt:lpwstr>
  </property>
  <property fmtid="{D5CDD505-2E9C-101B-9397-08002B2CF9AE}" pid="7" name="MSIP_Label_defa4170-0d19-0005-0004-bc88714345d2_ActionId">
    <vt:lpwstr>a6d5e702-38cc-4048-8eed-ffb532b4d17c</vt:lpwstr>
  </property>
  <property fmtid="{D5CDD505-2E9C-101B-9397-08002B2CF9AE}" pid="8" name="MSIP_Label_defa4170-0d19-0005-0004-bc88714345d2_ContentBits">
    <vt:lpwstr>0</vt:lpwstr>
  </property>
</Properties>
</file>